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4.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embedTrueTypeFonts="1" saveSubsetFonts="1" autoCompressPictures="0">
  <p:sldMasterIdLst>
    <p:sldMasterId id="2147483648" r:id="rId1"/>
  </p:sldMasterIdLst>
  <p:notesMasterIdLst>
    <p:notesMasterId r:id="rId18"/>
  </p:notesMasterIdLst>
  <p:handoutMasterIdLst>
    <p:handoutMasterId r:id="rId19"/>
  </p:handoutMasterIdLst>
  <p:sldIdLst>
    <p:sldId id="1052" r:id="rId2"/>
    <p:sldId id="1152" r:id="rId3"/>
    <p:sldId id="1095" r:id="rId4"/>
    <p:sldId id="1141" r:id="rId5"/>
    <p:sldId id="1157" r:id="rId6"/>
    <p:sldId id="1162" r:id="rId7"/>
    <p:sldId id="668" r:id="rId8"/>
    <p:sldId id="1142" r:id="rId9"/>
    <p:sldId id="1143" r:id="rId10"/>
    <p:sldId id="1151" r:id="rId11"/>
    <p:sldId id="1158" r:id="rId12"/>
    <p:sldId id="1154" r:id="rId13"/>
    <p:sldId id="1155" r:id="rId14"/>
    <p:sldId id="1159" r:id="rId15"/>
    <p:sldId id="1094" r:id="rId16"/>
    <p:sldId id="1118" r:id="rId17"/>
  </p:sldIdLst>
  <p:sldSz cx="9144000" cy="6858000" type="screen4x3"/>
  <p:notesSz cx="10234613" cy="7099300"/>
  <p:embeddedFontLst>
    <p:embeddedFont>
      <p:font typeface="ＭＳ Ｐゴシック" panose="020B0600070205080204" pitchFamily="34" charset="-128"/>
      <p:regular r:id="rId20"/>
    </p:embeddedFont>
    <p:embeddedFont>
      <p:font typeface="ＭＳ Ｐゴシック" panose="020B0600070205080204" pitchFamily="34" charset="-128"/>
      <p:regular r:id="rId20"/>
    </p:embeddedFont>
    <p:embeddedFont>
      <p:font typeface="Calibri" panose="020F0502020204030204" pitchFamily="34" charset="0"/>
      <p:regular r:id="rId21"/>
      <p:bold r:id="rId22"/>
      <p:italic r:id="rId23"/>
      <p:boldItalic r:id="rId24"/>
    </p:embeddedFont>
    <p:embeddedFont>
      <p:font typeface="STKaiti" panose="02010600040101010101" pitchFamily="2" charset="-122"/>
      <p:regular r:id="rId25"/>
    </p:embeddedFont>
    <p:embeddedFont>
      <p:font typeface="Credit Suisse Type Light" panose="020B0604020202020204" charset="0"/>
      <p:regular r:id="rId26"/>
      <p:bold r:id="rId27"/>
      <p:italic r:id="rId28"/>
    </p:embeddedFont>
  </p:embeddedFontLst>
  <p:custDataLst>
    <p:tags r:id="rId29"/>
  </p:custDataLst>
  <p:defaultTextStyle>
    <a:defPPr>
      <a:defRPr lang="en-US"/>
    </a:defPPr>
    <a:lvl1pPr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1pPr>
    <a:lvl2pPr marL="457200"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2pPr>
    <a:lvl3pPr marL="914400"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3pPr>
    <a:lvl4pPr marL="1371600"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4pPr>
    <a:lvl5pPr marL="1828800"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5pPr>
    <a:lvl6pPr marL="2286000" algn="l" defTabSz="914400" rtl="0" eaLnBrk="1" latinLnBrk="0" hangingPunct="1">
      <a:defRPr sz="1200" kern="1200">
        <a:solidFill>
          <a:schemeClr val="tx1"/>
        </a:solidFill>
        <a:latin typeface="Credit Suisse Type Light" panose="020B0303040503020204" pitchFamily="34" charset="0"/>
        <a:ea typeface="+mn-ea"/>
        <a:cs typeface="+mn-cs"/>
      </a:defRPr>
    </a:lvl6pPr>
    <a:lvl7pPr marL="2743200" algn="l" defTabSz="914400" rtl="0" eaLnBrk="1" latinLnBrk="0" hangingPunct="1">
      <a:defRPr sz="1200" kern="1200">
        <a:solidFill>
          <a:schemeClr val="tx1"/>
        </a:solidFill>
        <a:latin typeface="Credit Suisse Type Light" panose="020B0303040503020204" pitchFamily="34" charset="0"/>
        <a:ea typeface="+mn-ea"/>
        <a:cs typeface="+mn-cs"/>
      </a:defRPr>
    </a:lvl7pPr>
    <a:lvl8pPr marL="3200400" algn="l" defTabSz="914400" rtl="0" eaLnBrk="1" latinLnBrk="0" hangingPunct="1">
      <a:defRPr sz="1200" kern="1200">
        <a:solidFill>
          <a:schemeClr val="tx1"/>
        </a:solidFill>
        <a:latin typeface="Credit Suisse Type Light" panose="020B0303040503020204" pitchFamily="34" charset="0"/>
        <a:ea typeface="+mn-ea"/>
        <a:cs typeface="+mn-cs"/>
      </a:defRPr>
    </a:lvl8pPr>
    <a:lvl9pPr marL="3657600" algn="l" defTabSz="914400" rtl="0" eaLnBrk="1" latinLnBrk="0" hangingPunct="1">
      <a:defRPr sz="1200" kern="1200">
        <a:solidFill>
          <a:schemeClr val="tx1"/>
        </a:solidFill>
        <a:latin typeface="Credit Suisse Type Light" panose="020B0303040503020204" pitchFamily="34" charset="0"/>
        <a:ea typeface="+mn-ea"/>
        <a:cs typeface="+mn-cs"/>
      </a:defRPr>
    </a:lvl9pPr>
  </p:defaultTextStyle>
  <p:extLst>
    <p:ext uri="{EFAFB233-063F-42B5-8137-9DF3F51BA10A}">
      <p15:sldGuideLst xmlns:p15="http://schemas.microsoft.com/office/powerpoint/2012/main">
        <p15:guide id="1" orient="horz" pos="3369">
          <p15:clr>
            <a:srgbClr val="A4A3A4"/>
          </p15:clr>
        </p15:guide>
        <p15:guide id="2" orient="horz" pos="751">
          <p15:clr>
            <a:srgbClr val="A4A3A4"/>
          </p15:clr>
        </p15:guide>
        <p15:guide id="3" orient="horz" pos="2194">
          <p15:clr>
            <a:srgbClr val="A4A3A4"/>
          </p15:clr>
        </p15:guide>
        <p15:guide id="4" orient="horz" pos="3540">
          <p15:clr>
            <a:srgbClr val="A4A3A4"/>
          </p15:clr>
        </p15:guide>
        <p15:guide id="5" orient="horz" pos="3483">
          <p15:clr>
            <a:srgbClr val="A4A3A4"/>
          </p15:clr>
        </p15:guide>
        <p15:guide id="6" orient="horz" pos="1927">
          <p15:clr>
            <a:srgbClr val="A4A3A4"/>
          </p15:clr>
        </p15:guide>
        <p15:guide id="7" orient="horz" pos="411">
          <p15:clr>
            <a:srgbClr val="A4A3A4"/>
          </p15:clr>
        </p15:guide>
        <p15:guide id="8" orient="horz" pos="136">
          <p15:clr>
            <a:srgbClr val="A4A3A4"/>
          </p15:clr>
        </p15:guide>
        <p15:guide id="9" pos="2810">
          <p15:clr>
            <a:srgbClr val="A4A3A4"/>
          </p15:clr>
        </p15:guide>
        <p15:guide id="10" pos="240">
          <p15:clr>
            <a:srgbClr val="A4A3A4"/>
          </p15:clr>
        </p15:guide>
        <p15:guide id="11" pos="5479">
          <p15:clr>
            <a:srgbClr val="A4A3A4"/>
          </p15:clr>
        </p15:guide>
        <p15:guide id="12" pos="2938">
          <p15:clr>
            <a:srgbClr val="A4A3A4"/>
          </p15:clr>
        </p15:guide>
        <p15:guide id="13" pos="5760">
          <p15:clr>
            <a:srgbClr val="A4A3A4"/>
          </p15:clr>
        </p15:guide>
      </p15:sldGuideLst>
    </p:ext>
    <p:ext uri="{2D200454-40CA-4A62-9FC3-DE9A4176ACB9}">
      <p15:notesGuideLst xmlns:p15="http://schemas.microsoft.com/office/powerpoint/2012/main">
        <p15:guide id="1" orient="horz" pos="2209">
          <p15:clr>
            <a:srgbClr val="A4A3A4"/>
          </p15:clr>
        </p15:guide>
        <p15:guide id="2" pos="314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何 宁" initials="何" lastIdx="1" clrIdx="0"/>
  <p:cmAuthor id="2" name="DTT" initials="DTT" lastIdx="5" clrIdx="1"/>
  <p:cmAuthor id="3" name="Anita" initials="A" lastIdx="1" clrIdx="2">
    <p:extLst>
      <p:ext uri="{19B8F6BF-5375-455C-9EA6-DF929625EA0E}">
        <p15:presenceInfo xmlns:p15="http://schemas.microsoft.com/office/powerpoint/2012/main" userId="64fffab67f8852d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hiddenSlides="1"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7F36"/>
    <a:srgbClr val="285293"/>
    <a:srgbClr val="003868"/>
    <a:srgbClr val="898989"/>
    <a:srgbClr val="C8C1BC"/>
    <a:srgbClr val="D9D127"/>
    <a:srgbClr val="EBE9CA"/>
    <a:srgbClr val="339966"/>
    <a:srgbClr val="8C8418"/>
    <a:srgbClr val="D9A8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346" autoAdjust="0"/>
    <p:restoredTop sz="95226" autoAdjust="0"/>
  </p:normalViewPr>
  <p:slideViewPr>
    <p:cSldViewPr snapToGrid="0" snapToObjects="1">
      <p:cViewPr varScale="1">
        <p:scale>
          <a:sx n="78" d="100"/>
          <a:sy n="78" d="100"/>
        </p:scale>
        <p:origin x="1464" y="54"/>
      </p:cViewPr>
      <p:guideLst>
        <p:guide orient="horz" pos="3369"/>
        <p:guide orient="horz" pos="751"/>
        <p:guide orient="horz" pos="2194"/>
        <p:guide orient="horz" pos="3540"/>
        <p:guide orient="horz" pos="3483"/>
        <p:guide orient="horz" pos="1927"/>
        <p:guide orient="horz" pos="411"/>
        <p:guide orient="horz" pos="136"/>
        <p:guide pos="2810"/>
        <p:guide pos="240"/>
        <p:guide pos="5479"/>
        <p:guide pos="2938"/>
        <p:guide pos="5760"/>
      </p:guideLst>
    </p:cSldViewPr>
  </p:slideViewPr>
  <p:notesTextViewPr>
    <p:cViewPr>
      <p:scale>
        <a:sx n="100" d="100"/>
        <a:sy n="100" d="100"/>
      </p:scale>
      <p:origin x="0" y="0"/>
    </p:cViewPr>
  </p:notesTextViewPr>
  <p:sorterViewPr>
    <p:cViewPr>
      <p:scale>
        <a:sx n="100" d="100"/>
        <a:sy n="100" d="100"/>
      </p:scale>
      <p:origin x="0" y="9540"/>
    </p:cViewPr>
  </p:sorterViewPr>
  <p:notesViewPr>
    <p:cSldViewPr snapToGrid="0" snapToObjects="1">
      <p:cViewPr varScale="1">
        <p:scale>
          <a:sx n="80" d="100"/>
          <a:sy n="80" d="100"/>
        </p:scale>
        <p:origin x="-750" y="-78"/>
      </p:cViewPr>
      <p:guideLst>
        <p:guide orient="horz" pos="2209"/>
        <p:guide pos="314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handoutMaster" Target="handoutMasters/handoutMaster1.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commentAuthors" Target="commentAuthor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___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24464;&#23567;&#29577;\Desktop\DAQO\Financial%20Report\2023%20Q2\ER\Charts%20for%20ER%20Slides.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oleObject" Target="file:///C:\Users\&#24464;&#23567;&#29577;\Desktop\DAQO\Financial%20Report\2023%20Q2\ER\Charts%20for%20ER%20Slides.xlsx"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oleObject" Target="file:///C:\Users\&#24464;&#23567;&#29577;\Desktop\DAQO\Financial%20Report\2023%20Q2\ER\Charts%20for%20ER%20Slides.xlsx"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oleObject" Target="file:///C:\Users\&#24464;&#23567;&#29577;\Desktop\DAQO\Financial%20Report\2023%20Q2\ER\Charts%20for%20ER%20Slides.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5"/>
    </mc:Choice>
    <mc:Fallback>
      <c:style val="5"/>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100591847508961"/>
          <c:w val="1"/>
          <c:h val="0.74396214369344205"/>
        </c:manualLayout>
      </c:layout>
      <c:barChart>
        <c:barDir val="col"/>
        <c:grouping val="clustered"/>
        <c:varyColors val="0"/>
        <c:ser>
          <c:idx val="0"/>
          <c:order val="0"/>
          <c:tx>
            <c:strRef>
              <c:f>Data!$A$2</c:f>
              <c:strCache>
                <c:ptCount val="1"/>
                <c:pt idx="0">
                  <c:v>Polysilicon price</c:v>
                </c:pt>
              </c:strCache>
            </c:strRef>
          </c:tx>
          <c:spPr>
            <a:solidFill>
              <a:srgbClr val="F47F36"/>
            </a:solidFill>
            <a:ln w="25400" cap="rnd" cmpd="sng" algn="ctr">
              <a:solidFill>
                <a:srgbClr val="F47F36"/>
              </a:solidFill>
              <a:prstDash val="solid"/>
              <a:round/>
              <a:headEnd type="none" w="med" len="med"/>
              <a:tailEnd type="none" w="med" len="med"/>
            </a:ln>
          </c:spPr>
          <c:invertIfNegative val="0"/>
          <c:dLbls>
            <c:dLbl>
              <c:idx val="0"/>
              <c:tx>
                <c:rich>
                  <a:bodyPr/>
                  <a:lstStyle/>
                  <a:p>
                    <a:fld id="{82BE7CDC-7C7C-4734-B56E-C52EAC6823FA}" type="VALUE">
                      <a:rPr lang="en-US" altLang="zh-CN"/>
                      <a:pPr/>
                      <a:t>[值]</a:t>
                    </a:fld>
                    <a:endParaRPr lang="zh-CN" altLang="en-US"/>
                  </a:p>
                </c:rich>
              </c:tx>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2C7E-4AA0-863A-F5487E6F42BE}"/>
                </c:ext>
                <c:ext xmlns:c15="http://schemas.microsoft.com/office/drawing/2012/chart" uri="{CE6537A1-D6FC-4f65-9D91-7224C49458BB}">
                  <c15:dlblFieldTable/>
                  <c15:showDataLabelsRange val="0"/>
                </c:ext>
              </c:extLst>
            </c:dLbl>
            <c:dLbl>
              <c:idx val="1"/>
              <c:layout>
                <c:manualLayout>
                  <c:x val="0"/>
                  <c:y val="1.22742818759837E-2"/>
                </c:manualLayout>
              </c:layout>
              <c:tx>
                <c:rich>
                  <a:bodyPr/>
                  <a:lstStyle/>
                  <a:p>
                    <a:fld id="{959FC04E-5742-4AD3-8053-F981DCB5F0E1}" type="VALUE">
                      <a:rPr lang="en-US" altLang="zh-CN"/>
                      <a:pPr/>
                      <a:t>[值]</a:t>
                    </a:fld>
                    <a:endParaRPr lang="zh-CN" altLang="en-US"/>
                  </a:p>
                </c:rich>
              </c:tx>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2C7E-4AA0-863A-F5487E6F42BE}"/>
                </c:ext>
                <c:ext xmlns:c15="http://schemas.microsoft.com/office/drawing/2012/chart" uri="{CE6537A1-D6FC-4f65-9D91-7224C49458BB}">
                  <c15:layout>
                    <c:manualLayout>
                      <c:w val="7.6028115562522494E-2"/>
                      <c:h val="7.9782832193894995E-2"/>
                    </c:manualLayout>
                  </c15:layout>
                  <c15:dlblFieldTable/>
                  <c15:showDataLabelsRange val="0"/>
                </c:ext>
              </c:extLst>
            </c:dLbl>
            <c:dLbl>
              <c:idx val="2"/>
              <c:tx>
                <c:rich>
                  <a:bodyPr/>
                  <a:lstStyle/>
                  <a:p>
                    <a:r>
                      <a:rPr lang="en-US" altLang="zh-CN"/>
                      <a:t> 12,150 MT</a:t>
                    </a:r>
                  </a:p>
                </c:rich>
              </c:tx>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2C7E-4AA0-863A-F5487E6F42BE}"/>
                </c:ext>
                <c:ext xmlns:c15="http://schemas.microsoft.com/office/drawing/2012/chart" uri="{CE6537A1-D6FC-4f65-9D91-7224C49458BB}"/>
              </c:extLst>
            </c:dLbl>
            <c:dLbl>
              <c:idx val="3"/>
              <c:layout>
                <c:manualLayout>
                  <c:x val="-1.33908424751857E-3"/>
                  <c:y val="6.6880339040793898E-3"/>
                </c:manualLayout>
              </c:layout>
              <c:tx>
                <c:rich>
                  <a:bodyPr/>
                  <a:lstStyle/>
                  <a:p>
                    <a:fld id="{12174242-2422-4429-A02D-0C4E3B563038}" type="VALUE">
                      <a:rPr lang="en-US" altLang="zh-CN"/>
                      <a:pPr/>
                      <a:t>[值]</a:t>
                    </a:fld>
                    <a:endParaRPr lang="zh-CN" altLang="en-US"/>
                  </a:p>
                </c:rich>
              </c:tx>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2C7E-4AA0-863A-F5487E6F42BE}"/>
                </c:ext>
                <c:ext xmlns:c15="http://schemas.microsoft.com/office/drawing/2012/chart" uri="{CE6537A1-D6FC-4f65-9D91-7224C49458BB}">
                  <c15:dlblFieldTable/>
                  <c15:showDataLabelsRange val="0"/>
                </c:ext>
              </c:extLst>
            </c:dLbl>
            <c:dLbl>
              <c:idx val="4"/>
              <c:layout>
                <c:manualLayout>
                  <c:x val="4.9645043989747002E-5"/>
                  <c:y val="-7.3718177172504796E-4"/>
                </c:manualLayout>
              </c:layout>
              <c:tx>
                <c:rich>
                  <a:bodyPr/>
                  <a:lstStyle/>
                  <a:p>
                    <a:r>
                      <a:rPr lang="en-US" altLang="en-US" dirty="0"/>
                      <a:t>30,000 MT</a:t>
                    </a:r>
                  </a:p>
                </c:rich>
              </c:tx>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2C7E-4AA0-863A-F5487E6F42BE}"/>
                </c:ext>
                <c:ext xmlns:c15="http://schemas.microsoft.com/office/drawing/2012/chart" uri="{CE6537A1-D6FC-4f65-9D91-7224C49458BB}"/>
              </c:extLst>
            </c:dLbl>
            <c:dLbl>
              <c:idx val="5"/>
              <c:tx>
                <c:rich>
                  <a:bodyPr/>
                  <a:lstStyle/>
                  <a:p>
                    <a:r>
                      <a:rPr lang="en-US" altLang="zh-CN"/>
                      <a:t>35,000 MT</a:t>
                    </a:r>
                    <a:endParaRPr lang="en-US" altLang="zh-CN" dirty="0"/>
                  </a:p>
                </c:rich>
              </c:tx>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2C7E-4AA0-863A-F5487E6F42BE}"/>
                </c:ext>
                <c:ext xmlns:c15="http://schemas.microsoft.com/office/drawing/2012/chart" uri="{CE6537A1-D6FC-4f65-9D91-7224C49458BB}"/>
              </c:extLst>
            </c:dLbl>
            <c:dLbl>
              <c:idx val="6"/>
              <c:tx>
                <c:rich>
                  <a:bodyPr/>
                  <a:lstStyle/>
                  <a:p>
                    <a:r>
                      <a:rPr lang="en-US" altLang="zh-CN"/>
                      <a:t>70,000 MT</a:t>
                    </a:r>
                    <a:endParaRPr lang="en-US" altLang="zh-CN" dirty="0"/>
                  </a:p>
                </c:rich>
              </c:tx>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2C7E-4AA0-863A-F5487E6F42BE}"/>
                </c:ext>
                <c:ext xmlns:c15="http://schemas.microsoft.com/office/drawing/2012/chart" uri="{CE6537A1-D6FC-4f65-9D91-7224C49458BB}"/>
              </c:extLst>
            </c:dLbl>
            <c:dLbl>
              <c:idx val="7"/>
              <c:delete val="1"/>
              <c:extLst xmlns:c16r2="http://schemas.microsoft.com/office/drawing/2015/06/chart">
                <c:ext xmlns:c16="http://schemas.microsoft.com/office/drawing/2014/chart" uri="{C3380CC4-5D6E-409C-BE32-E72D297353CC}">
                  <c16:uniqueId val="{00000007-2C7E-4AA0-863A-F5487E6F42BE}"/>
                </c:ext>
                <c:ext xmlns:c15="http://schemas.microsoft.com/office/drawing/2012/chart" uri="{CE6537A1-D6FC-4f65-9D91-7224C49458BB}"/>
              </c:extLst>
            </c:dLbl>
            <c:dLbl>
              <c:idx val="8"/>
              <c:tx>
                <c:rich>
                  <a:bodyPr/>
                  <a:lstStyle/>
                  <a:p>
                    <a:fld id="{454F711B-D3A5-4485-9CCE-C69820ED93A2}" type="VALUE">
                      <a:rPr lang="en-US" altLang="zh-CN"/>
                      <a:pPr/>
                      <a:t>[值]</a:t>
                    </a:fld>
                    <a:endParaRPr lang="zh-CN" altLang="en-US"/>
                  </a:p>
                </c:rich>
              </c:tx>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2C7E-4AA0-863A-F5487E6F42BE}"/>
                </c:ext>
                <c:ext xmlns:c15="http://schemas.microsoft.com/office/drawing/2012/chart" uri="{CE6537A1-D6FC-4f65-9D91-7224C49458BB}">
                  <c15:dlblFieldTable/>
                  <c15:showDataLabelsRange val="0"/>
                </c:ext>
              </c:extLst>
            </c:dLbl>
            <c:spPr>
              <a:noFill/>
              <a:ln>
                <a:noFill/>
              </a:ln>
              <a:effectLst/>
            </c:spPr>
            <c:txPr>
              <a:bodyPr rot="0" spcFirstLastPara="0" vertOverflow="ellipsis" vert="horz" wrap="square" lIns="38100" tIns="19050" rIns="38100" bIns="19050" anchor="ctr" anchorCtr="1"/>
              <a:lstStyle/>
              <a:p>
                <a:pPr>
                  <a:defRPr lang="zh-CN" sz="1000" b="0" i="0" u="none" strike="noStrike" kern="1200" baseline="0">
                    <a:solidFill>
                      <a:srgbClr val="000000"/>
                    </a:solidFill>
                    <a:latin typeface="Arial" panose="020B0604020202020204" pitchFamily="34" charset="0"/>
                    <a:ea typeface="Calibri" panose="020F0502020204030204"/>
                    <a:cs typeface="Arial" panose="020B0604020202020204" pitchFamily="34" charset="0"/>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Data!$B$1:$N$1</c:f>
              <c:strCache>
                <c:ptCount val="10"/>
                <c:pt idx="0">
                  <c:v>Q1 2013</c:v>
                </c:pt>
                <c:pt idx="1">
                  <c:v>Q1 2014</c:v>
                </c:pt>
                <c:pt idx="2">
                  <c:v>Q3 2015</c:v>
                </c:pt>
                <c:pt idx="3">
                  <c:v>Q1 2017</c:v>
                </c:pt>
                <c:pt idx="4">
                  <c:v>Q4 2018</c:v>
                </c:pt>
                <c:pt idx="5">
                  <c:v>Q2 2019</c:v>
                </c:pt>
                <c:pt idx="6">
                  <c:v>Q4 2019</c:v>
                </c:pt>
                <c:pt idx="7">
                  <c:v>Q1 2022</c:v>
                </c:pt>
                <c:pt idx="8">
                  <c:v> Q2 2023</c:v>
                </c:pt>
                <c:pt idx="9">
                  <c:v>Q3 2024</c:v>
                </c:pt>
              </c:strCache>
            </c:strRef>
          </c:cat>
          <c:val>
            <c:numRef>
              <c:f>Data!$B$2:$N$2</c:f>
              <c:numCache>
                <c:formatCode>#,##0_ </c:formatCode>
                <c:ptCount val="10"/>
                <c:pt idx="0">
                  <c:v>5000</c:v>
                </c:pt>
                <c:pt idx="1">
                  <c:v>6150</c:v>
                </c:pt>
                <c:pt idx="2">
                  <c:v>12150</c:v>
                </c:pt>
                <c:pt idx="3">
                  <c:v>18000</c:v>
                </c:pt>
                <c:pt idx="4">
                  <c:v>30000</c:v>
                </c:pt>
                <c:pt idx="5">
                  <c:v>35000</c:v>
                </c:pt>
                <c:pt idx="6">
                  <c:v>70000</c:v>
                </c:pt>
                <c:pt idx="7">
                  <c:v>105000</c:v>
                </c:pt>
                <c:pt idx="8">
                  <c:v>205000</c:v>
                </c:pt>
                <c:pt idx="9">
                  <c:v>305000</c:v>
                </c:pt>
              </c:numCache>
            </c:numRef>
          </c:val>
          <c:extLst xmlns:c16r2="http://schemas.microsoft.com/office/drawing/2015/06/chart">
            <c:ext xmlns:c16="http://schemas.microsoft.com/office/drawing/2014/chart" uri="{C3380CC4-5D6E-409C-BE32-E72D297353CC}">
              <c16:uniqueId val="{00000009-2C7E-4AA0-863A-F5487E6F42BE}"/>
            </c:ext>
          </c:extLst>
        </c:ser>
        <c:dLbls>
          <c:showLegendKey val="0"/>
          <c:showVal val="0"/>
          <c:showCatName val="0"/>
          <c:showSerName val="0"/>
          <c:showPercent val="0"/>
          <c:showBubbleSize val="0"/>
        </c:dLbls>
        <c:gapWidth val="67"/>
        <c:overlap val="1"/>
        <c:axId val="-669228816"/>
        <c:axId val="-669236432"/>
      </c:barChart>
      <c:catAx>
        <c:axId val="-669228816"/>
        <c:scaling>
          <c:orientation val="minMax"/>
        </c:scaling>
        <c:delete val="0"/>
        <c:axPos val="b"/>
        <c:numFmt formatCode="General" sourceLinked="0"/>
        <c:majorTickMark val="none"/>
        <c:minorTickMark val="none"/>
        <c:tickLblPos val="nextTo"/>
        <c:spPr>
          <a:ln w="9525" cap="flat" cmpd="sng" algn="ctr">
            <a:solidFill>
              <a:srgbClr val="000000"/>
            </a:solidFill>
            <a:prstDash val="solid"/>
            <a:round/>
          </a:ln>
        </c:spPr>
        <c:txPr>
          <a:bodyPr rot="0" spcFirstLastPara="0" vertOverflow="ellipsis" vert="horz" wrap="square" anchor="ctr" anchorCtr="1"/>
          <a:lstStyle/>
          <a:p>
            <a:pPr>
              <a:defRPr lang="zh-CN" sz="1000" b="1" i="0" u="none" strike="noStrike" kern="1200" baseline="0">
                <a:solidFill>
                  <a:srgbClr val="000000"/>
                </a:solidFill>
                <a:latin typeface="Arial" panose="020B0604020202020204" pitchFamily="34" charset="0"/>
                <a:ea typeface="Calibri" panose="020F0502020204030204"/>
                <a:cs typeface="Arial" panose="020B0604020202020204" pitchFamily="34" charset="0"/>
              </a:defRPr>
            </a:pPr>
            <a:endParaRPr lang="zh-CN"/>
          </a:p>
        </c:txPr>
        <c:crossAx val="-669236432"/>
        <c:crosses val="autoZero"/>
        <c:auto val="1"/>
        <c:lblAlgn val="ctr"/>
        <c:lblOffset val="100"/>
        <c:noMultiLvlLbl val="0"/>
      </c:catAx>
      <c:valAx>
        <c:axId val="-669236432"/>
        <c:scaling>
          <c:orientation val="minMax"/>
          <c:max val="360000"/>
          <c:min val="0"/>
        </c:scaling>
        <c:delete val="1"/>
        <c:axPos val="l"/>
        <c:numFmt formatCode="#,##0_ " sourceLinked="1"/>
        <c:majorTickMark val="out"/>
        <c:minorTickMark val="none"/>
        <c:tickLblPos val="nextTo"/>
        <c:crossAx val="-669228816"/>
        <c:crosses val="autoZero"/>
        <c:crossBetween val="between"/>
      </c:valAx>
      <c:spPr>
        <a:noFill/>
        <a:ln w="25400">
          <a:noFill/>
        </a:ln>
      </c:spPr>
    </c:plotArea>
    <c:plotVisOnly val="1"/>
    <c:dispBlanksAs val="gap"/>
    <c:showDLblsOverMax val="0"/>
  </c:chart>
  <c:txPr>
    <a:bodyPr/>
    <a:lstStyle/>
    <a:p>
      <a:pPr>
        <a:defRPr lang="zh-CN" sz="1000" b="0" i="0" u="none" strike="noStrike" baseline="0">
          <a:solidFill>
            <a:srgbClr val="000000"/>
          </a:solidFill>
          <a:latin typeface="Arial" panose="020B0604020202020204" pitchFamily="34" charset="0"/>
          <a:ea typeface="Calibri" panose="020F0502020204030204"/>
          <a:cs typeface="Arial" panose="020B0604020202020204" pitchFamily="34" charset="0"/>
        </a:defRPr>
      </a:pPr>
      <a:endParaRPr lang="zh-CN"/>
    </a:p>
  </c:tx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701554256280614E-2"/>
          <c:y val="3.4837688044338878E-2"/>
          <c:w val="0.96390561484380799"/>
          <c:h val="0.82359037661859968"/>
        </c:manualLayout>
      </c:layout>
      <c:barChart>
        <c:barDir val="col"/>
        <c:grouping val="clustered"/>
        <c:varyColors val="0"/>
        <c:ser>
          <c:idx val="0"/>
          <c:order val="0"/>
          <c:spPr>
            <a:solidFill>
              <a:srgbClr val="F47F36"/>
            </a:solidFill>
            <a:ln>
              <a:noFill/>
            </a:ln>
            <a:effectLst/>
          </c:spPr>
          <c:invertIfNegative val="0"/>
          <c:dLbls>
            <c:dLbl>
              <c:idx val="22"/>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'Production volume'!$B$25:$B$47</c:f>
              <c:strCache>
                <c:ptCount val="23"/>
                <c:pt idx="0">
                  <c:v>Q1 2019</c:v>
                </c:pt>
                <c:pt idx="1">
                  <c:v>Q2  </c:v>
                </c:pt>
                <c:pt idx="2">
                  <c:v>Q3</c:v>
                </c:pt>
                <c:pt idx="3">
                  <c:v>Q4  </c:v>
                </c:pt>
                <c:pt idx="4">
                  <c:v>Q1 2020</c:v>
                </c:pt>
                <c:pt idx="5">
                  <c:v>Q2  </c:v>
                </c:pt>
                <c:pt idx="6">
                  <c:v>Q3</c:v>
                </c:pt>
                <c:pt idx="7">
                  <c:v>Q4  </c:v>
                </c:pt>
                <c:pt idx="8">
                  <c:v>Q1 2021</c:v>
                </c:pt>
                <c:pt idx="9">
                  <c:v>Q2  </c:v>
                </c:pt>
                <c:pt idx="10">
                  <c:v>Q3</c:v>
                </c:pt>
                <c:pt idx="11">
                  <c:v>Q4  </c:v>
                </c:pt>
                <c:pt idx="12">
                  <c:v>Q1 2022</c:v>
                </c:pt>
                <c:pt idx="13">
                  <c:v>Q2  </c:v>
                </c:pt>
                <c:pt idx="14">
                  <c:v>Q3</c:v>
                </c:pt>
                <c:pt idx="15">
                  <c:v>Q4  </c:v>
                </c:pt>
                <c:pt idx="16">
                  <c:v>Q1 2023</c:v>
                </c:pt>
                <c:pt idx="17">
                  <c:v>Q2  </c:v>
                </c:pt>
                <c:pt idx="18">
                  <c:v>Q3</c:v>
                </c:pt>
                <c:pt idx="19">
                  <c:v>Q4  </c:v>
                </c:pt>
                <c:pt idx="20">
                  <c:v>Q1 2024</c:v>
                </c:pt>
                <c:pt idx="21">
                  <c:v>Q2  </c:v>
                </c:pt>
                <c:pt idx="22">
                  <c:v>Q3</c:v>
                </c:pt>
              </c:strCache>
            </c:strRef>
          </c:cat>
          <c:val>
            <c:numRef>
              <c:f>'Production volume'!$C$25:$C$47</c:f>
              <c:numCache>
                <c:formatCode>#,##0_);[Red]\(#,##0\)</c:formatCode>
                <c:ptCount val="23"/>
                <c:pt idx="0">
                  <c:v>8764</c:v>
                </c:pt>
                <c:pt idx="1">
                  <c:v>7150</c:v>
                </c:pt>
                <c:pt idx="2">
                  <c:v>9437</c:v>
                </c:pt>
                <c:pt idx="3">
                  <c:v>16204</c:v>
                </c:pt>
                <c:pt idx="4">
                  <c:v>19777</c:v>
                </c:pt>
                <c:pt idx="5">
                  <c:v>18097</c:v>
                </c:pt>
                <c:pt idx="6">
                  <c:v>18406</c:v>
                </c:pt>
                <c:pt idx="7">
                  <c:v>21008</c:v>
                </c:pt>
                <c:pt idx="8">
                  <c:v>20185</c:v>
                </c:pt>
                <c:pt idx="9">
                  <c:v>21102</c:v>
                </c:pt>
                <c:pt idx="10">
                  <c:v>21684</c:v>
                </c:pt>
                <c:pt idx="11">
                  <c:v>23616</c:v>
                </c:pt>
                <c:pt idx="12">
                  <c:v>31383</c:v>
                </c:pt>
                <c:pt idx="13">
                  <c:v>35326</c:v>
                </c:pt>
                <c:pt idx="14">
                  <c:v>33401</c:v>
                </c:pt>
                <c:pt idx="15">
                  <c:v>33702</c:v>
                </c:pt>
                <c:pt idx="16">
                  <c:v>33848</c:v>
                </c:pt>
                <c:pt idx="17">
                  <c:v>45306</c:v>
                </c:pt>
                <c:pt idx="18">
                  <c:v>57664</c:v>
                </c:pt>
                <c:pt idx="19">
                  <c:v>61014</c:v>
                </c:pt>
                <c:pt idx="20">
                  <c:v>62277.708799999993</c:v>
                </c:pt>
                <c:pt idx="21">
                  <c:v>64961</c:v>
                </c:pt>
                <c:pt idx="22">
                  <c:v>43592</c:v>
                </c:pt>
              </c:numCache>
            </c:numRef>
          </c:val>
          <c:extLst xmlns:c16r2="http://schemas.microsoft.com/office/drawing/2015/06/chart">
            <c:ext xmlns:c16="http://schemas.microsoft.com/office/drawing/2014/chart" uri="{C3380CC4-5D6E-409C-BE32-E72D297353CC}">
              <c16:uniqueId val="{00000000-8B91-4E19-A890-E77202C5A12A}"/>
            </c:ext>
          </c:extLst>
        </c:ser>
        <c:dLbls>
          <c:showLegendKey val="0"/>
          <c:showVal val="0"/>
          <c:showCatName val="0"/>
          <c:showSerName val="0"/>
          <c:showPercent val="0"/>
          <c:showBubbleSize val="0"/>
        </c:dLbls>
        <c:gapWidth val="50"/>
        <c:axId val="-669239152"/>
        <c:axId val="-669227184"/>
      </c:barChart>
      <c:catAx>
        <c:axId val="-669239152"/>
        <c:scaling>
          <c:orientation val="minMax"/>
        </c:scaling>
        <c:delete val="0"/>
        <c:axPos val="b"/>
        <c:numFmt formatCode="General" sourceLinked="1"/>
        <c:majorTickMark val="out"/>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crossAx val="-669227184"/>
        <c:crosses val="autoZero"/>
        <c:auto val="1"/>
        <c:lblAlgn val="ctr"/>
        <c:lblOffset val="100"/>
        <c:noMultiLvlLbl val="0"/>
      </c:catAx>
      <c:valAx>
        <c:axId val="-669227184"/>
        <c:scaling>
          <c:orientation val="minMax"/>
        </c:scaling>
        <c:delete val="1"/>
        <c:axPos val="l"/>
        <c:numFmt formatCode="#,##0_);[Red]\(#,##0\)" sourceLinked="1"/>
        <c:majorTickMark val="none"/>
        <c:minorTickMark val="none"/>
        <c:tickLblPos val="nextTo"/>
        <c:crossAx val="-669239152"/>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900">
          <a:solidFill>
            <a:sysClr val="windowText" lastClr="000000"/>
          </a:solidFill>
          <a:latin typeface="Arial" panose="020B0604020202020204" pitchFamily="34" charset="0"/>
          <a:cs typeface="Arial" panose="020B0604020202020204" pitchFamily="34" charset="0"/>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701554256280614E-2"/>
          <c:y val="3.4837688044338878E-2"/>
          <c:w val="0.96390561484380799"/>
          <c:h val="0.82359037661859968"/>
        </c:manualLayout>
      </c:layout>
      <c:barChart>
        <c:barDir val="col"/>
        <c:grouping val="stacked"/>
        <c:varyColors val="0"/>
        <c:ser>
          <c:idx val="0"/>
          <c:order val="0"/>
          <c:tx>
            <c:strRef>
              <c:f>'Production cost'!$C$1</c:f>
              <c:strCache>
                <c:ptCount val="1"/>
                <c:pt idx="0">
                  <c:v>Cash Cost</c:v>
                </c:pt>
              </c:strCache>
            </c:strRef>
          </c:tx>
          <c:spPr>
            <a:solidFill>
              <a:srgbClr val="285293"/>
            </a:solidFill>
            <a:ln>
              <a:noFill/>
            </a:ln>
            <a:effectLst/>
          </c:spPr>
          <c:invertIfNegative val="0"/>
          <c:dLbls>
            <c:dLbl>
              <c:idx val="22"/>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Arial" panose="020B0604020202020204" pitchFamily="34" charset="0"/>
                      <a:ea typeface="+mn-ea"/>
                      <a:cs typeface="Arial" panose="020B0604020202020204" pitchFamily="34" charset="0"/>
                    </a:defRPr>
                  </a:pPr>
                  <a:endParaRPr lang="zh-CN"/>
                </a:p>
              </c:txPr>
              <c:dLblPos val="ct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Arial" panose="020B0604020202020204" pitchFamily="34" charset="0"/>
                    <a:ea typeface="+mn-ea"/>
                    <a:cs typeface="Arial" panose="020B0604020202020204" pitchFamily="34" charset="0"/>
                  </a:defRPr>
                </a:pPr>
                <a:endParaRPr lang="zh-CN"/>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'Production cost'!$B$25:$B$47</c:f>
              <c:strCache>
                <c:ptCount val="23"/>
                <c:pt idx="0">
                  <c:v>Q1 2019</c:v>
                </c:pt>
                <c:pt idx="1">
                  <c:v>Q2 </c:v>
                </c:pt>
                <c:pt idx="2">
                  <c:v>Q3</c:v>
                </c:pt>
                <c:pt idx="3">
                  <c:v>Q4</c:v>
                </c:pt>
                <c:pt idx="4">
                  <c:v>Q1 2020</c:v>
                </c:pt>
                <c:pt idx="5">
                  <c:v>Q2 </c:v>
                </c:pt>
                <c:pt idx="6">
                  <c:v>Q3</c:v>
                </c:pt>
                <c:pt idx="7">
                  <c:v>Q4</c:v>
                </c:pt>
                <c:pt idx="8">
                  <c:v>Q1 2021</c:v>
                </c:pt>
                <c:pt idx="9">
                  <c:v>Q2 </c:v>
                </c:pt>
                <c:pt idx="10">
                  <c:v>Q3</c:v>
                </c:pt>
                <c:pt idx="11">
                  <c:v>Q4</c:v>
                </c:pt>
                <c:pt idx="12">
                  <c:v>Q1 2022  </c:v>
                </c:pt>
                <c:pt idx="13">
                  <c:v>Q2 </c:v>
                </c:pt>
                <c:pt idx="14">
                  <c:v>Q3</c:v>
                </c:pt>
                <c:pt idx="15">
                  <c:v>Q4</c:v>
                </c:pt>
                <c:pt idx="16">
                  <c:v>Q1 2023</c:v>
                </c:pt>
                <c:pt idx="17">
                  <c:v>Q2 </c:v>
                </c:pt>
                <c:pt idx="18">
                  <c:v>Q3</c:v>
                </c:pt>
                <c:pt idx="19">
                  <c:v>Q4</c:v>
                </c:pt>
                <c:pt idx="20">
                  <c:v>Q1 2024</c:v>
                </c:pt>
                <c:pt idx="21">
                  <c:v>Q2 </c:v>
                </c:pt>
                <c:pt idx="22">
                  <c:v>Q3</c:v>
                </c:pt>
              </c:strCache>
            </c:strRef>
          </c:cat>
          <c:val>
            <c:numRef>
              <c:f>'Production cost'!$C$25:$C$47</c:f>
              <c:numCache>
                <c:formatCode>\$#,##0.00_);[Red]\(\$#,##0.00\)</c:formatCode>
                <c:ptCount val="23"/>
                <c:pt idx="0">
                  <c:v>6.2</c:v>
                </c:pt>
                <c:pt idx="1">
                  <c:v>6.65</c:v>
                </c:pt>
                <c:pt idx="2">
                  <c:v>5.85</c:v>
                </c:pt>
                <c:pt idx="3">
                  <c:v>5.47</c:v>
                </c:pt>
                <c:pt idx="4">
                  <c:v>5.01</c:v>
                </c:pt>
                <c:pt idx="5">
                  <c:v>4.87</c:v>
                </c:pt>
                <c:pt idx="6">
                  <c:v>4.88</c:v>
                </c:pt>
                <c:pt idx="7">
                  <c:v>5.04</c:v>
                </c:pt>
                <c:pt idx="8">
                  <c:v>5.37</c:v>
                </c:pt>
                <c:pt idx="9">
                  <c:v>5.41</c:v>
                </c:pt>
                <c:pt idx="10">
                  <c:v>5.96</c:v>
                </c:pt>
                <c:pt idx="11">
                  <c:v>13.32</c:v>
                </c:pt>
                <c:pt idx="12">
                  <c:v>9.19</c:v>
                </c:pt>
                <c:pt idx="13">
                  <c:v>6.51</c:v>
                </c:pt>
                <c:pt idx="14">
                  <c:v>6.06</c:v>
                </c:pt>
                <c:pt idx="15">
                  <c:v>6.78</c:v>
                </c:pt>
                <c:pt idx="16">
                  <c:v>6.61</c:v>
                </c:pt>
                <c:pt idx="17">
                  <c:v>6.05</c:v>
                </c:pt>
                <c:pt idx="18">
                  <c:v>5.67</c:v>
                </c:pt>
                <c:pt idx="19">
                  <c:v>5.72</c:v>
                </c:pt>
                <c:pt idx="20">
                  <c:v>5.61</c:v>
                </c:pt>
                <c:pt idx="21">
                  <c:v>5.39</c:v>
                </c:pt>
                <c:pt idx="22">
                  <c:v>5.34</c:v>
                </c:pt>
              </c:numCache>
            </c:numRef>
          </c:val>
          <c:extLst xmlns:c16r2="http://schemas.microsoft.com/office/drawing/2015/06/chart">
            <c:ext xmlns:c16="http://schemas.microsoft.com/office/drawing/2014/chart" uri="{C3380CC4-5D6E-409C-BE32-E72D297353CC}">
              <c16:uniqueId val="{00000000-EC56-4505-BA9B-149E8F97B5F8}"/>
            </c:ext>
          </c:extLst>
        </c:ser>
        <c:ser>
          <c:idx val="1"/>
          <c:order val="1"/>
          <c:tx>
            <c:strRef>
              <c:f>'Production cost'!$D$1</c:f>
              <c:strCache>
                <c:ptCount val="1"/>
                <c:pt idx="0">
                  <c:v>Depreciation </c:v>
                </c:pt>
              </c:strCache>
            </c:strRef>
          </c:tx>
          <c:spPr>
            <a:solidFill>
              <a:srgbClr val="F47F36"/>
            </a:solidFill>
            <a:ln>
              <a:noFill/>
            </a:ln>
            <a:effectLst/>
          </c:spPr>
          <c:invertIfNegative val="0"/>
          <c:dLbls>
            <c:dLbl>
              <c:idx val="21"/>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Arial" panose="020B0604020202020204" pitchFamily="34" charset="0"/>
                      <a:ea typeface="+mn-ea"/>
                      <a:cs typeface="Arial" panose="020B0604020202020204" pitchFamily="34" charset="0"/>
                    </a:defRPr>
                  </a:pPr>
                  <a:endParaRPr lang="zh-CN"/>
                </a:p>
              </c:txPr>
              <c:dLblPos val="ct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Arial" panose="020B0604020202020204" pitchFamily="34" charset="0"/>
                    <a:ea typeface="+mn-ea"/>
                    <a:cs typeface="Arial" panose="020B0604020202020204" pitchFamily="34" charset="0"/>
                  </a:defRPr>
                </a:pPr>
                <a:endParaRPr lang="zh-CN"/>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'Production cost'!$B$25:$B$47</c:f>
              <c:strCache>
                <c:ptCount val="23"/>
                <c:pt idx="0">
                  <c:v>Q1 2019</c:v>
                </c:pt>
                <c:pt idx="1">
                  <c:v>Q2 </c:v>
                </c:pt>
                <c:pt idx="2">
                  <c:v>Q3</c:v>
                </c:pt>
                <c:pt idx="3">
                  <c:v>Q4</c:v>
                </c:pt>
                <c:pt idx="4">
                  <c:v>Q1 2020</c:v>
                </c:pt>
                <c:pt idx="5">
                  <c:v>Q2 </c:v>
                </c:pt>
                <c:pt idx="6">
                  <c:v>Q3</c:v>
                </c:pt>
                <c:pt idx="7">
                  <c:v>Q4</c:v>
                </c:pt>
                <c:pt idx="8">
                  <c:v>Q1 2021</c:v>
                </c:pt>
                <c:pt idx="9">
                  <c:v>Q2 </c:v>
                </c:pt>
                <c:pt idx="10">
                  <c:v>Q3</c:v>
                </c:pt>
                <c:pt idx="11">
                  <c:v>Q4</c:v>
                </c:pt>
                <c:pt idx="12">
                  <c:v>Q1 2022  </c:v>
                </c:pt>
                <c:pt idx="13">
                  <c:v>Q2 </c:v>
                </c:pt>
                <c:pt idx="14">
                  <c:v>Q3</c:v>
                </c:pt>
                <c:pt idx="15">
                  <c:v>Q4</c:v>
                </c:pt>
                <c:pt idx="16">
                  <c:v>Q1 2023</c:v>
                </c:pt>
                <c:pt idx="17">
                  <c:v>Q2 </c:v>
                </c:pt>
                <c:pt idx="18">
                  <c:v>Q3</c:v>
                </c:pt>
                <c:pt idx="19">
                  <c:v>Q4</c:v>
                </c:pt>
                <c:pt idx="20">
                  <c:v>Q1 2024</c:v>
                </c:pt>
                <c:pt idx="21">
                  <c:v>Q2 </c:v>
                </c:pt>
                <c:pt idx="22">
                  <c:v>Q3</c:v>
                </c:pt>
              </c:strCache>
            </c:strRef>
          </c:cat>
          <c:val>
            <c:numRef>
              <c:f>'Production cost'!$D$25:$D$47</c:f>
              <c:numCache>
                <c:formatCode>\$#,##0.00_);[Red]\(\$#,##0.00\)</c:formatCode>
                <c:ptCount val="23"/>
                <c:pt idx="0">
                  <c:v>1.2199999999999998</c:v>
                </c:pt>
                <c:pt idx="1">
                  <c:v>1.4700000000000006</c:v>
                </c:pt>
                <c:pt idx="2">
                  <c:v>1.1200000000000001</c:v>
                </c:pt>
                <c:pt idx="3">
                  <c:v>0.91000000000000014</c:v>
                </c:pt>
                <c:pt idx="4">
                  <c:v>0.84999999999999964</c:v>
                </c:pt>
                <c:pt idx="5">
                  <c:v>0.91999999999999993</c:v>
                </c:pt>
                <c:pt idx="6">
                  <c:v>0.94000000000000039</c:v>
                </c:pt>
                <c:pt idx="7">
                  <c:v>0.87999999999999989</c:v>
                </c:pt>
                <c:pt idx="8">
                  <c:v>0.91999999999999993</c:v>
                </c:pt>
                <c:pt idx="9">
                  <c:v>0.90000000000000036</c:v>
                </c:pt>
                <c:pt idx="10">
                  <c:v>0.87999999999999989</c:v>
                </c:pt>
                <c:pt idx="11">
                  <c:v>0.78999999999999915</c:v>
                </c:pt>
                <c:pt idx="12">
                  <c:v>0.90000000000000036</c:v>
                </c:pt>
                <c:pt idx="13">
                  <c:v>0.75</c:v>
                </c:pt>
                <c:pt idx="14">
                  <c:v>0.76000000000000068</c:v>
                </c:pt>
                <c:pt idx="15">
                  <c:v>0.91000000000000014</c:v>
                </c:pt>
                <c:pt idx="16">
                  <c:v>0.9399999999999995</c:v>
                </c:pt>
                <c:pt idx="17">
                  <c:v>0.87000000000000011</c:v>
                </c:pt>
                <c:pt idx="18">
                  <c:v>0.84999999999999964</c:v>
                </c:pt>
                <c:pt idx="19">
                  <c:v>0.78000000000000025</c:v>
                </c:pt>
                <c:pt idx="20">
                  <c:v>0.75999999999999979</c:v>
                </c:pt>
                <c:pt idx="21">
                  <c:v>0.80000000000000071</c:v>
                </c:pt>
                <c:pt idx="22">
                  <c:v>1.2700000000000005</c:v>
                </c:pt>
              </c:numCache>
            </c:numRef>
          </c:val>
          <c:extLst xmlns:c16r2="http://schemas.microsoft.com/office/drawing/2015/06/chart">
            <c:ext xmlns:c16="http://schemas.microsoft.com/office/drawing/2014/chart" uri="{C3380CC4-5D6E-409C-BE32-E72D297353CC}">
              <c16:uniqueId val="{00000001-EC56-4505-BA9B-149E8F97B5F8}"/>
            </c:ext>
          </c:extLst>
        </c:ser>
        <c:dLbls>
          <c:dLblPos val="ctr"/>
          <c:showLegendKey val="0"/>
          <c:showVal val="1"/>
          <c:showCatName val="0"/>
          <c:showSerName val="0"/>
          <c:showPercent val="0"/>
          <c:showBubbleSize val="0"/>
        </c:dLbls>
        <c:gapWidth val="50"/>
        <c:overlap val="100"/>
        <c:axId val="-669238064"/>
        <c:axId val="-669227728"/>
      </c:barChart>
      <c:lineChart>
        <c:grouping val="standard"/>
        <c:varyColors val="0"/>
        <c:ser>
          <c:idx val="2"/>
          <c:order val="2"/>
          <c:tx>
            <c:strRef>
              <c:f>'Production cost'!$E$1</c:f>
              <c:strCache>
                <c:ptCount val="1"/>
                <c:pt idx="0">
                  <c:v>Total Production Cost</c:v>
                </c:pt>
              </c:strCache>
            </c:strRef>
          </c:tx>
          <c:spPr>
            <a:ln w="28575" cap="rnd">
              <a:noFill/>
              <a:round/>
            </a:ln>
            <a:effectLst/>
          </c:spPr>
          <c:marker>
            <c:symbol val="none"/>
          </c:marker>
          <c:dLbls>
            <c:dLbl>
              <c:idx val="22"/>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dLblPos val="t"/>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'Production cost'!$B$25:$B$47</c:f>
              <c:strCache>
                <c:ptCount val="23"/>
                <c:pt idx="0">
                  <c:v>Q1 2019</c:v>
                </c:pt>
                <c:pt idx="1">
                  <c:v>Q2 </c:v>
                </c:pt>
                <c:pt idx="2">
                  <c:v>Q3</c:v>
                </c:pt>
                <c:pt idx="3">
                  <c:v>Q4</c:v>
                </c:pt>
                <c:pt idx="4">
                  <c:v>Q1 2020</c:v>
                </c:pt>
                <c:pt idx="5">
                  <c:v>Q2 </c:v>
                </c:pt>
                <c:pt idx="6">
                  <c:v>Q3</c:v>
                </c:pt>
                <c:pt idx="7">
                  <c:v>Q4</c:v>
                </c:pt>
                <c:pt idx="8">
                  <c:v>Q1 2021</c:v>
                </c:pt>
                <c:pt idx="9">
                  <c:v>Q2 </c:v>
                </c:pt>
                <c:pt idx="10">
                  <c:v>Q3</c:v>
                </c:pt>
                <c:pt idx="11">
                  <c:v>Q4</c:v>
                </c:pt>
                <c:pt idx="12">
                  <c:v>Q1 2022  </c:v>
                </c:pt>
                <c:pt idx="13">
                  <c:v>Q2 </c:v>
                </c:pt>
                <c:pt idx="14">
                  <c:v>Q3</c:v>
                </c:pt>
                <c:pt idx="15">
                  <c:v>Q4</c:v>
                </c:pt>
                <c:pt idx="16">
                  <c:v>Q1 2023</c:v>
                </c:pt>
                <c:pt idx="17">
                  <c:v>Q2 </c:v>
                </c:pt>
                <c:pt idx="18">
                  <c:v>Q3</c:v>
                </c:pt>
                <c:pt idx="19">
                  <c:v>Q4</c:v>
                </c:pt>
                <c:pt idx="20">
                  <c:v>Q1 2024</c:v>
                </c:pt>
                <c:pt idx="21">
                  <c:v>Q2 </c:v>
                </c:pt>
                <c:pt idx="22">
                  <c:v>Q3</c:v>
                </c:pt>
              </c:strCache>
            </c:strRef>
          </c:cat>
          <c:val>
            <c:numRef>
              <c:f>'Production cost'!$E$25:$E$47</c:f>
              <c:numCache>
                <c:formatCode>\$#,##0.00_);[Red]\(\$#,##0.00\)</c:formatCode>
                <c:ptCount val="23"/>
                <c:pt idx="0">
                  <c:v>7.42</c:v>
                </c:pt>
                <c:pt idx="1">
                  <c:v>8.120000000000001</c:v>
                </c:pt>
                <c:pt idx="2">
                  <c:v>6.97</c:v>
                </c:pt>
                <c:pt idx="3">
                  <c:v>6.38</c:v>
                </c:pt>
                <c:pt idx="4">
                  <c:v>5.8599999999999994</c:v>
                </c:pt>
                <c:pt idx="5">
                  <c:v>5.79</c:v>
                </c:pt>
                <c:pt idx="6">
                  <c:v>5.82</c:v>
                </c:pt>
                <c:pt idx="7">
                  <c:v>5.92</c:v>
                </c:pt>
                <c:pt idx="8">
                  <c:v>6.29</c:v>
                </c:pt>
                <c:pt idx="9">
                  <c:v>6.3100000000000005</c:v>
                </c:pt>
                <c:pt idx="10">
                  <c:v>6.84</c:v>
                </c:pt>
                <c:pt idx="11">
                  <c:v>14.11</c:v>
                </c:pt>
                <c:pt idx="12">
                  <c:v>10.09</c:v>
                </c:pt>
                <c:pt idx="13">
                  <c:v>7.26</c:v>
                </c:pt>
                <c:pt idx="14">
                  <c:v>6.82</c:v>
                </c:pt>
                <c:pt idx="15">
                  <c:v>7.69</c:v>
                </c:pt>
                <c:pt idx="16">
                  <c:v>7.55</c:v>
                </c:pt>
                <c:pt idx="17">
                  <c:v>6.92</c:v>
                </c:pt>
                <c:pt idx="18">
                  <c:v>6.52</c:v>
                </c:pt>
                <c:pt idx="19">
                  <c:v>6.5</c:v>
                </c:pt>
                <c:pt idx="20">
                  <c:v>6.37</c:v>
                </c:pt>
                <c:pt idx="21">
                  <c:v>6.19</c:v>
                </c:pt>
                <c:pt idx="22">
                  <c:v>6.61</c:v>
                </c:pt>
              </c:numCache>
            </c:numRef>
          </c:val>
          <c:smooth val="0"/>
          <c:extLst xmlns:c16r2="http://schemas.microsoft.com/office/drawing/2015/06/chart">
            <c:ext xmlns:c16="http://schemas.microsoft.com/office/drawing/2014/chart" uri="{C3380CC4-5D6E-409C-BE32-E72D297353CC}">
              <c16:uniqueId val="{00000002-EC56-4505-BA9B-149E8F97B5F8}"/>
            </c:ext>
          </c:extLst>
        </c:ser>
        <c:dLbls>
          <c:showLegendKey val="0"/>
          <c:showVal val="0"/>
          <c:showCatName val="0"/>
          <c:showSerName val="0"/>
          <c:showPercent val="0"/>
          <c:showBubbleSize val="0"/>
        </c:dLbls>
        <c:marker val="1"/>
        <c:smooth val="0"/>
        <c:axId val="-669235888"/>
        <c:axId val="-669230448"/>
      </c:lineChart>
      <c:catAx>
        <c:axId val="-669238064"/>
        <c:scaling>
          <c:orientation val="minMax"/>
        </c:scaling>
        <c:delete val="0"/>
        <c:axPos val="b"/>
        <c:numFmt formatCode="General" sourceLinked="1"/>
        <c:majorTickMark val="out"/>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crossAx val="-669227728"/>
        <c:crosses val="autoZero"/>
        <c:auto val="1"/>
        <c:lblAlgn val="ctr"/>
        <c:lblOffset val="100"/>
        <c:noMultiLvlLbl val="0"/>
      </c:catAx>
      <c:valAx>
        <c:axId val="-669227728"/>
        <c:scaling>
          <c:orientation val="minMax"/>
        </c:scaling>
        <c:delete val="1"/>
        <c:axPos val="l"/>
        <c:numFmt formatCode="\$#,##0.00_);[Red]\(\$#,##0.00\)" sourceLinked="1"/>
        <c:majorTickMark val="none"/>
        <c:minorTickMark val="none"/>
        <c:tickLblPos val="nextTo"/>
        <c:crossAx val="-669238064"/>
        <c:crosses val="autoZero"/>
        <c:crossBetween val="between"/>
      </c:valAx>
      <c:valAx>
        <c:axId val="-669230448"/>
        <c:scaling>
          <c:orientation val="minMax"/>
        </c:scaling>
        <c:delete val="1"/>
        <c:axPos val="r"/>
        <c:numFmt formatCode="\$#,##0.00_);[Red]\(\$#,##0.00\)" sourceLinked="1"/>
        <c:majorTickMark val="out"/>
        <c:minorTickMark val="none"/>
        <c:tickLblPos val="nextTo"/>
        <c:crossAx val="-669235888"/>
        <c:crosses val="max"/>
        <c:crossBetween val="between"/>
      </c:valAx>
      <c:catAx>
        <c:axId val="-669235888"/>
        <c:scaling>
          <c:orientation val="minMax"/>
        </c:scaling>
        <c:delete val="1"/>
        <c:axPos val="b"/>
        <c:numFmt formatCode="General" sourceLinked="1"/>
        <c:majorTickMark val="out"/>
        <c:minorTickMark val="none"/>
        <c:tickLblPos val="nextTo"/>
        <c:crossAx val="-669230448"/>
        <c:crosses val="autoZero"/>
        <c:auto val="1"/>
        <c:lblAlgn val="ctr"/>
        <c:lblOffset val="100"/>
        <c:noMultiLvlLbl val="0"/>
      </c:catAx>
      <c:spPr>
        <a:noFill/>
        <a:ln>
          <a:noFill/>
        </a:ln>
        <a:effectLst/>
      </c:spPr>
    </c:plotArea>
    <c:legend>
      <c:legendPos val="r"/>
      <c:layout>
        <c:manualLayout>
          <c:xMode val="edge"/>
          <c:yMode val="edge"/>
          <c:x val="0.80790400651679783"/>
          <c:y val="7.158573719753096E-2"/>
          <c:w val="0.14593725403766153"/>
          <c:h val="0.15502837160200583"/>
        </c:manualLayout>
      </c:layout>
      <c:overlay val="0"/>
      <c:spPr>
        <a:noFill/>
        <a:ln>
          <a:noFill/>
        </a:ln>
        <a:effectLst/>
      </c:spPr>
      <c:txPr>
        <a:bodyPr rot="0" spcFirstLastPara="1" vertOverflow="ellipsis" vert="horz" wrap="square" anchor="ctr" anchorCtr="1"/>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900">
          <a:solidFill>
            <a:sysClr val="windowText" lastClr="000000"/>
          </a:solidFill>
          <a:latin typeface="Arial" panose="020B0604020202020204" pitchFamily="34" charset="0"/>
          <a:cs typeface="Arial" panose="020B0604020202020204" pitchFamily="34" charset="0"/>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701554256280614E-2"/>
          <c:y val="3.4837688044338878E-2"/>
          <c:w val="0.96390561484380799"/>
          <c:h val="0.82359037661859968"/>
        </c:manualLayout>
      </c:layout>
      <c:barChart>
        <c:barDir val="col"/>
        <c:grouping val="clustered"/>
        <c:varyColors val="0"/>
        <c:ser>
          <c:idx val="0"/>
          <c:order val="0"/>
          <c:spPr>
            <a:solidFill>
              <a:srgbClr val="F47F36"/>
            </a:solidFill>
            <a:ln>
              <a:noFill/>
            </a:ln>
            <a:effectLst/>
          </c:spPr>
          <c:invertIfNegative val="0"/>
          <c:dLbls>
            <c:dLbl>
              <c:idx val="22"/>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Sales!$B$10:$B$32</c:f>
              <c:strCache>
                <c:ptCount val="23"/>
                <c:pt idx="0">
                  <c:v>Q1 2019</c:v>
                </c:pt>
                <c:pt idx="1">
                  <c:v>Q2</c:v>
                </c:pt>
                <c:pt idx="2">
                  <c:v>Q3</c:v>
                </c:pt>
                <c:pt idx="3">
                  <c:v>Q4</c:v>
                </c:pt>
                <c:pt idx="4">
                  <c:v>Q1 2020</c:v>
                </c:pt>
                <c:pt idx="5">
                  <c:v>Q2</c:v>
                </c:pt>
                <c:pt idx="6">
                  <c:v>Q3</c:v>
                </c:pt>
                <c:pt idx="7">
                  <c:v>Q4</c:v>
                </c:pt>
                <c:pt idx="8">
                  <c:v>Q1 2021</c:v>
                </c:pt>
                <c:pt idx="9">
                  <c:v>Q2</c:v>
                </c:pt>
                <c:pt idx="10">
                  <c:v>Q3</c:v>
                </c:pt>
                <c:pt idx="11">
                  <c:v>Q4</c:v>
                </c:pt>
                <c:pt idx="12">
                  <c:v>Q1 2022</c:v>
                </c:pt>
                <c:pt idx="13">
                  <c:v>Q2</c:v>
                </c:pt>
                <c:pt idx="14">
                  <c:v>Q3</c:v>
                </c:pt>
                <c:pt idx="15">
                  <c:v>Q4</c:v>
                </c:pt>
                <c:pt idx="16">
                  <c:v>Q1 2023</c:v>
                </c:pt>
                <c:pt idx="17">
                  <c:v>Q2</c:v>
                </c:pt>
                <c:pt idx="18">
                  <c:v>Q3</c:v>
                </c:pt>
                <c:pt idx="19">
                  <c:v>Q4</c:v>
                </c:pt>
                <c:pt idx="20">
                  <c:v>Q1 2024</c:v>
                </c:pt>
                <c:pt idx="21">
                  <c:v>Q2</c:v>
                </c:pt>
                <c:pt idx="22">
                  <c:v>Q3</c:v>
                </c:pt>
              </c:strCache>
            </c:strRef>
          </c:cat>
          <c:val>
            <c:numRef>
              <c:f>Sales!$C$10:$C$32</c:f>
              <c:numCache>
                <c:formatCode>#,##0_);[Red]\(#,##0\)</c:formatCode>
                <c:ptCount val="23"/>
                <c:pt idx="0">
                  <c:v>8450</c:v>
                </c:pt>
                <c:pt idx="1">
                  <c:v>7130</c:v>
                </c:pt>
                <c:pt idx="2">
                  <c:v>9238</c:v>
                </c:pt>
                <c:pt idx="3">
                  <c:v>13291</c:v>
                </c:pt>
                <c:pt idx="4">
                  <c:v>19101</c:v>
                </c:pt>
                <c:pt idx="5">
                  <c:v>18881</c:v>
                </c:pt>
                <c:pt idx="6">
                  <c:v>13643</c:v>
                </c:pt>
                <c:pt idx="7">
                  <c:v>23186</c:v>
                </c:pt>
                <c:pt idx="8">
                  <c:v>21471</c:v>
                </c:pt>
                <c:pt idx="9">
                  <c:v>21060</c:v>
                </c:pt>
                <c:pt idx="10">
                  <c:v>21183</c:v>
                </c:pt>
                <c:pt idx="11">
                  <c:v>11642</c:v>
                </c:pt>
                <c:pt idx="12">
                  <c:v>38839</c:v>
                </c:pt>
                <c:pt idx="13">
                  <c:v>37545</c:v>
                </c:pt>
                <c:pt idx="14">
                  <c:v>33126</c:v>
                </c:pt>
                <c:pt idx="15">
                  <c:v>23400</c:v>
                </c:pt>
                <c:pt idx="16">
                  <c:v>25284</c:v>
                </c:pt>
                <c:pt idx="17">
                  <c:v>51550</c:v>
                </c:pt>
                <c:pt idx="18">
                  <c:v>63263</c:v>
                </c:pt>
                <c:pt idx="19">
                  <c:v>59906</c:v>
                </c:pt>
                <c:pt idx="20">
                  <c:v>53987</c:v>
                </c:pt>
                <c:pt idx="21">
                  <c:v>43082</c:v>
                </c:pt>
                <c:pt idx="22">
                  <c:v>42101</c:v>
                </c:pt>
              </c:numCache>
            </c:numRef>
          </c:val>
          <c:extLst xmlns:c16r2="http://schemas.microsoft.com/office/drawing/2015/06/chart">
            <c:ext xmlns:c16="http://schemas.microsoft.com/office/drawing/2014/chart" uri="{C3380CC4-5D6E-409C-BE32-E72D297353CC}">
              <c16:uniqueId val="{00000001-EC64-4698-901A-3EB2838344B5}"/>
            </c:ext>
          </c:extLst>
        </c:ser>
        <c:dLbls>
          <c:showLegendKey val="0"/>
          <c:showVal val="0"/>
          <c:showCatName val="0"/>
          <c:showSerName val="0"/>
          <c:showPercent val="0"/>
          <c:showBubbleSize val="0"/>
        </c:dLbls>
        <c:gapWidth val="50"/>
        <c:axId val="-669229904"/>
        <c:axId val="-669237520"/>
      </c:barChart>
      <c:catAx>
        <c:axId val="-669229904"/>
        <c:scaling>
          <c:orientation val="minMax"/>
        </c:scaling>
        <c:delete val="0"/>
        <c:axPos val="b"/>
        <c:numFmt formatCode="General" sourceLinked="1"/>
        <c:majorTickMark val="out"/>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crossAx val="-669237520"/>
        <c:crosses val="autoZero"/>
        <c:auto val="1"/>
        <c:lblAlgn val="ctr"/>
        <c:lblOffset val="100"/>
        <c:noMultiLvlLbl val="0"/>
      </c:catAx>
      <c:valAx>
        <c:axId val="-669237520"/>
        <c:scaling>
          <c:orientation val="minMax"/>
        </c:scaling>
        <c:delete val="1"/>
        <c:axPos val="l"/>
        <c:numFmt formatCode="#,##0_);[Red]\(#,##0\)" sourceLinked="1"/>
        <c:majorTickMark val="none"/>
        <c:minorTickMark val="none"/>
        <c:tickLblPos val="nextTo"/>
        <c:crossAx val="-669229904"/>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900">
          <a:solidFill>
            <a:sysClr val="windowText" lastClr="000000"/>
          </a:solidFill>
          <a:latin typeface="Arial" panose="020B0604020202020204" pitchFamily="34" charset="0"/>
          <a:cs typeface="Arial" panose="020B0604020202020204" pitchFamily="34" charset="0"/>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701554256280614E-2"/>
          <c:y val="3.4837688044338878E-2"/>
          <c:w val="0.96390561484380799"/>
          <c:h val="0.82359037661859968"/>
        </c:manualLayout>
      </c:layout>
      <c:lineChart>
        <c:grouping val="standard"/>
        <c:varyColors val="0"/>
        <c:ser>
          <c:idx val="0"/>
          <c:order val="0"/>
          <c:spPr>
            <a:ln w="28575" cap="rnd">
              <a:solidFill>
                <a:srgbClr val="F47F36"/>
              </a:solidFill>
              <a:round/>
            </a:ln>
            <a:effectLst/>
          </c:spPr>
          <c:marker>
            <c:symbol val="square"/>
            <c:size val="5"/>
            <c:spPr>
              <a:solidFill>
                <a:srgbClr val="F47F36"/>
              </a:solidFill>
              <a:ln w="9525">
                <a:noFill/>
              </a:ln>
              <a:effectLst/>
            </c:spPr>
          </c:marker>
          <c:dLbls>
            <c:dLbl>
              <c:idx val="15"/>
              <c:layout>
                <c:manualLayout>
                  <c:x val="-4.2638818438086909E-2"/>
                  <c:y val="-3.9644785532905721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1897-47A2-9CCF-0CA7B6A963F5}"/>
                </c:ext>
                <c:ext xmlns:c15="http://schemas.microsoft.com/office/drawing/2012/chart" uri="{CE6537A1-D6FC-4f65-9D91-7224C49458BB}"/>
              </c:extLst>
            </c:dLbl>
            <c:dLbl>
              <c:idx val="16"/>
              <c:layout>
                <c:manualLayout>
                  <c:x val="-3.3586797829890915E-2"/>
                  <c:y val="-4.4495772384057594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1897-47A2-9CCF-0CA7B6A963F5}"/>
                </c:ext>
                <c:ext xmlns:c15="http://schemas.microsoft.com/office/drawing/2012/chart" uri="{CE6537A1-D6FC-4f65-9D91-7224C49458BB}"/>
              </c:extLst>
            </c:dLbl>
            <c:dLbl>
              <c:idx val="17"/>
              <c:layout>
                <c:manualLayout>
                  <c:x val="-3.2078127728524912E-2"/>
                  <c:y val="-5.4197746086361326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1897-47A2-9CCF-0CA7B6A963F5}"/>
                </c:ext>
                <c:ext xmlns:c15="http://schemas.microsoft.com/office/drawing/2012/chart" uri="{CE6537A1-D6FC-4f65-9D91-7224C49458BB}"/>
              </c:extLst>
            </c:dLbl>
            <c:dLbl>
              <c:idx val="19"/>
              <c:layout>
                <c:manualLayout>
                  <c:x val="-2.1517437018963026E-2"/>
                  <c:y val="-4.1244083323911468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1897-47A2-9CCF-0CA7B6A963F5}"/>
                </c:ext>
                <c:ext xmlns:c15="http://schemas.microsoft.com/office/drawing/2012/chart" uri="{CE6537A1-D6FC-4f65-9D91-7224C49458BB}"/>
              </c:extLst>
            </c:dLbl>
            <c:dLbl>
              <c:idx val="20"/>
              <c:layout>
                <c:manualLayout>
                  <c:x val="-9.4480762080350264E-3"/>
                  <c:y val="-4.4495772384057594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1897-47A2-9CCF-0CA7B6A963F5}"/>
                </c:ext>
                <c:ext xmlns:c15="http://schemas.microsoft.com/office/drawing/2012/chart" uri="{CE6537A1-D6FC-4f65-9D91-7224C49458BB}"/>
              </c:extLst>
            </c:dLbl>
            <c:dLbl>
              <c:idx val="21"/>
              <c:layout>
                <c:manualLayout>
                  <c:x val="-1.031514574109569E-2"/>
                  <c:y val="-3.5118852997527907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C6F8-49AA-8B5D-D4A64A38545F}"/>
                </c:ext>
                <c:ext xmlns:c15="http://schemas.microsoft.com/office/drawing/2012/chart" uri="{CE6537A1-D6FC-4f65-9D91-7224C49458BB}"/>
              </c:extLst>
            </c:dLbl>
            <c:dLbl>
              <c:idx val="22"/>
              <c:layout>
                <c:manualLayout>
                  <c:x val="-1.5833670903218331E-2"/>
                  <c:y val="5.2523964638979535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1897-47A2-9CCF-0CA7B6A963F5}"/>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Sales!$B$10:$B$32</c:f>
              <c:strCache>
                <c:ptCount val="23"/>
                <c:pt idx="0">
                  <c:v>Q1 2019</c:v>
                </c:pt>
                <c:pt idx="1">
                  <c:v>Q2</c:v>
                </c:pt>
                <c:pt idx="2">
                  <c:v>Q3</c:v>
                </c:pt>
                <c:pt idx="3">
                  <c:v>Q4</c:v>
                </c:pt>
                <c:pt idx="4">
                  <c:v>Q1 2020</c:v>
                </c:pt>
                <c:pt idx="5">
                  <c:v>Q2</c:v>
                </c:pt>
                <c:pt idx="6">
                  <c:v>Q3</c:v>
                </c:pt>
                <c:pt idx="7">
                  <c:v>Q4</c:v>
                </c:pt>
                <c:pt idx="8">
                  <c:v>Q1 2021</c:v>
                </c:pt>
                <c:pt idx="9">
                  <c:v>Q2</c:v>
                </c:pt>
                <c:pt idx="10">
                  <c:v>Q3</c:v>
                </c:pt>
                <c:pt idx="11">
                  <c:v>Q4</c:v>
                </c:pt>
                <c:pt idx="12">
                  <c:v>Q1 2022</c:v>
                </c:pt>
                <c:pt idx="13">
                  <c:v>Q2</c:v>
                </c:pt>
                <c:pt idx="14">
                  <c:v>Q3</c:v>
                </c:pt>
                <c:pt idx="15">
                  <c:v>Q4</c:v>
                </c:pt>
                <c:pt idx="16">
                  <c:v>Q1 2023</c:v>
                </c:pt>
                <c:pt idx="17">
                  <c:v>Q2</c:v>
                </c:pt>
                <c:pt idx="18">
                  <c:v>Q3</c:v>
                </c:pt>
                <c:pt idx="19">
                  <c:v>Q4</c:v>
                </c:pt>
                <c:pt idx="20">
                  <c:v>Q1 2024</c:v>
                </c:pt>
                <c:pt idx="21">
                  <c:v>Q2</c:v>
                </c:pt>
                <c:pt idx="22">
                  <c:v>Q3</c:v>
                </c:pt>
              </c:strCache>
            </c:strRef>
          </c:cat>
          <c:val>
            <c:numRef>
              <c:f>Sales!$D$10:$D$32</c:f>
              <c:numCache>
                <c:formatCode>\$#,##0.00_);[Red]\(\$#,##0.00\)</c:formatCode>
                <c:ptCount val="23"/>
                <c:pt idx="0">
                  <c:v>9.5500000000000007</c:v>
                </c:pt>
                <c:pt idx="1">
                  <c:v>9.1</c:v>
                </c:pt>
                <c:pt idx="2">
                  <c:v>8.99</c:v>
                </c:pt>
                <c:pt idx="3">
                  <c:v>8.77</c:v>
                </c:pt>
                <c:pt idx="4">
                  <c:v>8.7899999999999991</c:v>
                </c:pt>
                <c:pt idx="5">
                  <c:v>7.04</c:v>
                </c:pt>
                <c:pt idx="6">
                  <c:v>9.1300000000000008</c:v>
                </c:pt>
                <c:pt idx="7">
                  <c:v>10.79</c:v>
                </c:pt>
                <c:pt idx="8">
                  <c:v>11.9</c:v>
                </c:pt>
                <c:pt idx="9">
                  <c:v>20.81</c:v>
                </c:pt>
                <c:pt idx="10">
                  <c:v>27.55</c:v>
                </c:pt>
                <c:pt idx="11">
                  <c:v>33.909999999999997</c:v>
                </c:pt>
                <c:pt idx="12">
                  <c:v>32.76</c:v>
                </c:pt>
                <c:pt idx="13">
                  <c:v>33.08</c:v>
                </c:pt>
                <c:pt idx="14">
                  <c:v>36.44</c:v>
                </c:pt>
                <c:pt idx="15">
                  <c:v>37.409999999999997</c:v>
                </c:pt>
                <c:pt idx="16">
                  <c:v>27.83</c:v>
                </c:pt>
                <c:pt idx="17">
                  <c:v>12.33</c:v>
                </c:pt>
                <c:pt idx="18">
                  <c:v>7.68</c:v>
                </c:pt>
                <c:pt idx="19">
                  <c:v>7.97</c:v>
                </c:pt>
                <c:pt idx="20">
                  <c:v>7.66</c:v>
                </c:pt>
                <c:pt idx="21">
                  <c:v>5.12</c:v>
                </c:pt>
                <c:pt idx="22">
                  <c:v>4.6900000000000004</c:v>
                </c:pt>
              </c:numCache>
            </c:numRef>
          </c:val>
          <c:smooth val="0"/>
          <c:extLst xmlns:c16r2="http://schemas.microsoft.com/office/drawing/2015/06/chart">
            <c:ext xmlns:c16="http://schemas.microsoft.com/office/drawing/2014/chart" uri="{C3380CC4-5D6E-409C-BE32-E72D297353CC}">
              <c16:uniqueId val="{00000001-C6F8-49AA-8B5D-D4A64A38545F}"/>
            </c:ext>
          </c:extLst>
        </c:ser>
        <c:dLbls>
          <c:showLegendKey val="0"/>
          <c:showVal val="0"/>
          <c:showCatName val="0"/>
          <c:showSerName val="0"/>
          <c:showPercent val="0"/>
          <c:showBubbleSize val="0"/>
        </c:dLbls>
        <c:marker val="1"/>
        <c:smooth val="0"/>
        <c:axId val="-669226096"/>
        <c:axId val="-669233712"/>
      </c:lineChart>
      <c:catAx>
        <c:axId val="-669226096"/>
        <c:scaling>
          <c:orientation val="minMax"/>
        </c:scaling>
        <c:delete val="0"/>
        <c:axPos val="b"/>
        <c:numFmt formatCode="General" sourceLinked="1"/>
        <c:majorTickMark val="out"/>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crossAx val="-669233712"/>
        <c:crosses val="autoZero"/>
        <c:auto val="1"/>
        <c:lblAlgn val="ctr"/>
        <c:lblOffset val="100"/>
        <c:noMultiLvlLbl val="0"/>
      </c:catAx>
      <c:valAx>
        <c:axId val="-669233712"/>
        <c:scaling>
          <c:orientation val="minMax"/>
        </c:scaling>
        <c:delete val="1"/>
        <c:axPos val="l"/>
        <c:numFmt formatCode="\$#,##0.00_);[Red]\(\$#,##0.00\)" sourceLinked="1"/>
        <c:majorTickMark val="none"/>
        <c:minorTickMark val="none"/>
        <c:tickLblPos val="nextTo"/>
        <c:crossAx val="-669226096"/>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900">
          <a:solidFill>
            <a:sysClr val="windowText" lastClr="000000"/>
          </a:solidFill>
          <a:latin typeface="Arial" panose="020B0604020202020204" pitchFamily="34" charset="0"/>
          <a:cs typeface="Arial" panose="020B0604020202020204" pitchFamily="34" charset="0"/>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0.70344</cdr:x>
      <cdr:y>0.48723</cdr:y>
    </cdr:from>
    <cdr:to>
      <cdr:x>0.79504</cdr:x>
      <cdr:y>0.56449</cdr:y>
    </cdr:to>
    <cdr:sp macro="" textlink="">
      <cdr:nvSpPr>
        <cdr:cNvPr id="2" name="矩形 1"/>
        <cdr:cNvSpPr/>
      </cdr:nvSpPr>
      <cdr:spPr>
        <a:xfrm xmlns:a="http://schemas.openxmlformats.org/drawingml/2006/main">
          <a:off x="6058164" y="2016533"/>
          <a:ext cx="788873" cy="319759"/>
        </a:xfrm>
        <a:prstGeom xmlns:a="http://schemas.openxmlformats.org/drawingml/2006/main" prst="rect">
          <a:avLst/>
        </a:prstGeom>
      </cdr:spPr>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00" b="1" dirty="0">
              <a:latin typeface="Arial" panose="020B0604020202020204" pitchFamily="34" charset="0"/>
              <a:cs typeface="Arial" panose="020B0604020202020204" pitchFamily="34" charset="0"/>
            </a:rPr>
            <a:t>Phase 4B</a:t>
          </a:r>
        </a:p>
      </cdr:txBody>
    </cdr:sp>
  </cdr:relSizeAnchor>
  <cdr:relSizeAnchor xmlns:cdr="http://schemas.openxmlformats.org/drawingml/2006/chartDrawing">
    <cdr:from>
      <cdr:x>0</cdr:x>
      <cdr:y>0.72698</cdr:y>
    </cdr:from>
    <cdr:to>
      <cdr:x>0.1136</cdr:x>
      <cdr:y>0.80718</cdr:y>
    </cdr:to>
    <cdr:sp macro="" textlink="">
      <cdr:nvSpPr>
        <cdr:cNvPr id="3" name="矩形 2"/>
        <cdr:cNvSpPr/>
      </cdr:nvSpPr>
      <cdr:spPr>
        <a:xfrm xmlns:a="http://schemas.openxmlformats.org/drawingml/2006/main">
          <a:off x="0" y="3008758"/>
          <a:ext cx="978340" cy="331927"/>
        </a:xfrm>
        <a:prstGeom xmlns:a="http://schemas.openxmlformats.org/drawingml/2006/main" prst="rect">
          <a:avLst/>
        </a:prstGeom>
      </cdr:spPr>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00" b="1" dirty="0">
              <a:latin typeface="Arial" panose="020B0604020202020204" pitchFamily="34" charset="0"/>
              <a:cs typeface="Arial" panose="020B0604020202020204" pitchFamily="34" charset="0"/>
            </a:rPr>
            <a:t>Phase 2A </a:t>
          </a:r>
        </a:p>
      </cdr:txBody>
    </cdr:sp>
  </cdr:relSizeAnchor>
  <cdr:relSizeAnchor xmlns:cdr="http://schemas.openxmlformats.org/drawingml/2006/chartDrawing">
    <cdr:from>
      <cdr:x>0.20625</cdr:x>
      <cdr:y>0.6304</cdr:y>
    </cdr:from>
    <cdr:to>
      <cdr:x>0.31431</cdr:x>
      <cdr:y>0.73315</cdr:y>
    </cdr:to>
    <cdr:sp macro="" textlink="">
      <cdr:nvSpPr>
        <cdr:cNvPr id="4" name="矩形 3"/>
        <cdr:cNvSpPr/>
      </cdr:nvSpPr>
      <cdr:spPr>
        <a:xfrm xmlns:a="http://schemas.openxmlformats.org/drawingml/2006/main">
          <a:off x="1776259" y="2609052"/>
          <a:ext cx="930629" cy="425255"/>
        </a:xfrm>
        <a:prstGeom xmlns:a="http://schemas.openxmlformats.org/drawingml/2006/main" prst="rect">
          <a:avLst/>
        </a:prstGeom>
      </cdr:spPr>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00" b="1" dirty="0">
              <a:latin typeface="Arial" panose="020B0604020202020204" pitchFamily="34" charset="0"/>
              <a:cs typeface="Arial" panose="020B0604020202020204" pitchFamily="34" charset="0"/>
            </a:rPr>
            <a:t>Phase 2B </a:t>
          </a:r>
        </a:p>
      </cdr:txBody>
    </cdr:sp>
  </cdr:relSizeAnchor>
  <cdr:relSizeAnchor xmlns:cdr="http://schemas.openxmlformats.org/drawingml/2006/chartDrawing">
    <cdr:from>
      <cdr:x>0.07933</cdr:x>
      <cdr:y>0.66858</cdr:y>
    </cdr:from>
    <cdr:to>
      <cdr:x>0.23667</cdr:x>
      <cdr:y>0.75082</cdr:y>
    </cdr:to>
    <cdr:sp macro="" textlink="">
      <cdr:nvSpPr>
        <cdr:cNvPr id="5" name="矩形 4"/>
        <cdr:cNvSpPr/>
      </cdr:nvSpPr>
      <cdr:spPr>
        <a:xfrm xmlns:a="http://schemas.openxmlformats.org/drawingml/2006/main">
          <a:off x="683211" y="2767077"/>
          <a:ext cx="1355036" cy="340370"/>
        </a:xfrm>
        <a:prstGeom xmlns:a="http://schemas.openxmlformats.org/drawingml/2006/main" prst="rect">
          <a:avLst/>
        </a:prstGeom>
      </cdr:spPr>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altLang="zh-CN" sz="1000" b="1" dirty="0">
              <a:latin typeface="Arial" panose="020B0604020202020204" pitchFamily="34" charset="0"/>
              <a:cs typeface="Arial" panose="020B0604020202020204" pitchFamily="34" charset="0"/>
            </a:rPr>
            <a:t>Phase 2A capacity enhancement </a:t>
          </a:r>
        </a:p>
      </cdr:txBody>
    </cdr:sp>
  </cdr:relSizeAnchor>
  <cdr:relSizeAnchor xmlns:cdr="http://schemas.openxmlformats.org/drawingml/2006/chartDrawing">
    <cdr:from>
      <cdr:x>0.30527</cdr:x>
      <cdr:y>0.62388</cdr:y>
    </cdr:from>
    <cdr:to>
      <cdr:x>0.39322</cdr:x>
      <cdr:y>0.70851</cdr:y>
    </cdr:to>
    <cdr:sp macro="" textlink="">
      <cdr:nvSpPr>
        <cdr:cNvPr id="6" name="矩形 5"/>
        <cdr:cNvSpPr/>
      </cdr:nvSpPr>
      <cdr:spPr>
        <a:xfrm xmlns:a="http://schemas.openxmlformats.org/drawingml/2006/main">
          <a:off x="2629015" y="2582055"/>
          <a:ext cx="757439" cy="350261"/>
        </a:xfrm>
        <a:prstGeom xmlns:a="http://schemas.openxmlformats.org/drawingml/2006/main" prst="rect">
          <a:avLst/>
        </a:prstGeom>
      </cdr:spPr>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00" b="1" dirty="0">
              <a:latin typeface="Arial" panose="020B0604020202020204" pitchFamily="34" charset="0"/>
              <a:cs typeface="Arial" panose="020B0604020202020204" pitchFamily="34" charset="0"/>
            </a:rPr>
            <a:t>Phase 3A </a:t>
          </a:r>
        </a:p>
      </cdr:txBody>
    </cdr:sp>
  </cdr:relSizeAnchor>
  <cdr:relSizeAnchor xmlns:cdr="http://schemas.openxmlformats.org/drawingml/2006/chartDrawing">
    <cdr:from>
      <cdr:x>0.39001</cdr:x>
      <cdr:y>0.61693</cdr:y>
    </cdr:from>
    <cdr:to>
      <cdr:x>0.49623</cdr:x>
      <cdr:y>0.67258</cdr:y>
    </cdr:to>
    <cdr:sp macro="" textlink="">
      <cdr:nvSpPr>
        <cdr:cNvPr id="7" name="矩形 6"/>
        <cdr:cNvSpPr/>
      </cdr:nvSpPr>
      <cdr:spPr>
        <a:xfrm xmlns:a="http://schemas.openxmlformats.org/drawingml/2006/main">
          <a:off x="3358846" y="2553300"/>
          <a:ext cx="914782" cy="230320"/>
        </a:xfrm>
        <a:prstGeom xmlns:a="http://schemas.openxmlformats.org/drawingml/2006/main" prst="rect">
          <a:avLst/>
        </a:prstGeom>
      </cdr:spPr>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latin typeface="Arial" panose="020B0604020202020204"/>
            </a:defRPr>
          </a:lvl1pPr>
          <a:lvl2pPr marL="457200" indent="0">
            <a:defRPr sz="1100">
              <a:latin typeface="Arial" panose="020B0604020202020204"/>
            </a:defRPr>
          </a:lvl2pPr>
          <a:lvl3pPr marL="914400" indent="0">
            <a:defRPr sz="1100">
              <a:latin typeface="Arial" panose="020B0604020202020204"/>
            </a:defRPr>
          </a:lvl3pPr>
          <a:lvl4pPr marL="1371600" indent="0">
            <a:defRPr sz="1100">
              <a:latin typeface="Arial" panose="020B0604020202020204"/>
            </a:defRPr>
          </a:lvl4pPr>
          <a:lvl5pPr marL="1828800" indent="0">
            <a:defRPr sz="1100">
              <a:latin typeface="Arial" panose="020B0604020202020204"/>
            </a:defRPr>
          </a:lvl5pPr>
          <a:lvl6pPr marL="2286000" indent="0">
            <a:defRPr sz="1100">
              <a:latin typeface="Arial" panose="020B0604020202020204"/>
            </a:defRPr>
          </a:lvl6pPr>
          <a:lvl7pPr marL="2743200" indent="0">
            <a:defRPr sz="1100">
              <a:latin typeface="Arial" panose="020B0604020202020204"/>
            </a:defRPr>
          </a:lvl7pPr>
          <a:lvl8pPr marL="3200400" indent="0">
            <a:defRPr sz="1100">
              <a:latin typeface="Arial" panose="020B0604020202020204"/>
            </a:defRPr>
          </a:lvl8pPr>
          <a:lvl9pPr marL="3657600" indent="0">
            <a:defRPr sz="1100">
              <a:latin typeface="Arial" panose="020B0604020202020204"/>
            </a:defRPr>
          </a:lvl9pPr>
        </a:lstStyle>
        <a:p xmlns:a="http://schemas.openxmlformats.org/drawingml/2006/main">
          <a:pPr algn="ctr"/>
          <a:r>
            <a:rPr lang="en-US" sz="1000" b="1" dirty="0">
              <a:latin typeface="Arial" panose="020B0604020202020204" pitchFamily="34" charset="0"/>
              <a:cs typeface="Arial" panose="020B0604020202020204" pitchFamily="34" charset="0"/>
            </a:rPr>
            <a:t>Phase 3B</a:t>
          </a:r>
        </a:p>
      </cdr:txBody>
    </cdr:sp>
  </cdr:relSizeAnchor>
  <cdr:relSizeAnchor xmlns:cdr="http://schemas.openxmlformats.org/drawingml/2006/chartDrawing">
    <cdr:from>
      <cdr:x>0.46535</cdr:x>
      <cdr:y>0.59525</cdr:y>
    </cdr:from>
    <cdr:to>
      <cdr:x>0.62269</cdr:x>
      <cdr:y>0.69355</cdr:y>
    </cdr:to>
    <cdr:sp macro="" textlink="">
      <cdr:nvSpPr>
        <cdr:cNvPr id="8" name="矩形 7"/>
        <cdr:cNvSpPr/>
      </cdr:nvSpPr>
      <cdr:spPr>
        <a:xfrm xmlns:a="http://schemas.openxmlformats.org/drawingml/2006/main">
          <a:off x="4007702" y="2463593"/>
          <a:ext cx="1355035" cy="406830"/>
        </a:xfrm>
        <a:prstGeom xmlns:a="http://schemas.openxmlformats.org/drawingml/2006/main" prst="rect">
          <a:avLst/>
        </a:prstGeom>
      </cdr:spPr>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altLang="zh-CN" sz="1000" b="1" dirty="0">
              <a:latin typeface="Arial" panose="020B0604020202020204" pitchFamily="34" charset="0"/>
              <a:cs typeface="Arial" panose="020B0604020202020204" pitchFamily="34" charset="0"/>
            </a:rPr>
            <a:t>Capacity </a:t>
          </a:r>
        </a:p>
        <a:p xmlns:a="http://schemas.openxmlformats.org/drawingml/2006/main">
          <a:pPr algn="ctr"/>
          <a:r>
            <a:rPr lang="en-US" altLang="zh-CN" sz="1000" b="1" dirty="0">
              <a:latin typeface="Arial" panose="020B0604020202020204" pitchFamily="34" charset="0"/>
              <a:cs typeface="Arial" panose="020B0604020202020204" pitchFamily="34" charset="0"/>
            </a:rPr>
            <a:t>debottlenecking </a:t>
          </a:r>
        </a:p>
      </cdr:txBody>
    </cdr:sp>
  </cdr:relSizeAnchor>
  <cdr:relSizeAnchor xmlns:cdr="http://schemas.openxmlformats.org/drawingml/2006/chartDrawing">
    <cdr:from>
      <cdr:x>0.59178</cdr:x>
      <cdr:y>0.58017</cdr:y>
    </cdr:from>
    <cdr:to>
      <cdr:x>0.70732</cdr:x>
      <cdr:y>0.63582</cdr:y>
    </cdr:to>
    <cdr:sp macro="" textlink="">
      <cdr:nvSpPr>
        <cdr:cNvPr id="9" name="矩形 8"/>
        <cdr:cNvSpPr/>
      </cdr:nvSpPr>
      <cdr:spPr>
        <a:xfrm xmlns:a="http://schemas.openxmlformats.org/drawingml/2006/main">
          <a:off x="5096486" y="2401163"/>
          <a:ext cx="995047" cy="230321"/>
        </a:xfrm>
        <a:prstGeom xmlns:a="http://schemas.openxmlformats.org/drawingml/2006/main" prst="rect">
          <a:avLst/>
        </a:prstGeom>
      </cdr:spPr>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00" b="1" dirty="0">
              <a:latin typeface="Arial" panose="020B0604020202020204" pitchFamily="34" charset="0"/>
              <a:cs typeface="Arial" panose="020B0604020202020204" pitchFamily="34" charset="0"/>
            </a:rPr>
            <a:t>Phase 4A</a:t>
          </a:r>
        </a:p>
      </cdr:txBody>
    </cdr:sp>
  </cdr:relSizeAnchor>
  <cdr:relSizeAnchor xmlns:cdr="http://schemas.openxmlformats.org/drawingml/2006/chartDrawing">
    <cdr:from>
      <cdr:x>0.70103</cdr:x>
      <cdr:y>0.55785</cdr:y>
    </cdr:from>
    <cdr:to>
      <cdr:x>0.79746</cdr:x>
      <cdr:y>0.60015</cdr:y>
    </cdr:to>
    <cdr:sp macro="" textlink="">
      <cdr:nvSpPr>
        <cdr:cNvPr id="10" name="矩形 9"/>
        <cdr:cNvSpPr/>
      </cdr:nvSpPr>
      <cdr:spPr>
        <a:xfrm xmlns:a="http://schemas.openxmlformats.org/drawingml/2006/main">
          <a:off x="6037366" y="2308799"/>
          <a:ext cx="830470" cy="175069"/>
        </a:xfrm>
        <a:prstGeom xmlns:a="http://schemas.openxmlformats.org/drawingml/2006/main" prst="rect">
          <a:avLst/>
        </a:prstGeom>
        <a:noFill xmlns:a="http://schemas.openxmlformats.org/drawingml/2006/main"/>
      </cdr:spPr>
      <cdr:txBody>
        <a:bodyPr xmlns:a="http://schemas.openxmlformats.org/drawingml/2006/main" vertOverflow="clip" vert="horz" wrap="square" lIns="0" tIns="0" rIns="0" bIns="0" rtlCol="0" anchor="t" anchorCtr="0">
          <a:spAutoFit/>
        </a:bodyPr>
        <a:lstStyle xmlns:a="http://schemas.openxmlformats.org/drawingml/2006/main"/>
        <a:p xmlns:a="http://schemas.openxmlformats.org/drawingml/2006/main">
          <a:pPr algn="ctr"/>
          <a:r>
            <a:rPr lang="en-US" altLang="zh-CN" sz="1000" dirty="0">
              <a:latin typeface="Arial" panose="020B0604020202020204" pitchFamily="34" charset="0"/>
              <a:cs typeface="Arial" panose="020B0604020202020204" pitchFamily="34" charset="0"/>
            </a:rPr>
            <a:t>105,000 MT</a:t>
          </a:r>
          <a:endParaRPr lang="zh-CN" altLang="en-US" sz="1000"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0.78958</cdr:x>
      <cdr:y>0.31409</cdr:y>
    </cdr:from>
    <cdr:to>
      <cdr:x>0.91737</cdr:x>
      <cdr:y>0.41684</cdr:y>
    </cdr:to>
    <cdr:sp macro="" textlink="">
      <cdr:nvSpPr>
        <cdr:cNvPr id="11" name="矩形 10"/>
        <cdr:cNvSpPr/>
      </cdr:nvSpPr>
      <cdr:spPr>
        <a:xfrm xmlns:a="http://schemas.openxmlformats.org/drawingml/2006/main">
          <a:off x="6799969" y="1299917"/>
          <a:ext cx="1100546" cy="425255"/>
        </a:xfrm>
        <a:prstGeom xmlns:a="http://schemas.openxmlformats.org/drawingml/2006/main" prst="rect">
          <a:avLst/>
        </a:prstGeom>
      </cdr:spPr>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00" b="1" dirty="0">
              <a:latin typeface="Arial" panose="020B0604020202020204" pitchFamily="34" charset="0"/>
              <a:cs typeface="Arial" panose="020B0604020202020204" pitchFamily="34" charset="0"/>
            </a:rPr>
            <a:t>Phase </a:t>
          </a:r>
          <a:r>
            <a:rPr lang="en-US" altLang="zh-CN" sz="1000" b="1" dirty="0">
              <a:latin typeface="Arial" panose="020B0604020202020204" pitchFamily="34" charset="0"/>
              <a:cs typeface="Arial" panose="020B0604020202020204" pitchFamily="34" charset="0"/>
            </a:rPr>
            <a:t>5A</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0.89919</cdr:x>
      <cdr:y>0.10084</cdr:y>
    </cdr:from>
    <cdr:to>
      <cdr:x>1</cdr:x>
      <cdr:y>0.20359</cdr:y>
    </cdr:to>
    <cdr:sp macro="" textlink="">
      <cdr:nvSpPr>
        <cdr:cNvPr id="12" name="矩形 10">
          <a:extLst xmlns:a="http://schemas.openxmlformats.org/drawingml/2006/main">
            <a:ext uri="{FF2B5EF4-FFF2-40B4-BE49-F238E27FC236}">
              <a16:creationId xmlns:a16="http://schemas.microsoft.com/office/drawing/2014/main" xmlns="" id="{E967FEE0-E26B-4098-BB58-5FF8A6A93ACD}"/>
            </a:ext>
          </a:extLst>
        </cdr:cNvPr>
        <cdr:cNvSpPr/>
      </cdr:nvSpPr>
      <cdr:spPr>
        <a:xfrm xmlns:a="http://schemas.openxmlformats.org/drawingml/2006/main">
          <a:off x="7743930" y="417333"/>
          <a:ext cx="868218" cy="425255"/>
        </a:xfrm>
        <a:prstGeom xmlns:a="http://schemas.openxmlformats.org/drawingml/2006/main" prst="rect">
          <a:avLst/>
        </a:prstGeom>
      </cdr:spPr>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00" b="1" dirty="0">
              <a:latin typeface="Arial" panose="020B0604020202020204" pitchFamily="34" charset="0"/>
              <a:cs typeface="Arial" panose="020B0604020202020204" pitchFamily="34" charset="0"/>
            </a:rPr>
            <a:t>Phase </a:t>
          </a:r>
          <a:r>
            <a:rPr lang="en-US" altLang="zh-CN" sz="1000" b="1" dirty="0">
              <a:latin typeface="Arial" panose="020B0604020202020204" pitchFamily="34" charset="0"/>
              <a:cs typeface="Arial" panose="020B0604020202020204" pitchFamily="34" charset="0"/>
            </a:rPr>
            <a:t>5B</a:t>
          </a:r>
          <a:endParaRPr lang="en-US" sz="1000" b="1" dirty="0">
            <a:latin typeface="Arial" panose="020B0604020202020204" pitchFamily="34" charset="0"/>
            <a:cs typeface="Arial" panose="020B06040202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1637" y="1"/>
            <a:ext cx="4434891" cy="354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4793" rIns="0" bIns="44793" numCol="1" anchor="b" anchorCtr="0" compatLnSpc="1"/>
          <a:lstStyle>
            <a:lvl1pPr algn="l" defTabSz="979805" eaLnBrk="0" hangingPunct="0">
              <a:lnSpc>
                <a:spcPct val="100000"/>
              </a:lnSpc>
              <a:buClrTx/>
              <a:defRPr sz="1300"/>
            </a:lvl1pPr>
          </a:lstStyle>
          <a:p>
            <a:endParaRPr lang="en-US">
              <a:latin typeface="Arial" panose="020B0604020202020204"/>
            </a:endParaRPr>
          </a:p>
        </p:txBody>
      </p:sp>
      <p:sp>
        <p:nvSpPr>
          <p:cNvPr id="3075" name="Rectangle 3"/>
          <p:cNvSpPr>
            <a:spLocks noGrp="1" noChangeArrowheads="1"/>
          </p:cNvSpPr>
          <p:nvPr>
            <p:ph type="dt" sz="quarter" idx="1"/>
          </p:nvPr>
        </p:nvSpPr>
        <p:spPr bwMode="auto">
          <a:xfrm>
            <a:off x="5762087" y="1"/>
            <a:ext cx="4428343" cy="354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4793" rIns="0" bIns="44793" numCol="1" anchor="b" anchorCtr="0" compatLnSpc="1"/>
          <a:lstStyle>
            <a:lvl1pPr algn="r" defTabSz="979805" eaLnBrk="0" hangingPunct="0">
              <a:lnSpc>
                <a:spcPct val="100000"/>
              </a:lnSpc>
              <a:buClrTx/>
              <a:defRPr sz="1300"/>
            </a:lvl1pPr>
          </a:lstStyle>
          <a:p>
            <a:endParaRPr lang="en-US">
              <a:latin typeface="Arial" panose="020B0604020202020204"/>
            </a:endParaRPr>
          </a:p>
        </p:txBody>
      </p:sp>
      <p:sp>
        <p:nvSpPr>
          <p:cNvPr id="3076" name="Rectangle 4"/>
          <p:cNvSpPr>
            <a:spLocks noGrp="1" noChangeArrowheads="1"/>
          </p:cNvSpPr>
          <p:nvPr>
            <p:ph type="ftr" sz="quarter" idx="2"/>
          </p:nvPr>
        </p:nvSpPr>
        <p:spPr bwMode="auto">
          <a:xfrm>
            <a:off x="-1637" y="6774838"/>
            <a:ext cx="4434891" cy="35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4793" rIns="0" bIns="44793" numCol="1" anchor="b" anchorCtr="0" compatLnSpc="1"/>
          <a:lstStyle>
            <a:lvl1pPr algn="l" defTabSz="979805" eaLnBrk="0" hangingPunct="0">
              <a:lnSpc>
                <a:spcPct val="100000"/>
              </a:lnSpc>
              <a:buClrTx/>
              <a:defRPr sz="1300"/>
            </a:lvl1pPr>
          </a:lstStyle>
          <a:p>
            <a:endParaRPr lang="en-US">
              <a:latin typeface="Arial" panose="020B0604020202020204"/>
            </a:endParaRPr>
          </a:p>
        </p:txBody>
      </p:sp>
      <p:sp>
        <p:nvSpPr>
          <p:cNvPr id="3077" name="Rectangle 5"/>
          <p:cNvSpPr>
            <a:spLocks noGrp="1" noChangeArrowheads="1"/>
          </p:cNvSpPr>
          <p:nvPr>
            <p:ph type="sldNum" sz="quarter" idx="3"/>
          </p:nvPr>
        </p:nvSpPr>
        <p:spPr bwMode="auto">
          <a:xfrm>
            <a:off x="5762087" y="6774838"/>
            <a:ext cx="4428343" cy="35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4793" rIns="0" bIns="44793" numCol="1" anchor="b" anchorCtr="0" compatLnSpc="1"/>
          <a:lstStyle>
            <a:lvl1pPr algn="r" defTabSz="979805" eaLnBrk="0" hangingPunct="0">
              <a:lnSpc>
                <a:spcPct val="100000"/>
              </a:lnSpc>
              <a:buClrTx/>
              <a:defRPr sz="1300"/>
            </a:lvl1pPr>
          </a:lstStyle>
          <a:p>
            <a:fld id="{0D307AED-C199-47F2-9269-BE9F8E27F552}" type="slidenum">
              <a:rPr lang="en-US">
                <a:latin typeface="Arial" panose="020B0604020202020204"/>
              </a:rPr>
              <a:t>‹#›</a:t>
            </a:fld>
            <a:endParaRPr lang="en-US">
              <a:latin typeface="Arial" panose="020B0604020202020204"/>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448080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Credit Suisse Type Light" panose="020B0303040503020204" pitchFamily="34" charset="0"/>
        <a:ea typeface="+mn-ea"/>
        <a:cs typeface="Arial" panose="020B0604020202020204" pitchFamily="34" charset="0"/>
      </a:defRPr>
    </a:lvl1pPr>
    <a:lvl2pPr marL="457200" algn="l" rtl="0" fontAlgn="base">
      <a:spcBef>
        <a:spcPct val="30000"/>
      </a:spcBef>
      <a:spcAft>
        <a:spcPct val="0"/>
      </a:spcAft>
      <a:defRPr sz="1200" kern="1200">
        <a:solidFill>
          <a:schemeClr val="tx1"/>
        </a:solidFill>
        <a:latin typeface="Credit Suisse Type Light" panose="020B0303040503020204" pitchFamily="34" charset="0"/>
        <a:ea typeface="+mn-ea"/>
        <a:cs typeface="Arial" panose="020B0604020202020204" pitchFamily="34" charset="0"/>
      </a:defRPr>
    </a:lvl2pPr>
    <a:lvl3pPr marL="914400" algn="l" rtl="0" fontAlgn="base">
      <a:spcBef>
        <a:spcPct val="30000"/>
      </a:spcBef>
      <a:spcAft>
        <a:spcPct val="0"/>
      </a:spcAft>
      <a:defRPr sz="1200" kern="1200">
        <a:solidFill>
          <a:schemeClr val="tx1"/>
        </a:solidFill>
        <a:latin typeface="Credit Suisse Type Light" panose="020B0303040503020204" pitchFamily="34" charset="0"/>
        <a:ea typeface="+mn-ea"/>
        <a:cs typeface="Arial" panose="020B0604020202020204" pitchFamily="34" charset="0"/>
      </a:defRPr>
    </a:lvl3pPr>
    <a:lvl4pPr marL="1371600" algn="l" rtl="0" fontAlgn="base">
      <a:spcBef>
        <a:spcPct val="30000"/>
      </a:spcBef>
      <a:spcAft>
        <a:spcPct val="0"/>
      </a:spcAft>
      <a:defRPr sz="1200" kern="1200">
        <a:solidFill>
          <a:schemeClr val="tx1"/>
        </a:solidFill>
        <a:latin typeface="Credit Suisse Type Light" panose="020B0303040503020204" pitchFamily="34" charset="0"/>
        <a:ea typeface="+mn-ea"/>
        <a:cs typeface="Arial" panose="020B0604020202020204" pitchFamily="34" charset="0"/>
      </a:defRPr>
    </a:lvl4pPr>
    <a:lvl5pPr marL="1828800" algn="l" rtl="0" fontAlgn="base">
      <a:spcBef>
        <a:spcPct val="30000"/>
      </a:spcBef>
      <a:spcAft>
        <a:spcPct val="0"/>
      </a:spcAft>
      <a:defRPr sz="1200" kern="1200">
        <a:solidFill>
          <a:schemeClr val="tx1"/>
        </a:solidFill>
        <a:latin typeface="Credit Suisse Type Light" panose="020B0303040503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9394" name="Rectangle 2"/>
          <p:cNvSpPr>
            <a:spLocks noGrp="1" noRot="1" noChangeAspect="1" noChangeArrowheads="1" noTextEdit="1"/>
          </p:cNvSpPr>
          <p:nvPr>
            <p:ph type="sldImg"/>
          </p:nvPr>
        </p:nvSpPr>
        <p:spPr bwMode="auto">
          <a:xfrm>
            <a:off x="3343275" y="533400"/>
            <a:ext cx="3548063" cy="2660650"/>
          </a:xfrm>
          <a:prstGeom prst="rect">
            <a:avLst/>
          </a:prstGeom>
          <a:noFill/>
          <a:ln>
            <a:solidFill>
              <a:srgbClr val="000000"/>
            </a:solidFill>
            <a:miter lim="800000"/>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39395" name="Rectangle 3"/>
          <p:cNvSpPr>
            <a:spLocks noGrp="1" noChangeArrowheads="1"/>
          </p:cNvSpPr>
          <p:nvPr>
            <p:ph type="body" idx="1"/>
          </p:nvPr>
        </p:nvSpPr>
        <p:spPr bwMode="auto">
          <a:xfrm>
            <a:off x="1022810" y="3371370"/>
            <a:ext cx="8188998" cy="3195612"/>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234" tIns="46117" rIns="92234" bIns="46117"/>
          <a:lstStyle/>
          <a:p>
            <a:endParaRPr lang="ja-JP" altLang="en-US">
              <a:latin typeface="Arial" panose="020B0604020202020204"/>
            </a:endParaRPr>
          </a:p>
        </p:txBody>
      </p:sp>
    </p:spTree>
    <p:extLst>
      <p:ext uri="{BB962C8B-B14F-4D97-AF65-F5344CB8AC3E}">
        <p14:creationId xmlns:p14="http://schemas.microsoft.com/office/powerpoint/2010/main" val="22362139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7346" name="Rectangle 2"/>
          <p:cNvSpPr>
            <a:spLocks noGrp="1" noRot="1" noChangeAspect="1" noChangeArrowheads="1" noTextEdit="1"/>
          </p:cNvSpPr>
          <p:nvPr>
            <p:ph type="sldImg"/>
          </p:nvPr>
        </p:nvSpPr>
        <p:spPr bwMode="auto">
          <a:xfrm>
            <a:off x="3343275" y="533400"/>
            <a:ext cx="3548063" cy="2660650"/>
          </a:xfrm>
          <a:prstGeom prst="rect">
            <a:avLst/>
          </a:prstGeom>
          <a:noFill/>
          <a:ln>
            <a:solidFill>
              <a:srgbClr val="000000"/>
            </a:solidFill>
            <a:miter lim="800000"/>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37347" name="Rectangle 3"/>
          <p:cNvSpPr>
            <a:spLocks noGrp="1" noChangeArrowheads="1"/>
          </p:cNvSpPr>
          <p:nvPr>
            <p:ph type="body" idx="1"/>
          </p:nvPr>
        </p:nvSpPr>
        <p:spPr bwMode="auto">
          <a:xfrm>
            <a:off x="1022808" y="3371366"/>
            <a:ext cx="8189000" cy="3195613"/>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511" tIns="47755" rIns="95511" bIns="47755"/>
          <a:lstStyle/>
          <a:p>
            <a:endParaRPr lang="en-US" dirty="0">
              <a:latin typeface="Arial" panose="020B0604020202020204"/>
            </a:endParaRPr>
          </a:p>
        </p:txBody>
      </p:sp>
    </p:spTree>
    <p:extLst>
      <p:ext uri="{BB962C8B-B14F-4D97-AF65-F5344CB8AC3E}">
        <p14:creationId xmlns:p14="http://schemas.microsoft.com/office/powerpoint/2010/main" val="29824820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85838" y="800100"/>
            <a:ext cx="5338762" cy="4003675"/>
          </a:xfrm>
          <a:prstGeom prst="rect">
            <a:avLst/>
          </a:prstGeom>
        </p:spPr>
      </p:sp>
      <p:sp>
        <p:nvSpPr>
          <p:cNvPr id="3" name="备注占位符 2"/>
          <p:cNvSpPr>
            <a:spLocks noGrp="1"/>
          </p:cNvSpPr>
          <p:nvPr>
            <p:ph type="body" idx="1"/>
          </p:nvPr>
        </p:nvSpPr>
        <p:spPr>
          <a:xfrm>
            <a:off x="731364" y="5070092"/>
            <a:ext cx="5847482" cy="4802436"/>
          </a:xfrm>
          <a:prstGeom prst="rect">
            <a:avLst/>
          </a:prstGeom>
        </p:spPr>
        <p:txBody>
          <a:bodyPr lIns="94668" tIns="47334" rIns="94668" bIns="47334">
            <a:normAutofit/>
          </a:bodyPr>
          <a:lstStyle/>
          <a:p>
            <a:endParaRPr lang="zh-CN" altLang="en-US" dirty="0"/>
          </a:p>
        </p:txBody>
      </p:sp>
      <p:sp>
        <p:nvSpPr>
          <p:cNvPr id="4" name="页眉占位符 3"/>
          <p:cNvSpPr>
            <a:spLocks noGrp="1"/>
          </p:cNvSpPr>
          <p:nvPr>
            <p:ph type="hdr" sz="quarter" idx="10"/>
          </p:nvPr>
        </p:nvSpPr>
        <p:spPr>
          <a:xfrm>
            <a:off x="4" y="4"/>
            <a:ext cx="3167528" cy="533603"/>
          </a:xfrm>
          <a:prstGeom prst="rect">
            <a:avLst/>
          </a:prstGeom>
        </p:spPr>
        <p:txBody>
          <a:bodyPr lIns="94668" tIns="47334" rIns="94668" bIns="47334"/>
          <a:lstStyle/>
          <a:p>
            <a:pPr>
              <a:buClr>
                <a:prstClr val="white"/>
              </a:buClr>
              <a:defRPr/>
            </a:pPr>
            <a:endParaRPr lang="zh-CN" altLang="en-US">
              <a:solidFill>
                <a:prstClr val="black"/>
              </a:solidFill>
            </a:endParaRPr>
          </a:p>
        </p:txBody>
      </p:sp>
      <p:sp>
        <p:nvSpPr>
          <p:cNvPr id="5" name="日期占位符 4"/>
          <p:cNvSpPr>
            <a:spLocks noGrp="1"/>
          </p:cNvSpPr>
          <p:nvPr>
            <p:ph type="dt" idx="11"/>
          </p:nvPr>
        </p:nvSpPr>
        <p:spPr>
          <a:xfrm>
            <a:off x="4140975" y="4"/>
            <a:ext cx="3167528" cy="533603"/>
          </a:xfrm>
          <a:prstGeom prst="rect">
            <a:avLst/>
          </a:prstGeom>
        </p:spPr>
        <p:txBody>
          <a:bodyPr lIns="94668" tIns="47334" rIns="94668" bIns="47334"/>
          <a:lstStyle/>
          <a:p>
            <a:pPr>
              <a:buClr>
                <a:prstClr val="white"/>
              </a:buClr>
              <a:defRPr/>
            </a:pPr>
            <a:fld id="{9DEEC677-6F74-43B7-BCE1-5B3DAAF8B04F}" type="datetime1">
              <a:rPr lang="zh-CN" altLang="en-US" smtClean="0">
                <a:solidFill>
                  <a:prstClr val="black"/>
                </a:solidFill>
              </a:rPr>
              <a:t>2025/1/8</a:t>
            </a:fld>
            <a:endParaRPr lang="en-US" altLang="zh-CN">
              <a:solidFill>
                <a:prstClr val="black"/>
              </a:solidFill>
            </a:endParaRPr>
          </a:p>
        </p:txBody>
      </p:sp>
      <p:sp>
        <p:nvSpPr>
          <p:cNvPr id="6" name="页脚占位符 5"/>
          <p:cNvSpPr>
            <a:spLocks noGrp="1"/>
          </p:cNvSpPr>
          <p:nvPr>
            <p:ph type="ftr" sz="quarter" idx="12"/>
          </p:nvPr>
        </p:nvSpPr>
        <p:spPr>
          <a:xfrm>
            <a:off x="4" y="10138480"/>
            <a:ext cx="3167528" cy="533603"/>
          </a:xfrm>
          <a:prstGeom prst="rect">
            <a:avLst/>
          </a:prstGeom>
        </p:spPr>
        <p:txBody>
          <a:bodyPr lIns="94668" tIns="47334" rIns="94668" bIns="47334"/>
          <a:lstStyle/>
          <a:p>
            <a:pPr>
              <a:buClr>
                <a:prstClr val="white"/>
              </a:buClr>
              <a:defRPr/>
            </a:pPr>
            <a:endParaRPr lang="zh-CN" altLang="en-US">
              <a:solidFill>
                <a:prstClr val="black"/>
              </a:solidFill>
            </a:endParaRPr>
          </a:p>
        </p:txBody>
      </p:sp>
      <p:sp>
        <p:nvSpPr>
          <p:cNvPr id="7" name="灯片编号占位符 6"/>
          <p:cNvSpPr>
            <a:spLocks noGrp="1"/>
          </p:cNvSpPr>
          <p:nvPr>
            <p:ph type="sldNum" sz="quarter" idx="13"/>
          </p:nvPr>
        </p:nvSpPr>
        <p:spPr>
          <a:xfrm>
            <a:off x="4140975" y="10138480"/>
            <a:ext cx="3167528" cy="533603"/>
          </a:xfrm>
          <a:prstGeom prst="rect">
            <a:avLst/>
          </a:prstGeom>
        </p:spPr>
        <p:txBody>
          <a:bodyPr lIns="94668" tIns="47334" rIns="94668" bIns="47334"/>
          <a:lstStyle/>
          <a:p>
            <a:pPr>
              <a:buClr>
                <a:prstClr val="white"/>
              </a:buClr>
              <a:defRPr/>
            </a:pPr>
            <a:fld id="{64B7874A-3DD7-4108-AE22-00F827D3692F}" type="slidenum">
              <a:rPr lang="zh-CN" altLang="en-US" smtClean="0">
                <a:solidFill>
                  <a:prstClr val="black"/>
                </a:solidFill>
              </a:rPr>
              <a:t>6</a:t>
            </a:fld>
            <a:endParaRPr lang="en-US" altLang="zh-CN">
              <a:solidFill>
                <a:prstClr val="black"/>
              </a:solidFill>
            </a:endParaRPr>
          </a:p>
        </p:txBody>
      </p:sp>
    </p:spTree>
    <p:extLst>
      <p:ext uri="{BB962C8B-B14F-4D97-AF65-F5344CB8AC3E}">
        <p14:creationId xmlns:p14="http://schemas.microsoft.com/office/powerpoint/2010/main" val="25550656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519488" y="887413"/>
            <a:ext cx="3195637" cy="2397125"/>
          </a:xfrm>
          <a:prstGeom prst="rect">
            <a:avLst/>
          </a:prstGeom>
          <a:noFill/>
          <a:ln w="12700">
            <a:solidFill>
              <a:prstClr val="black"/>
            </a:solidFill>
          </a:ln>
        </p:spPr>
      </p:sp>
      <p:sp>
        <p:nvSpPr>
          <p:cNvPr id="3" name="备注占位符 2"/>
          <p:cNvSpPr>
            <a:spLocks noGrp="1"/>
          </p:cNvSpPr>
          <p:nvPr>
            <p:ph type="body" idx="1"/>
          </p:nvPr>
        </p:nvSpPr>
        <p:spPr>
          <a:xfrm>
            <a:off x="1023939" y="3417183"/>
            <a:ext cx="8186737" cy="2795300"/>
          </a:xfrm>
          <a:prstGeom prst="rect">
            <a:avLst/>
          </a:prstGeom>
        </p:spPr>
        <p:txBody>
          <a:bodyPr/>
          <a:lstStyle/>
          <a:p>
            <a:endParaRPr lang="zh-CN" altLang="en-US" dirty="0"/>
          </a:p>
        </p:txBody>
      </p:sp>
    </p:spTree>
    <p:extLst>
      <p:ext uri="{BB962C8B-B14F-4D97-AF65-F5344CB8AC3E}">
        <p14:creationId xmlns:p14="http://schemas.microsoft.com/office/powerpoint/2010/main" val="42308219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1"/>
          <p:cNvSpPr>
            <a:spLocks noGrp="1" noRot="1" noChangeAspect="1" noTextEdit="1"/>
          </p:cNvSpPr>
          <p:nvPr>
            <p:ph type="sldImg"/>
          </p:nvPr>
        </p:nvSpPr>
        <p:spPr bwMode="auto">
          <a:xfrm>
            <a:off x="3352800" y="528638"/>
            <a:ext cx="3552825" cy="2665412"/>
          </a:xfrm>
          <a:prstGeom prst="rect">
            <a:avLst/>
          </a:prstGeom>
          <a:noFill/>
          <a:ln>
            <a:solidFill>
              <a:srgbClr val="000000"/>
            </a:solidFill>
            <a:miter lim="800000"/>
          </a:ln>
        </p:spPr>
      </p:sp>
      <p:sp>
        <p:nvSpPr>
          <p:cNvPr id="25603" name="备注占位符 2"/>
          <p:cNvSpPr>
            <a:spLocks noGrp="1"/>
          </p:cNvSpPr>
          <p:nvPr>
            <p:ph type="body" idx="1"/>
          </p:nvPr>
        </p:nvSpPr>
        <p:spPr bwMode="auto">
          <a:xfrm>
            <a:off x="1019899" y="3371218"/>
            <a:ext cx="8194820" cy="3199539"/>
          </a:xfrm>
          <a:prstGeom prst="rect">
            <a:avLst/>
          </a:prstGeom>
          <a:noFill/>
        </p:spPr>
        <p:txBody>
          <a:bodyPr lIns="95397" tIns="47696" rIns="95397" bIns="47696"/>
          <a:lstStyle/>
          <a:p>
            <a:pPr eaLnBrk="1" hangingPunct="1"/>
            <a:endParaRPr lang="zh-CN" altLang="en-US" b="0" dirty="0">
              <a:latin typeface="Arial" panose="020B0604020202020204" pitchFamily="34" charset="0"/>
              <a:cs typeface="Arial" panose="020B0604020202020204" pitchFamily="34" charset="0"/>
            </a:endParaRPr>
          </a:p>
        </p:txBody>
      </p:sp>
      <p:sp>
        <p:nvSpPr>
          <p:cNvPr id="25604" name="灯片编号占位符 3"/>
          <p:cNvSpPr txBox="1">
            <a:spLocks noGrp="1"/>
          </p:cNvSpPr>
          <p:nvPr/>
        </p:nvSpPr>
        <p:spPr bwMode="auto">
          <a:xfrm>
            <a:off x="5796054" y="6739033"/>
            <a:ext cx="4436186" cy="359144"/>
          </a:xfrm>
          <a:prstGeom prst="rect">
            <a:avLst/>
          </a:prstGeom>
          <a:noFill/>
          <a:ln w="9525">
            <a:noFill/>
            <a:miter lim="800000"/>
          </a:ln>
        </p:spPr>
        <p:txBody>
          <a:bodyPr lIns="95397" tIns="47696" rIns="95397" bIns="47696" anchor="b"/>
          <a:lstStyle/>
          <a:p>
            <a:pPr algn="r">
              <a:buClr>
                <a:prstClr val="white"/>
              </a:buClr>
            </a:pPr>
            <a:fld id="{A3CF5B8F-FBC5-4E5F-809C-E2481CE3CA5F}" type="slidenum">
              <a:rPr lang="zh-TW" altLang="en-US" sz="1100">
                <a:solidFill>
                  <a:prstClr val="black"/>
                </a:solidFill>
                <a:latin typeface="Arial" panose="020B0604020202020204"/>
              </a:rPr>
              <a:t>9</a:t>
            </a:fld>
            <a:endParaRPr lang="en-US" altLang="zh-TW" sz="1100" dirty="0">
              <a:solidFill>
                <a:prstClr val="black"/>
              </a:solidFill>
              <a:latin typeface="Arial" panose="020B0604020202020204"/>
            </a:endParaRPr>
          </a:p>
        </p:txBody>
      </p:sp>
      <p:sp>
        <p:nvSpPr>
          <p:cNvPr id="5" name="日期占位符 4"/>
          <p:cNvSpPr>
            <a:spLocks noGrp="1"/>
          </p:cNvSpPr>
          <p:nvPr>
            <p:ph type="dt" idx="10"/>
          </p:nvPr>
        </p:nvSpPr>
        <p:spPr>
          <a:xfrm>
            <a:off x="5797553" y="21"/>
            <a:ext cx="4434678" cy="354908"/>
          </a:xfrm>
          <a:prstGeom prst="rect">
            <a:avLst/>
          </a:prstGeom>
        </p:spPr>
        <p:txBody>
          <a:bodyPr lIns="91418" tIns="45710" rIns="91418" bIns="45710"/>
          <a:lstStyle/>
          <a:p>
            <a:pPr>
              <a:buClr>
                <a:prstClr val="white"/>
              </a:buClr>
              <a:defRPr/>
            </a:pPr>
            <a:fld id="{6F0D62DC-8C18-4B54-9E30-5AFF57AB4201}" type="datetime1">
              <a:rPr lang="zh-CN" altLang="en-US" smtClean="0">
                <a:solidFill>
                  <a:prstClr val="black"/>
                </a:solidFill>
                <a:latin typeface="Arial" panose="020B0604020202020204"/>
              </a:rPr>
              <a:t>2025/1/8</a:t>
            </a:fld>
            <a:endParaRPr lang="en-US" altLang="zh-CN">
              <a:solidFill>
                <a:prstClr val="black"/>
              </a:solidFill>
              <a:latin typeface="Arial" panose="020B0604020202020204"/>
            </a:endParaRPr>
          </a:p>
        </p:txBody>
      </p:sp>
      <p:sp>
        <p:nvSpPr>
          <p:cNvPr id="6" name="页脚占位符 5"/>
          <p:cNvSpPr>
            <a:spLocks noGrp="1"/>
          </p:cNvSpPr>
          <p:nvPr>
            <p:ph type="ftr" sz="quarter" idx="11"/>
          </p:nvPr>
        </p:nvSpPr>
        <p:spPr>
          <a:xfrm>
            <a:off x="10" y="6743279"/>
            <a:ext cx="4434678" cy="354908"/>
          </a:xfrm>
          <a:prstGeom prst="rect">
            <a:avLst/>
          </a:prstGeom>
        </p:spPr>
        <p:txBody>
          <a:bodyPr lIns="91418" tIns="45710" rIns="91418" bIns="45710"/>
          <a:lstStyle/>
          <a:p>
            <a:pPr>
              <a:buClr>
                <a:prstClr val="white"/>
              </a:buClr>
              <a:defRPr/>
            </a:pPr>
            <a:endParaRPr lang="zh-CN" altLang="en-US">
              <a:solidFill>
                <a:prstClr val="black"/>
              </a:solidFill>
              <a:latin typeface="Arial" panose="020B0604020202020204"/>
            </a:endParaRPr>
          </a:p>
        </p:txBody>
      </p:sp>
      <p:sp>
        <p:nvSpPr>
          <p:cNvPr id="7" name="页眉占位符 6"/>
          <p:cNvSpPr>
            <a:spLocks noGrp="1"/>
          </p:cNvSpPr>
          <p:nvPr>
            <p:ph type="hdr" sz="quarter" idx="12"/>
          </p:nvPr>
        </p:nvSpPr>
        <p:spPr>
          <a:xfrm>
            <a:off x="10" y="21"/>
            <a:ext cx="4434678" cy="354908"/>
          </a:xfrm>
          <a:prstGeom prst="rect">
            <a:avLst/>
          </a:prstGeom>
        </p:spPr>
        <p:txBody>
          <a:bodyPr lIns="91418" tIns="45710" rIns="91418" bIns="45710"/>
          <a:lstStyle/>
          <a:p>
            <a:pPr>
              <a:buClr>
                <a:prstClr val="white"/>
              </a:buClr>
              <a:defRPr/>
            </a:pPr>
            <a:endParaRPr lang="zh-CN" altLang="en-US">
              <a:solidFill>
                <a:prstClr val="black"/>
              </a:solidFill>
              <a:latin typeface="Arial" panose="020B0604020202020204"/>
            </a:endParaRPr>
          </a:p>
        </p:txBody>
      </p:sp>
    </p:spTree>
    <p:extLst>
      <p:ext uri="{BB962C8B-B14F-4D97-AF65-F5344CB8AC3E}">
        <p14:creationId xmlns:p14="http://schemas.microsoft.com/office/powerpoint/2010/main" val="26777393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078038" y="350838"/>
            <a:ext cx="1951037" cy="1463675"/>
          </a:xfrm>
          <a:prstGeom prst="rect">
            <a:avLst/>
          </a:prstGeom>
        </p:spPr>
      </p:sp>
      <p:sp>
        <p:nvSpPr>
          <p:cNvPr id="3" name="备注占位符 2"/>
          <p:cNvSpPr>
            <a:spLocks noGrp="1"/>
          </p:cNvSpPr>
          <p:nvPr>
            <p:ph type="body" idx="1"/>
          </p:nvPr>
        </p:nvSpPr>
        <p:spPr>
          <a:xfrm>
            <a:off x="438634" y="1923345"/>
            <a:ext cx="9357359" cy="4644023"/>
          </a:xfrm>
          <a:prstGeom prst="rect">
            <a:avLst/>
          </a:prstGeom>
        </p:spPr>
        <p:txBody>
          <a:bodyPr lIns="91418" tIns="45710" rIns="91418" bIns="45710">
            <a:noAutofit/>
          </a:bodyPr>
          <a:lstStyle/>
          <a:p>
            <a:endParaRPr lang="zh-CN" altLang="en-US" sz="800" dirty="0">
              <a:latin typeface="Arial" panose="020B0604020202020204"/>
            </a:endParaRPr>
          </a:p>
        </p:txBody>
      </p:sp>
      <p:sp>
        <p:nvSpPr>
          <p:cNvPr id="4" name="灯片编号占位符 3"/>
          <p:cNvSpPr>
            <a:spLocks noGrp="1"/>
          </p:cNvSpPr>
          <p:nvPr>
            <p:ph type="sldNum" sz="quarter" idx="10"/>
          </p:nvPr>
        </p:nvSpPr>
        <p:spPr>
          <a:xfrm>
            <a:off x="5797567" y="6743279"/>
            <a:ext cx="4434679" cy="354908"/>
          </a:xfrm>
          <a:prstGeom prst="rect">
            <a:avLst/>
          </a:prstGeom>
        </p:spPr>
        <p:txBody>
          <a:bodyPr lIns="91418" tIns="45710" rIns="91418" bIns="45710"/>
          <a:lstStyle/>
          <a:p>
            <a:pPr>
              <a:buClr>
                <a:prstClr val="white"/>
              </a:buClr>
              <a:defRPr/>
            </a:pPr>
            <a:fld id="{64B7874A-3DD7-4108-AE22-00F827D3692F}" type="slidenum">
              <a:rPr lang="zh-CN" altLang="en-US" smtClean="0">
                <a:solidFill>
                  <a:prstClr val="black"/>
                </a:solidFill>
                <a:latin typeface="Arial" panose="020B0604020202020204"/>
              </a:rPr>
              <a:t>10</a:t>
            </a:fld>
            <a:endParaRPr lang="en-US" altLang="zh-CN" dirty="0">
              <a:solidFill>
                <a:prstClr val="black"/>
              </a:solidFill>
              <a:latin typeface="Arial" panose="020B0604020202020204"/>
            </a:endParaRPr>
          </a:p>
        </p:txBody>
      </p:sp>
      <p:sp>
        <p:nvSpPr>
          <p:cNvPr id="5" name="日期占位符 4"/>
          <p:cNvSpPr>
            <a:spLocks noGrp="1"/>
          </p:cNvSpPr>
          <p:nvPr>
            <p:ph type="dt" idx="11"/>
          </p:nvPr>
        </p:nvSpPr>
        <p:spPr>
          <a:xfrm>
            <a:off x="5797567" y="20"/>
            <a:ext cx="4434679" cy="354908"/>
          </a:xfrm>
          <a:prstGeom prst="rect">
            <a:avLst/>
          </a:prstGeom>
        </p:spPr>
        <p:txBody>
          <a:bodyPr lIns="91418" tIns="45710" rIns="91418" bIns="45710"/>
          <a:lstStyle/>
          <a:p>
            <a:pPr>
              <a:buClr>
                <a:prstClr val="white"/>
              </a:buClr>
              <a:defRPr/>
            </a:pPr>
            <a:fld id="{38A39D5E-B6DE-41B3-B9D7-E52C7B8D5D02}" type="datetime1">
              <a:rPr lang="zh-CN" altLang="en-US" smtClean="0">
                <a:solidFill>
                  <a:prstClr val="black"/>
                </a:solidFill>
                <a:latin typeface="Arial" panose="020B0604020202020204"/>
              </a:rPr>
              <a:t>2025/1/8</a:t>
            </a:fld>
            <a:endParaRPr lang="en-US" altLang="zh-CN">
              <a:solidFill>
                <a:prstClr val="black"/>
              </a:solidFill>
              <a:latin typeface="Arial" panose="020B0604020202020204"/>
            </a:endParaRPr>
          </a:p>
        </p:txBody>
      </p:sp>
      <p:sp>
        <p:nvSpPr>
          <p:cNvPr id="6" name="页脚占位符 5"/>
          <p:cNvSpPr>
            <a:spLocks noGrp="1"/>
          </p:cNvSpPr>
          <p:nvPr>
            <p:ph type="ftr" sz="quarter" idx="12"/>
          </p:nvPr>
        </p:nvSpPr>
        <p:spPr>
          <a:xfrm>
            <a:off x="23" y="6743279"/>
            <a:ext cx="4434679" cy="354908"/>
          </a:xfrm>
          <a:prstGeom prst="rect">
            <a:avLst/>
          </a:prstGeom>
        </p:spPr>
        <p:txBody>
          <a:bodyPr lIns="91418" tIns="45710" rIns="91418" bIns="45710"/>
          <a:lstStyle/>
          <a:p>
            <a:pPr>
              <a:buClr>
                <a:prstClr val="white"/>
              </a:buClr>
              <a:defRPr/>
            </a:pPr>
            <a:endParaRPr lang="zh-CN" altLang="en-US">
              <a:solidFill>
                <a:prstClr val="black"/>
              </a:solidFill>
              <a:latin typeface="Arial" panose="020B0604020202020204"/>
            </a:endParaRPr>
          </a:p>
        </p:txBody>
      </p:sp>
      <p:sp>
        <p:nvSpPr>
          <p:cNvPr id="7" name="页眉占位符 6"/>
          <p:cNvSpPr>
            <a:spLocks noGrp="1"/>
          </p:cNvSpPr>
          <p:nvPr>
            <p:ph type="hdr" sz="quarter" idx="13"/>
          </p:nvPr>
        </p:nvSpPr>
        <p:spPr>
          <a:xfrm>
            <a:off x="23" y="20"/>
            <a:ext cx="4434679" cy="354908"/>
          </a:xfrm>
          <a:prstGeom prst="rect">
            <a:avLst/>
          </a:prstGeom>
        </p:spPr>
        <p:txBody>
          <a:bodyPr lIns="91418" tIns="45710" rIns="91418" bIns="45710"/>
          <a:lstStyle/>
          <a:p>
            <a:pPr>
              <a:buClr>
                <a:prstClr val="white"/>
              </a:buClr>
              <a:defRPr/>
            </a:pPr>
            <a:endParaRPr lang="zh-CN" altLang="en-US">
              <a:solidFill>
                <a:prstClr val="black"/>
              </a:solidFill>
              <a:latin typeface="Arial" panose="020B0604020202020204"/>
            </a:endParaRPr>
          </a:p>
        </p:txBody>
      </p:sp>
    </p:spTree>
    <p:extLst>
      <p:ext uri="{BB962C8B-B14F-4D97-AF65-F5344CB8AC3E}">
        <p14:creationId xmlns:p14="http://schemas.microsoft.com/office/powerpoint/2010/main" val="41907522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208338" y="534988"/>
            <a:ext cx="3297237" cy="2473325"/>
          </a:xfrm>
          <a:prstGeom prst="rect">
            <a:avLst/>
          </a:prstGeom>
        </p:spPr>
      </p:sp>
      <p:sp>
        <p:nvSpPr>
          <p:cNvPr id="3" name="备注占位符 2"/>
          <p:cNvSpPr>
            <a:spLocks noGrp="1"/>
          </p:cNvSpPr>
          <p:nvPr>
            <p:ph type="body" idx="1"/>
          </p:nvPr>
        </p:nvSpPr>
        <p:spPr>
          <a:xfrm>
            <a:off x="1009214" y="3170195"/>
            <a:ext cx="8190068" cy="3195024"/>
          </a:xfrm>
          <a:prstGeom prst="rect">
            <a:avLst/>
          </a:prstGeom>
        </p:spPr>
        <p:txBody>
          <a:bodyPr lIns="91418" tIns="45710" rIns="91418" bIns="45710">
            <a:normAutofit/>
          </a:bodyPr>
          <a:lstStyle/>
          <a:p>
            <a:endParaRPr lang="zh-CN" altLang="zh-CN" sz="900" dirty="0">
              <a:latin typeface="Arial" panose="020B0604020202020204"/>
            </a:endParaRPr>
          </a:p>
        </p:txBody>
      </p:sp>
      <p:sp>
        <p:nvSpPr>
          <p:cNvPr id="4" name="灯片编号占位符 3"/>
          <p:cNvSpPr>
            <a:spLocks noGrp="1"/>
          </p:cNvSpPr>
          <p:nvPr>
            <p:ph type="sldNum" sz="quarter" idx="10"/>
          </p:nvPr>
        </p:nvSpPr>
        <p:spPr>
          <a:xfrm>
            <a:off x="5797567" y="6743279"/>
            <a:ext cx="4434679" cy="354908"/>
          </a:xfrm>
          <a:prstGeom prst="rect">
            <a:avLst/>
          </a:prstGeom>
        </p:spPr>
        <p:txBody>
          <a:bodyPr lIns="91418" tIns="45710" rIns="91418" bIns="45710"/>
          <a:lstStyle/>
          <a:p>
            <a:pPr>
              <a:buClr>
                <a:prstClr val="white"/>
              </a:buClr>
              <a:defRPr/>
            </a:pPr>
            <a:fld id="{64B7874A-3DD7-4108-AE22-00F827D3692F}" type="slidenum">
              <a:rPr lang="zh-CN" altLang="en-US" smtClean="0">
                <a:solidFill>
                  <a:prstClr val="black"/>
                </a:solidFill>
                <a:latin typeface="Arial" panose="020B0604020202020204"/>
              </a:rPr>
              <a:t>11</a:t>
            </a:fld>
            <a:endParaRPr lang="en-US" altLang="zh-CN">
              <a:solidFill>
                <a:prstClr val="black"/>
              </a:solidFill>
              <a:latin typeface="Arial" panose="020B0604020202020204"/>
            </a:endParaRPr>
          </a:p>
        </p:txBody>
      </p:sp>
      <p:sp>
        <p:nvSpPr>
          <p:cNvPr id="5" name="日期占位符 4"/>
          <p:cNvSpPr>
            <a:spLocks noGrp="1"/>
          </p:cNvSpPr>
          <p:nvPr>
            <p:ph type="dt" idx="11"/>
          </p:nvPr>
        </p:nvSpPr>
        <p:spPr>
          <a:xfrm>
            <a:off x="5797567" y="20"/>
            <a:ext cx="4434679" cy="354908"/>
          </a:xfrm>
          <a:prstGeom prst="rect">
            <a:avLst/>
          </a:prstGeom>
        </p:spPr>
        <p:txBody>
          <a:bodyPr lIns="91418" tIns="45710" rIns="91418" bIns="45710"/>
          <a:lstStyle/>
          <a:p>
            <a:pPr>
              <a:buClr>
                <a:prstClr val="white"/>
              </a:buClr>
              <a:defRPr/>
            </a:pPr>
            <a:fld id="{9C1F9823-B8EC-4AB8-ADC7-2CE77D41FC40}" type="datetime1">
              <a:rPr lang="zh-CN" altLang="en-US" smtClean="0">
                <a:solidFill>
                  <a:prstClr val="black"/>
                </a:solidFill>
                <a:latin typeface="Arial" panose="020B0604020202020204"/>
              </a:rPr>
              <a:t>2025/1/8</a:t>
            </a:fld>
            <a:endParaRPr lang="en-US" altLang="zh-CN">
              <a:solidFill>
                <a:prstClr val="black"/>
              </a:solidFill>
              <a:latin typeface="Arial" panose="020B0604020202020204"/>
            </a:endParaRPr>
          </a:p>
        </p:txBody>
      </p:sp>
      <p:sp>
        <p:nvSpPr>
          <p:cNvPr id="6" name="页脚占位符 5"/>
          <p:cNvSpPr>
            <a:spLocks noGrp="1"/>
          </p:cNvSpPr>
          <p:nvPr>
            <p:ph type="ftr" sz="quarter" idx="12"/>
          </p:nvPr>
        </p:nvSpPr>
        <p:spPr>
          <a:xfrm>
            <a:off x="23" y="6743279"/>
            <a:ext cx="4434679" cy="354908"/>
          </a:xfrm>
          <a:prstGeom prst="rect">
            <a:avLst/>
          </a:prstGeom>
        </p:spPr>
        <p:txBody>
          <a:bodyPr lIns="91418" tIns="45710" rIns="91418" bIns="45710"/>
          <a:lstStyle/>
          <a:p>
            <a:pPr>
              <a:buClr>
                <a:prstClr val="white"/>
              </a:buClr>
              <a:defRPr/>
            </a:pPr>
            <a:endParaRPr lang="zh-CN" altLang="en-US">
              <a:solidFill>
                <a:prstClr val="black"/>
              </a:solidFill>
              <a:latin typeface="Arial" panose="020B0604020202020204"/>
            </a:endParaRPr>
          </a:p>
        </p:txBody>
      </p:sp>
      <p:sp>
        <p:nvSpPr>
          <p:cNvPr id="7" name="页眉占位符 6"/>
          <p:cNvSpPr>
            <a:spLocks noGrp="1"/>
          </p:cNvSpPr>
          <p:nvPr>
            <p:ph type="hdr" sz="quarter" idx="13"/>
          </p:nvPr>
        </p:nvSpPr>
        <p:spPr>
          <a:xfrm>
            <a:off x="23" y="20"/>
            <a:ext cx="4434679" cy="354908"/>
          </a:xfrm>
          <a:prstGeom prst="rect">
            <a:avLst/>
          </a:prstGeom>
        </p:spPr>
        <p:txBody>
          <a:bodyPr lIns="91418" tIns="45710" rIns="91418" bIns="45710"/>
          <a:lstStyle/>
          <a:p>
            <a:pPr>
              <a:buClr>
                <a:prstClr val="white"/>
              </a:buClr>
              <a:defRPr/>
            </a:pPr>
            <a:endParaRPr lang="zh-CN" altLang="en-US">
              <a:solidFill>
                <a:prstClr val="black"/>
              </a:solidFill>
              <a:latin typeface="Arial" panose="020B0604020202020204"/>
            </a:endParaRPr>
          </a:p>
        </p:txBody>
      </p:sp>
    </p:spTree>
    <p:extLst>
      <p:ext uri="{BB962C8B-B14F-4D97-AF65-F5344CB8AC3E}">
        <p14:creationId xmlns:p14="http://schemas.microsoft.com/office/powerpoint/2010/main" val="20968243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519488" y="887413"/>
            <a:ext cx="3195637" cy="2395537"/>
          </a:xfrm>
          <a:prstGeom prst="rect">
            <a:avLst/>
          </a:prstGeom>
          <a:noFill/>
          <a:ln w="12700">
            <a:solidFill>
              <a:prstClr val="black"/>
            </a:solidFill>
          </a:ln>
        </p:spPr>
      </p:sp>
      <p:sp>
        <p:nvSpPr>
          <p:cNvPr id="3" name="备注占位符 2"/>
          <p:cNvSpPr>
            <a:spLocks noGrp="1"/>
          </p:cNvSpPr>
          <p:nvPr>
            <p:ph type="body" idx="1"/>
          </p:nvPr>
        </p:nvSpPr>
        <p:spPr>
          <a:xfrm>
            <a:off x="1023938" y="3416300"/>
            <a:ext cx="8186737" cy="2795588"/>
          </a:xfrm>
          <a:prstGeom prst="rect">
            <a:avLst/>
          </a:prstGeom>
        </p:spPr>
        <p:txBody>
          <a:bodyPr/>
          <a:lstStyle/>
          <a:p>
            <a:endParaRPr lang="zh-CN" altLang="en-US" dirty="0"/>
          </a:p>
        </p:txBody>
      </p:sp>
    </p:spTree>
    <p:extLst>
      <p:ext uri="{BB962C8B-B14F-4D97-AF65-F5344CB8AC3E}">
        <p14:creationId xmlns:p14="http://schemas.microsoft.com/office/powerpoint/2010/main" val="8412807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t>‹#›</a:t>
            </a:fld>
            <a:endParaRPr lang="en-US" noProof="1"/>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lvl1pPr>
              <a:defRPr>
                <a:latin typeface="+mn-lt"/>
              </a:defRPr>
            </a:lvl1pPr>
          </a:lstStyle>
          <a:p>
            <a:fld id="{3C5482B9-D11D-4067-B360-F1AA9B4F5826}" type="slidenum">
              <a:rPr lang="en-US" noProof="1" smtClean="0"/>
              <a:t>‹#›</a:t>
            </a:fld>
            <a:endParaRPr lang="en-US"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lvl1pPr>
              <a:defRPr>
                <a:latin typeface="+mn-lt"/>
              </a:defRPr>
            </a:lvl1pPr>
          </a:lstStyle>
          <a:p>
            <a:fld id="{3C5482B9-D11D-4067-B360-F1AA9B4F5826}" type="slidenum">
              <a:rPr lang="en-US" noProof="1" smtClean="0"/>
              <a:t>‹#›</a:t>
            </a:fld>
            <a:endParaRPr lang="en-US" noProof="1"/>
          </a:p>
        </p:txBody>
      </p:sp>
      <p:sp>
        <p:nvSpPr>
          <p:cNvPr id="15" name="Disclaimers" descr="AQAAAAAQACS+XARKMWtGp1OGRKGy8JO9KJ/nqbTqRc5t06mHA47GbYsXaBpGElfIwpebY6EfO4ZBArUGMrr/ygpAg+gCMPovoF6IX4w15+Vn+FUyMEN4iJlXZDZBANm8omg8pR59chMvyJGIMUjWSDYeBvhW02L96V7UaeS7wk+EIlxulmUaRJGEAnGRsmdLKnvRGO8ET68HD7x0e8kFYM1zL8a06WTRMALJSk8g6loRpfQL69tkmFqM43wkuzQrPJBu5piz4wHCKjYRrqST+LgwQlnhbLPpirlp/jvNPb+wRt9nfhpJDqD6/HfP2yCKZsuaquv4foLDaMVc3HlpiBkuZ9ctNociMfXeOL/oU20yduHVR4HmcyDyk+Ww4Kze2gVyKznC3bpfDhEJL3BENaHyqCHLG2ul7vRKf7FKqoJsAubVhedWcuTlGLCXCQrS9VuVRDCxlJDsRgLU9bOfrzTT9EbGD07mCFG9/0EhIynsaLfl+/Yg/QWpjniUB97k4so0bqgQdMkEWyVuiV6/4dP4UeWereQsxaI4XbY2MdbSEOCuYNDdqVzbZZmbHcLHjApQNnuhiNd/N/8DrAVZk5V2TUPe2CsWmUPjWv8U4S0Ky0Y5p4HcQMslw1kZx482E2jMhFBSR9wE/HDLwOQ1M6/jFPv3L+r/2cSj0kVfEB3qne5dnKwWepoaYcCi6JxK42N35o9ed7cOAM8MMKpF2fuYdEwb4R2kT/exOAE+0+jAUnvc5E2zzEYL6vXAspECqnws8U46IpszvFDyQTVwcauE2h6iM9TYf+wpLys0jjZz9hW1JyBcMAQTc6eDtpS7MzLTawgEMki3F5hGgApsnaUb9PBprNFI0hQt7ysL7zFVZbjaM1J/xLagV+G4mDg39neLJtPdD9HNGTJ/BJS/nXlUaYEk9d3kIwyeJWgLFK9KdAmXO14m2U3HuUSFUqUB8x1i/0BthkMV9FH3423YtSA/bPlM8Ck3pXHJEkXNLuwOy6iBoCYVwTUiyx4aTnJjKVtHjhkL/H5o9otQ4DKYFMU2U+XsHiZJtM/3wf6lv/WbKlqnfgyHC2WlFPFV73TDS3rdXztS+YYUxWZGpJHKTpgzBFJogAAO8ExrSrRd7CHTLU/8AbAUi5poEDslTOplDw1z9IrQrnrgukVOS5GvnIWQAyZdoM4uuRXfIVAIuXzw2/sjBMW89/vkSQYdoDAyuXnPCROA+CxiuxG2VBXJYYR/bpqGCjZ2KTJmXy5Am62Sx3sJ09fsjVSdXRZLRkghprrrOT8YMmvEd4wrkzX8cI27krQY048ZxxwUghe0UISb92p4WD+satNZinh6zxXdgSC1j83nFMlDIh4rYg1WS5r2iko7FBl+YQU0CULb2sizpCgZpp3985xiPthoCZzZNpVTDaA2h3wg9Ao0esfzWR8Mx402BZd+RJdX66KL5HvGezdbEtgV0tUWIFgLW627BeEtmLm3IBuE06Q3L60PqvMc9eONdeiu2BdK/8d6mIfUnfFdzlOfGLS5QqvD0xJ711WNpsyccY/GxoSikiYKFEj5KibCsIvZ7mQwXu5/mu3fvIsW/j3sL8E3Ga1lpvR+iQ4CZEOXPVFHyQSMF2mFdGsqc0LoLxGvV34tcogvfxyBNoCMlZ46P5HZNXJpKBdSXMSJUIkRY1gMS0SyA7oRPgnydt6qwNPjyirol9rCZ13W9QfMTjD8oa0V5/IcknU1g4lIfoUnIUiPU6cVWc5MXNm+kVvkHkJRjEA5/pyX2zVMhXBIe97X/2DTqgpGgDtkPpZd91htx4G0erbNay4abLsDm2EGIYNUpPpaF7Xdj08XZx96DbBEhybxuo7cjYlQLsU7p+KgiINgfHNlMQ52/tuI5Njkteng/TcivvjULB1hFK6LLTsZbG0lk5yTUT6fDsa1LlHeYJgfD62rtuhcpFMXqu6VoYNb8SEVtxTlXGmGzfTqPgB43XZ15nHn5irghJOhAaiBPYVJatpDbUD5fS3TxHcqJC8DpmeQdNw5VtE2Lh8i0nFEYnWcgvA4LQDq+YVW2OUBJ6nNZrM+9RsPKzIf2tmL1HO+XhynNWRYCkepEL3f1d2Jc2JUeIpqwdXv4hwSt8X7cQbV0ip3lxKq4pF2h70tV6p3AtIfe3kXbOltpCe7pnj/Yf2okyIv3omuAhrCV09Te9LR3y9ALMRIiGlIcuZNABJ1CWuN3y+3UilqYgse14WOajqoe6UhtrA4i55e5/9dZHWslPqBXlITO6iQjXJ/lzT28eO0awjQoZHkdbBRXSPwDnRPCOW+Bj+K+OfQrTyO0NNFeLqrduqAy9BQjPLEPCAbUwkpSKHNAZVa7MW3lVHz8Q7NUOFcQ2w2YQX9uw0GJ32CZtpeF4KGx8SQMezEVAvVZtaGamO6q7j4x9b8cKY4PuLjh7tYUFK0pJa7XrmPlPBBukE2LBGyGkBrZ72T7oQhKnRt+WnaTha3jz0ThTBP/SRTv+azdoCoV5qNcoDYzQblImvFhUS7MRcnP7M3ext1RxSShUSW8H/h6/9E7GMPuRNcWLJlRby3NK2gUgtrqkMg8b33xQa+g0Z+Z2AIvTB71SBQwsK/w73Qq7TVQK8oZqsU39Sjw9z9NYPC0fS0f79vuN48JEs8mmelKLIz4iJiJb2Yn3Bx4bpLGt/1HHxznYx1atdZotGcjpa2pwiMVvXHNJsV8Af0WlxwTgRYqGA/u8v08xadZZfyhtx6Xagfq9GqGqI5VOb9WtYrDaGzFUk32aHTP/aQWU17GvyB1T1YzjUgS0KW0wT/2ydpYYYY2/5zTikGKfvSOvgOci1J5hBhwEXKS2M/+273DnOuIHhG1UcyjcItbXQSD7rp9swpPRTbMmpI0IggzyY1LyxYlJem8bi4UR0QV7/o4BBeMuOLOl3xHHk6I0n0FUCYge56BYXhFEEB6ZGKPb3cFl4MY9DkbQkASbihV5n/dq1t7QSqmRWCm7VMmdMZ5H7h97I47I0YSk+7fo2tt9On/JZ7I68aRMVG7cmo9ipshikYgR9OXaYBZvm0kw0wA7Al/BPCx/C1ilZP1TbCll82XzwYztTmdje4YLlKw0WpRTsqEy2QQWqO+Jo3k8UJhMhWdosB49XqQiyr0XVZVqC+EHZ2126qU1Ap1syYVg8F7ytzkugtiiT0TcW/sUrorgtxXsA7HqTd36GpKzUdXv+pk432hE4fB1j79JLFsOGSILrl7UucmPqGQCnrjToflSzPb2SYy64WO8+Neq2L8Ih7UHHsPhtZ3dNaLgmFsvnLaE0nnPVUtLtPA7qMblVeAi2cvYCEe0o1P6cUvQz6RqXQwGuwvBG24R7OVZvMfKR/RNz2yHNQz7meVUsqsilWgofWj6UWqHSWqS/OaN8izhcunURVzwTHlHupVwPAmGjshMMe7PGxixM3RgA9RIIqvdmeOtjqfTqQx8RePyJu6MwWCEF+DmOTlvEPlnnkp3Q1yZ3AUjX0RnvaOop7Sugd6ivlRvgO2fWdSzT1tQXcOcq8qgL6x47JAJxRkS7f2AbEbBsqGawla+7aLLrGR48wgiK8lZ5mE0/zZGswFVqGGFFaw+zTNTniqbQzOB7zioCC1J0BHwVkL6l2GBHsgtCklwx5x4vTnYJGsyKzHPxh9+QIXCXhOSeTL0wCc1yODIuI/+7S572V8eKmHTbCN8+sa5SWwkop4vv9VqSGz15idGvpe2EexhM17lzlHmcFqL7c6SNRKZekagFJigNoVfrRSvCFa3xUtcz4rEFCwCH4QO69C60OQ/oDOyN/fG1uIe85keN8MbiUTQ/b91X2WpjGjj8xP6oHIDo1IC7JUlI3RLw2BvyPCZBuIblJ2aSlEwv/39Yglv1G2yOwc2hJY5jW89Q+aGrhcX8js3Zh4r4j1QCgkvNg+xtcPeNhnGm38xbyDePhq2uJ7R0H7YfAygjiYgKIwrHos7kkwRbtLOKlnCsj4WDpdURUhj5p6AHSHRjrTqAL5+0eLJLRtaIQzmN+lz5lMZbvm65m/AqXeNYG4MQl7+NmhqYW5IhiwR51MtTVFFzB4M7nxo7DgsislZqOnLSlFGbDV7GD9wUiU2NZAXIBP4xa1V0DOC2DK2B7WwmxXk+pfWWyc1iAND51D74YkGgdh0l4Yq9L/W8aBykBHHjwi+28ued6lq/0CBv1GRlkIMYVPCuQTJ/yoGMuJZqZwX1Az+VxGH8X6dilQ7w5KrVFLFSIUSFRZNXrtZjaWiOCe1ngEr44KM5N8VPUJsLHEijzGzKsJ2LdZ0OX5fcKWYhlXbpUWXyjJzEWgkJsfaBYaSWl+7yULkpEW2fcSXWaFGTTNMuN"/>
          <p:cNvSpPr txBox="1">
            <a:spLocks noChangeArrowheads="1"/>
          </p:cNvSpPr>
          <p:nvPr userDrawn="1">
            <p:custDataLst>
              <p:tags r:id="rId1"/>
            </p:custDataLst>
          </p:nvPr>
        </p:nvSpPr>
        <p:spPr bwMode="auto">
          <a:xfrm>
            <a:off x="457200" y="457200"/>
            <a:ext cx="8226425"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819150" rIns="0" bIns="0">
            <a:noAutofit/>
          </a:bodyPr>
          <a:lstStyle>
            <a:lvl1pPr algn="l" eaLnBrk="0" hangingPunct="0">
              <a:defRPr sz="2400">
                <a:solidFill>
                  <a:schemeClr val="tx1"/>
                </a:solidFill>
                <a:latin typeface="Credit Suisse Type Light" panose="020B0303040503020204" pitchFamily="34" charset="0"/>
              </a:defRPr>
            </a:lvl1pPr>
            <a:lvl2pPr marL="1905" algn="l" eaLnBrk="0" hangingPunct="0">
              <a:defRPr sz="2400">
                <a:solidFill>
                  <a:schemeClr val="tx1"/>
                </a:solidFill>
                <a:latin typeface="Credit Suisse Type Light" panose="020B0303040503020204" pitchFamily="34" charset="0"/>
              </a:defRPr>
            </a:lvl2pPr>
            <a:lvl3pPr marL="3175" algn="l" eaLnBrk="0" hangingPunct="0">
              <a:defRPr sz="2400">
                <a:solidFill>
                  <a:schemeClr val="tx1"/>
                </a:solidFill>
                <a:latin typeface="Credit Suisse Type Light" panose="020B0303040503020204" pitchFamily="34" charset="0"/>
              </a:defRPr>
            </a:lvl3pPr>
            <a:lvl4pPr marL="5080" algn="l" eaLnBrk="0" hangingPunct="0">
              <a:defRPr sz="2400">
                <a:solidFill>
                  <a:schemeClr val="tx1"/>
                </a:solidFill>
                <a:latin typeface="Credit Suisse Type Light" panose="020B0303040503020204" pitchFamily="34" charset="0"/>
              </a:defRPr>
            </a:lvl4pPr>
            <a:lvl5pPr marL="6350" algn="l" eaLnBrk="0" hangingPunct="0">
              <a:defRPr sz="2400">
                <a:solidFill>
                  <a:schemeClr val="tx1"/>
                </a:solidFill>
                <a:latin typeface="Credit Suisse Type Light" panose="020B0303040503020204" pitchFamily="34" charset="0"/>
              </a:defRPr>
            </a:lvl5pPr>
            <a:lvl6pPr marL="463550" eaLnBrk="0" fontAlgn="base" hangingPunct="0">
              <a:spcBef>
                <a:spcPct val="0"/>
              </a:spcBef>
              <a:spcAft>
                <a:spcPct val="0"/>
              </a:spcAft>
              <a:defRPr sz="2400">
                <a:solidFill>
                  <a:schemeClr val="tx1"/>
                </a:solidFill>
                <a:latin typeface="Credit Suisse Type Light" panose="020B0303040503020204" pitchFamily="34" charset="0"/>
              </a:defRPr>
            </a:lvl6pPr>
            <a:lvl7pPr marL="920750" eaLnBrk="0" fontAlgn="base" hangingPunct="0">
              <a:spcBef>
                <a:spcPct val="0"/>
              </a:spcBef>
              <a:spcAft>
                <a:spcPct val="0"/>
              </a:spcAft>
              <a:defRPr sz="2400">
                <a:solidFill>
                  <a:schemeClr val="tx1"/>
                </a:solidFill>
                <a:latin typeface="Credit Suisse Type Light" panose="020B0303040503020204" pitchFamily="34" charset="0"/>
              </a:defRPr>
            </a:lvl7pPr>
            <a:lvl8pPr marL="1377950" eaLnBrk="0" fontAlgn="base" hangingPunct="0">
              <a:spcBef>
                <a:spcPct val="0"/>
              </a:spcBef>
              <a:spcAft>
                <a:spcPct val="0"/>
              </a:spcAft>
              <a:defRPr sz="2400">
                <a:solidFill>
                  <a:schemeClr val="tx1"/>
                </a:solidFill>
                <a:latin typeface="Credit Suisse Type Light" panose="020B0303040503020204" pitchFamily="34" charset="0"/>
              </a:defRPr>
            </a:lvl8pPr>
            <a:lvl9pPr marL="1835150" eaLnBrk="0" fontAlgn="base" hangingPunct="0">
              <a:spcBef>
                <a:spcPct val="0"/>
              </a:spcBef>
              <a:spcAft>
                <a:spcPct val="0"/>
              </a:spcAft>
              <a:defRPr sz="2400">
                <a:solidFill>
                  <a:schemeClr val="tx1"/>
                </a:solidFill>
                <a:latin typeface="Credit Suisse Type Light" panose="020B0303040503020204" pitchFamily="34" charset="0"/>
              </a:defRPr>
            </a:lvl9pPr>
          </a:lstStyle>
          <a:p>
            <a:pPr eaLnBrk="1" hangingPunct="1">
              <a:spcBef>
                <a:spcPct val="0"/>
              </a:spcBef>
              <a:spcAft>
                <a:spcPts val="1000"/>
              </a:spcAft>
              <a:buClrTx/>
            </a:pPr>
            <a:r>
              <a:rPr lang="zh-CN" altLang="en-US" sz="1000" noProof="1">
                <a:latin typeface="+mn-lt"/>
                <a:ea typeface="+mn-ea"/>
                <a:cs typeface="+mn-cs"/>
              </a:rPr>
              <a:t>瑞信不提供任何税务建议。此处所含的与美国联邦税法相关的任何税务陈述并非旨在为任何纳税人为了达到逃避任何处罚之目的而使用，且任何纳税人不得为达到逃避任何处罚之目的而使用前述税务陈述。此处所含的任何此类陈述旨在为与该陈述有关的交易或事项的营销或推广提供支持。每一位纳税人应向独立税务顾问据纳税人的具体情况寻求税务建议。</a:t>
            </a:r>
          </a:p>
          <a:p>
            <a:pPr eaLnBrk="1" hangingPunct="1">
              <a:spcBef>
                <a:spcPct val="0"/>
              </a:spcBef>
              <a:spcAft>
                <a:spcPts val="1000"/>
              </a:spcAft>
              <a:buClrTx/>
            </a:pPr>
            <a:r>
              <a:rPr lang="zh-CN" altLang="en-US" sz="1000" noProof="1">
                <a:latin typeface="+mn-lt"/>
                <a:ea typeface="+mn-ea"/>
                <a:cs typeface="+mn-cs"/>
              </a:rPr>
              <a:t>由瑞士信贷</a:t>
            </a:r>
            <a:r>
              <a:rPr lang="en-US" altLang="zh-CN" sz="1000" noProof="1">
                <a:latin typeface="+mn-lt"/>
                <a:ea typeface="+mn-ea"/>
                <a:cs typeface="+mn-cs"/>
              </a:rPr>
              <a:t>(“</a:t>
            </a:r>
            <a:r>
              <a:rPr lang="zh-CN" altLang="en-US" sz="1000" noProof="1">
                <a:latin typeface="+mn-lt"/>
                <a:ea typeface="+mn-ea"/>
                <a:cs typeface="+mn-cs"/>
              </a:rPr>
              <a:t>瑞信”</a:t>
            </a:r>
            <a:r>
              <a:rPr lang="en-US" altLang="zh-CN" sz="1000" noProof="1">
                <a:latin typeface="+mn-lt"/>
                <a:ea typeface="+mn-ea"/>
                <a:cs typeface="+mn-cs"/>
              </a:rPr>
              <a:t>)</a:t>
            </a:r>
            <a:r>
              <a:rPr lang="zh-CN" altLang="en-US" sz="1000" noProof="1">
                <a:latin typeface="+mn-lt"/>
                <a:ea typeface="+mn-ea"/>
                <a:cs typeface="+mn-cs"/>
              </a:rPr>
              <a:t>就实际或潜在的委托或聘任向贵方提供本数据，除与瑞信的书面协议具体规定的目的之外，不得为其它任何目的而使用或依赖本数据。此外，除非瑞信以书面形式同意，否则，本资料不得全部或部分地披露、或概述或摘录。准备本数据的信息系从贵方、或贵方的代表、或从公开管道获得。瑞信不承担对该类信息进行独立审核的责任，并且依赖于该信息在所有主要方面均完整和准确。如果该信息包含由贵公司的管理层和或其它潜在交易参与方准备的、审核的、或经过讨论的、或从公开管道获得的有关未来财务业绩的估计或预测</a:t>
            </a:r>
            <a:r>
              <a:rPr lang="en-US" altLang="zh-CN" sz="1000" noProof="1">
                <a:latin typeface="+mn-lt"/>
                <a:ea typeface="+mn-ea"/>
                <a:cs typeface="+mn-cs"/>
              </a:rPr>
              <a:t>(</a:t>
            </a:r>
            <a:r>
              <a:rPr lang="zh-CN" altLang="en-US" sz="1000" noProof="1">
                <a:latin typeface="+mn-lt"/>
                <a:ea typeface="+mn-ea"/>
                <a:cs typeface="+mn-cs"/>
              </a:rPr>
              <a:t>包括对潜在成本节约和增效效应的估计</a:t>
            </a:r>
            <a:r>
              <a:rPr lang="en-US" altLang="zh-CN" sz="1000" noProof="1">
                <a:latin typeface="+mn-lt"/>
                <a:ea typeface="+mn-ea"/>
                <a:cs typeface="+mn-cs"/>
              </a:rPr>
              <a:t>) </a:t>
            </a:r>
            <a:r>
              <a:rPr lang="zh-CN" altLang="en-US" sz="1000" noProof="1">
                <a:latin typeface="+mn-lt"/>
                <a:ea typeface="+mn-ea"/>
                <a:cs typeface="+mn-cs"/>
              </a:rPr>
              <a:t>，我们假定该等估计和预测是该等管理层在当时可作出的最佳估计和判断的基础上合理准备的</a:t>
            </a:r>
            <a:r>
              <a:rPr lang="en-US" altLang="zh-CN" sz="1000" noProof="1">
                <a:latin typeface="+mn-lt"/>
                <a:ea typeface="+mn-ea"/>
                <a:cs typeface="+mn-cs"/>
              </a:rPr>
              <a:t>(</a:t>
            </a:r>
            <a:r>
              <a:rPr lang="zh-CN" altLang="en-US" sz="1000" noProof="1">
                <a:latin typeface="+mn-lt"/>
                <a:ea typeface="+mn-ea"/>
                <a:cs typeface="+mn-cs"/>
              </a:rPr>
              <a:t>或，如果估计和预测系从公开管道获得，其代表合理的估计</a:t>
            </a:r>
            <a:r>
              <a:rPr lang="en-US" altLang="zh-CN" sz="1000" noProof="1">
                <a:latin typeface="+mn-lt"/>
                <a:ea typeface="+mn-ea"/>
                <a:cs typeface="+mn-cs"/>
              </a:rPr>
              <a:t>)</a:t>
            </a:r>
            <a:r>
              <a:rPr lang="zh-CN" altLang="en-US" sz="1000" noProof="1">
                <a:latin typeface="+mn-lt"/>
                <a:ea typeface="+mn-ea"/>
                <a:cs typeface="+mn-cs"/>
              </a:rPr>
              <a:t>。本数据旨在由贵公司熟悉业务和事务的专业人员使用，且瑞信不承担对本数据进行更新或修正的义务。此处所含信息均不构成任何税务、会计或法律建议。贵公司</a:t>
            </a:r>
            <a:r>
              <a:rPr lang="en-US" altLang="zh-CN" sz="1000" noProof="1">
                <a:latin typeface="+mn-lt"/>
                <a:ea typeface="+mn-ea"/>
                <a:cs typeface="+mn-cs"/>
              </a:rPr>
              <a:t>(</a:t>
            </a:r>
            <a:r>
              <a:rPr lang="zh-CN" altLang="en-US" sz="1000" noProof="1">
                <a:latin typeface="+mn-lt"/>
                <a:ea typeface="+mn-ea"/>
                <a:cs typeface="+mn-cs"/>
              </a:rPr>
              <a:t>及贵公司的每位员工、代表或其它代理人</a:t>
            </a:r>
            <a:r>
              <a:rPr lang="en-US" altLang="zh-CN" sz="1000" noProof="1">
                <a:latin typeface="+mn-lt"/>
                <a:ea typeface="+mn-ea"/>
                <a:cs typeface="+mn-cs"/>
              </a:rPr>
              <a:t>)</a:t>
            </a:r>
            <a:r>
              <a:rPr lang="zh-CN" altLang="en-US" sz="1000" noProof="1">
                <a:latin typeface="+mn-lt"/>
                <a:ea typeface="+mn-ea"/>
                <a:cs typeface="+mn-cs"/>
              </a:rPr>
              <a:t>可以向任何及所有人毫无保留地披露向贵公司提供的本数据及任何形式的全部数据</a:t>
            </a:r>
            <a:r>
              <a:rPr lang="en-US" altLang="zh-CN" sz="1000" noProof="1">
                <a:latin typeface="+mn-lt"/>
                <a:ea typeface="+mn-ea"/>
                <a:cs typeface="+mn-cs"/>
              </a:rPr>
              <a:t>(</a:t>
            </a:r>
            <a:r>
              <a:rPr lang="zh-CN" altLang="en-US" sz="1000" noProof="1">
                <a:latin typeface="+mn-lt"/>
                <a:ea typeface="+mn-ea"/>
                <a:cs typeface="+mn-cs"/>
              </a:rPr>
              <a:t>包托意见或其它税务分析</a:t>
            </a:r>
            <a:r>
              <a:rPr lang="en-US" altLang="zh-CN" sz="1000" noProof="1">
                <a:latin typeface="+mn-lt"/>
                <a:ea typeface="+mn-ea"/>
                <a:cs typeface="+mn-cs"/>
              </a:rPr>
              <a:t>)</a:t>
            </a:r>
            <a:r>
              <a:rPr lang="zh-CN" altLang="en-US" sz="1000" noProof="1">
                <a:latin typeface="+mn-lt"/>
                <a:ea typeface="+mn-ea"/>
                <a:cs typeface="+mn-cs"/>
              </a:rPr>
              <a:t>中涉及的交易的税务处理和税务结构。出于此目的，一项交易的税务处理指的是与交易有关的旨在或所要求的按美国联邦所得税法进行的税务处理，一项交易的税务结构指的是与理解该交易旨在或所要求的按美国联邦所得税法进行税务处理有关的任何事实。</a:t>
            </a:r>
          </a:p>
          <a:p>
            <a:pPr eaLnBrk="1" hangingPunct="1">
              <a:spcBef>
                <a:spcPct val="0"/>
              </a:spcBef>
              <a:spcAft>
                <a:spcPts val="1000"/>
              </a:spcAft>
              <a:buClrTx/>
            </a:pPr>
            <a:r>
              <a:rPr lang="zh-CN" altLang="en-US" sz="1000" noProof="1">
                <a:latin typeface="+mn-lt"/>
                <a:ea typeface="+mn-ea"/>
                <a:cs typeface="+mn-cs"/>
              </a:rPr>
              <a:t>本材料由瑞士信贷银行股份有限公司</a:t>
            </a:r>
            <a:r>
              <a:rPr lang="en-US" altLang="zh-CN" sz="1000" noProof="1">
                <a:latin typeface="+mn-lt"/>
                <a:ea typeface="+mn-ea"/>
                <a:cs typeface="+mn-cs"/>
              </a:rPr>
              <a:t>(Credit Suisse AG</a:t>
            </a:r>
            <a:r>
              <a:rPr lang="zh-CN" altLang="en-US" sz="1000" noProof="1">
                <a:latin typeface="+mn-lt"/>
                <a:ea typeface="+mn-ea"/>
                <a:cs typeface="+mn-cs"/>
              </a:rPr>
              <a:t>的中文译名）</a:t>
            </a:r>
            <a:r>
              <a:rPr lang="en-US" altLang="zh-CN" sz="1000" noProof="1">
                <a:latin typeface="+mn-lt"/>
                <a:ea typeface="+mn-ea"/>
                <a:cs typeface="+mn-cs"/>
              </a:rPr>
              <a:t>(“</a:t>
            </a:r>
            <a:r>
              <a:rPr lang="zh-CN" altLang="en-US" sz="1000" noProof="1">
                <a:latin typeface="+mn-lt"/>
                <a:ea typeface="+mn-ea"/>
                <a:cs typeface="+mn-cs"/>
              </a:rPr>
              <a:t>瑞信”</a:t>
            </a:r>
            <a:r>
              <a:rPr lang="en-US" altLang="zh-CN" sz="1000" noProof="1">
                <a:latin typeface="+mn-lt"/>
                <a:ea typeface="+mn-ea"/>
                <a:cs typeface="+mn-cs"/>
              </a:rPr>
              <a:t>)</a:t>
            </a:r>
            <a:r>
              <a:rPr lang="zh-CN" altLang="en-US" sz="1000" noProof="1">
                <a:latin typeface="+mn-lt"/>
                <a:ea typeface="+mn-ea"/>
                <a:cs typeface="+mn-cs"/>
              </a:rPr>
              <a:t>及其关联公司编制，仅供瑞信使用。此处所反映或包括的任何信息、或在相关材料或随后的交易中使用的任何信息可能会由瑞信及其关联公司、以及瑞信、及其联公司和代理人位于各地区的员工在诚信原则下共同使用。</a:t>
            </a:r>
          </a:p>
          <a:p>
            <a:pPr eaLnBrk="1" hangingPunct="1">
              <a:spcBef>
                <a:spcPct val="0"/>
              </a:spcBef>
              <a:spcAft>
                <a:spcPts val="1000"/>
              </a:spcAft>
              <a:buClrTx/>
            </a:pPr>
            <a:r>
              <a:rPr lang="zh-CN" altLang="en-US" sz="1000" noProof="1">
                <a:latin typeface="+mn-lt"/>
                <a:ea typeface="+mn-ea"/>
                <a:cs typeface="+mn-cs"/>
              </a:rPr>
              <a:t>瑞信已采纳了旨在保持其研究分析师之独立性的政策和指南。瑞信的政策禁止员工直接或间接发布有利的研究评级或特定的价格目标、或提出调整研究评级或价格目标作为获取业务或其它补偿的对价或诱因。瑞信的政策禁止研究分析师从所参与的投资银行交易中获得补偿。</a:t>
            </a:r>
            <a:endParaRPr lang="en-US" sz="1000" noProof="1">
              <a:latin typeface="+mn-lt"/>
              <a:ea typeface="+mn-ea"/>
              <a:cs typeface="+mn-cs"/>
            </a:endParaRPr>
          </a:p>
        </p:txBody>
      </p:sp>
      <p:sp>
        <p:nvSpPr>
          <p:cNvPr id="16" name="DisclaimerCopyright"/>
          <p:cNvSpPr txBox="1"/>
          <p:nvPr userDrawn="1"/>
        </p:nvSpPr>
        <p:spPr>
          <a:xfrm>
            <a:off x="5594350" y="6681788"/>
            <a:ext cx="3102804" cy="176211"/>
          </a:xfrm>
          <a:prstGeom prst="rect">
            <a:avLst/>
          </a:prstGeom>
          <a:solidFill>
            <a:srgbClr val="FFFFFF"/>
          </a:solidFill>
          <a:ln>
            <a:noFill/>
          </a:ln>
          <a:effectLst/>
        </p:spPr>
        <p:txBody>
          <a:bodyPr vert="horz" wrap="square" lIns="0" tIns="0" rIns="0" bIns="0" numCol="1" anchor="t" anchorCtr="0" compatLnSpc="1">
            <a:noAutofit/>
          </a:bodyPr>
          <a:lstStyle>
            <a:lvl1pPr marL="0" lvl="0" indent="0" algn="r" defTabSz="728980" eaLnBrk="1" latinLnBrk="0" hangingPunct="1">
              <a:buClr>
                <a:srgbClr val="FFFFFF"/>
              </a:buClr>
              <a:buFont typeface="Arial" panose="020B0604020202020204" pitchFamily="34" charset="0"/>
              <a:buNone/>
              <a:tabLst>
                <a:tab pos="4286250" algn="l"/>
              </a:tabLst>
              <a:defRPr sz="600" b="0" baseline="0"/>
            </a:lvl1pPr>
            <a:lvl2pPr marL="0" indent="0" algn="l" defTabSz="914400" eaLnBrk="1" latinLnBrk="0" hangingPunct="1">
              <a:spcBef>
                <a:spcPts val="605"/>
              </a:spcBef>
              <a:buFont typeface="Arial" panose="020B0604020202020204" pitchFamily="34" charset="0"/>
              <a:buNone/>
            </a:lvl2pPr>
            <a:lvl3pPr marL="230505" indent="-226695" algn="l" defTabSz="914400" eaLnBrk="1" latinLnBrk="0" hangingPunct="1">
              <a:spcBef>
                <a:spcPts val="0"/>
              </a:spcBef>
              <a:buClr>
                <a:schemeClr val="accent4"/>
              </a:buClr>
              <a:buSzPct val="80000"/>
              <a:buFont typeface="Wingdings" panose="05000000000000000000" pitchFamily="2" charset="2"/>
              <a:buChar char=""/>
            </a:lvl3pPr>
            <a:lvl4pPr marL="467995" indent="-237490" algn="l" defTabSz="914400" eaLnBrk="1" latinLnBrk="0" hangingPunct="1">
              <a:spcBef>
                <a:spcPts val="0"/>
              </a:spcBef>
              <a:buClr>
                <a:schemeClr val="tx1"/>
              </a:buClr>
              <a:buFont typeface="Credit Suisse Type Light" panose="020B0303040503020204" pitchFamily="34" charset="0"/>
              <a:buChar char="−"/>
            </a:lvl4pPr>
            <a:lvl5pPr marL="705485" indent="-237490" algn="l" defTabSz="914400" eaLnBrk="1" latinLnBrk="0" hangingPunct="1">
              <a:spcBef>
                <a:spcPts val="0"/>
              </a:spcBef>
              <a:buClr>
                <a:schemeClr val="tx1"/>
              </a:buClr>
              <a:buFont typeface="Credit Suisse Type Light" panose="020B0303040503020204" pitchFamily="34" charset="0"/>
              <a:buChar char="−"/>
            </a:lvl5pPr>
            <a:lvl6pPr marL="2514600" indent="-228600">
              <a:spcBef>
                <a:spcPct val="20000"/>
              </a:spcBef>
              <a:buFont typeface="Arial" panose="020B0604020202020204" pitchFamily="34" charset="0"/>
              <a:buChar char="•"/>
              <a:defRPr sz="2000">
                <a:latin typeface="+mn-lt"/>
              </a:defRPr>
            </a:lvl6pPr>
            <a:lvl7pPr marL="2971800" indent="-228600">
              <a:spcBef>
                <a:spcPct val="20000"/>
              </a:spcBef>
              <a:buFont typeface="Arial" panose="020B0604020202020204" pitchFamily="34" charset="0"/>
              <a:buChar char="•"/>
              <a:defRPr sz="2000">
                <a:latin typeface="+mn-lt"/>
              </a:defRPr>
            </a:lvl7pPr>
            <a:lvl8pPr marL="3429000" indent="-228600">
              <a:spcBef>
                <a:spcPct val="20000"/>
              </a:spcBef>
              <a:buFont typeface="Arial" panose="020B0604020202020204" pitchFamily="34" charset="0"/>
              <a:buChar char="•"/>
              <a:defRPr sz="2000">
                <a:latin typeface="+mn-lt"/>
              </a:defRPr>
            </a:lvl8pPr>
            <a:lvl9pPr marL="3886200" indent="-228600">
              <a:spcBef>
                <a:spcPct val="20000"/>
              </a:spcBef>
              <a:buFont typeface="Arial" panose="020B0604020202020204" pitchFamily="34" charset="0"/>
              <a:buChar char="•"/>
              <a:defRPr sz="2000">
                <a:latin typeface="+mn-lt"/>
              </a:defRPr>
            </a:lvl9pPr>
          </a:lstStyle>
          <a:p>
            <a:pPr lvl="0"/>
            <a:r>
              <a:rPr lang="en-GB" dirty="0">
                <a:solidFill>
                  <a:schemeClr val="tx1"/>
                </a:solidFill>
                <a:latin typeface="+mn-lt"/>
              </a:rPr>
              <a:t>Copyright © 2017 Credit Suisse Group AG and/or its affiliates. All rights reserved.</a:t>
            </a:r>
            <a:endParaRPr lang="en-US" dirty="0">
              <a:solidFill>
                <a:schemeClr val="tx1"/>
              </a:solidFill>
              <a:latin typeface="+mn-l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claimer">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lvl1pPr>
              <a:defRPr>
                <a:latin typeface="+mn-lt"/>
              </a:defRPr>
            </a:lvl1pPr>
          </a:lstStyle>
          <a:p>
            <a:fld id="{3C5482B9-D11D-4067-B360-F1AA9B4F5826}" type="slidenum">
              <a:rPr lang="en-US" noProof="1" smtClean="0"/>
              <a:t>‹#›</a:t>
            </a:fld>
            <a:endParaRPr lang="en-US" noProof="1"/>
          </a:p>
        </p:txBody>
      </p:sp>
      <p:sp>
        <p:nvSpPr>
          <p:cNvPr id="2" name="DisclaimerCopyright"/>
          <p:cNvSpPr txBox="1"/>
          <p:nvPr userDrawn="1"/>
        </p:nvSpPr>
        <p:spPr>
          <a:xfrm>
            <a:off x="5594350" y="6681788"/>
            <a:ext cx="3102804" cy="176211"/>
          </a:xfrm>
          <a:prstGeom prst="rect">
            <a:avLst/>
          </a:prstGeom>
          <a:solidFill>
            <a:srgbClr val="FFFFFF"/>
          </a:solidFill>
          <a:ln>
            <a:noFill/>
          </a:ln>
          <a:effectLst/>
        </p:spPr>
        <p:txBody>
          <a:bodyPr vert="horz" wrap="square" lIns="0" tIns="0" rIns="0" bIns="0" numCol="1" anchor="t" anchorCtr="0" compatLnSpc="1">
            <a:noAutofit/>
          </a:bodyPr>
          <a:lstStyle>
            <a:lvl1pPr marL="0" lvl="0" indent="0" algn="r" defTabSz="728980" eaLnBrk="1" latinLnBrk="0" hangingPunct="1">
              <a:buClr>
                <a:srgbClr val="FFFFFF"/>
              </a:buClr>
              <a:buFont typeface="Arial" panose="020B0604020202020204" pitchFamily="34" charset="0"/>
              <a:buNone/>
              <a:tabLst>
                <a:tab pos="4286250" algn="l"/>
              </a:tabLst>
              <a:defRPr sz="600" b="0" baseline="0"/>
            </a:lvl1pPr>
            <a:lvl2pPr marL="0" indent="0" algn="l" defTabSz="914400" eaLnBrk="1" latinLnBrk="0" hangingPunct="1">
              <a:spcBef>
                <a:spcPts val="605"/>
              </a:spcBef>
              <a:buFont typeface="Arial" panose="020B0604020202020204" pitchFamily="34" charset="0"/>
              <a:buNone/>
            </a:lvl2pPr>
            <a:lvl3pPr marL="230505" indent="-226695" algn="l" defTabSz="914400" eaLnBrk="1" latinLnBrk="0" hangingPunct="1">
              <a:spcBef>
                <a:spcPts val="0"/>
              </a:spcBef>
              <a:buClr>
                <a:schemeClr val="accent4"/>
              </a:buClr>
              <a:buSzPct val="80000"/>
              <a:buFont typeface="Wingdings" panose="05000000000000000000" pitchFamily="2" charset="2"/>
              <a:buChar char=""/>
            </a:lvl3pPr>
            <a:lvl4pPr marL="467995" indent="-237490" algn="l" defTabSz="914400" eaLnBrk="1" latinLnBrk="0" hangingPunct="1">
              <a:spcBef>
                <a:spcPts val="0"/>
              </a:spcBef>
              <a:buClr>
                <a:schemeClr val="tx1"/>
              </a:buClr>
              <a:buFont typeface="Credit Suisse Type Light" panose="020B0303040503020204" pitchFamily="34" charset="0"/>
              <a:buChar char="−"/>
            </a:lvl4pPr>
            <a:lvl5pPr marL="705485" indent="-237490" algn="l" defTabSz="914400" eaLnBrk="1" latinLnBrk="0" hangingPunct="1">
              <a:spcBef>
                <a:spcPts val="0"/>
              </a:spcBef>
              <a:buClr>
                <a:schemeClr val="tx1"/>
              </a:buClr>
              <a:buFont typeface="Credit Suisse Type Light" panose="020B0303040503020204" pitchFamily="34" charset="0"/>
              <a:buChar char="−"/>
            </a:lvl5pPr>
            <a:lvl6pPr marL="2514600" indent="-228600">
              <a:spcBef>
                <a:spcPct val="20000"/>
              </a:spcBef>
              <a:buFont typeface="Arial" panose="020B0604020202020204" pitchFamily="34" charset="0"/>
              <a:buChar char="•"/>
              <a:defRPr sz="2000">
                <a:latin typeface="+mn-lt"/>
              </a:defRPr>
            </a:lvl6pPr>
            <a:lvl7pPr marL="2971800" indent="-228600">
              <a:spcBef>
                <a:spcPct val="20000"/>
              </a:spcBef>
              <a:buFont typeface="Arial" panose="020B0604020202020204" pitchFamily="34" charset="0"/>
              <a:buChar char="•"/>
              <a:defRPr sz="2000">
                <a:latin typeface="+mn-lt"/>
              </a:defRPr>
            </a:lvl7pPr>
            <a:lvl8pPr marL="3429000" indent="-228600">
              <a:spcBef>
                <a:spcPct val="20000"/>
              </a:spcBef>
              <a:buFont typeface="Arial" panose="020B0604020202020204" pitchFamily="34" charset="0"/>
              <a:buChar char="•"/>
              <a:defRPr sz="2000">
                <a:latin typeface="+mn-lt"/>
              </a:defRPr>
            </a:lvl8pPr>
            <a:lvl9pPr marL="3886200" indent="-228600">
              <a:spcBef>
                <a:spcPct val="20000"/>
              </a:spcBef>
              <a:buFont typeface="Arial" panose="020B0604020202020204" pitchFamily="34" charset="0"/>
              <a:buChar char="•"/>
              <a:defRPr sz="2000">
                <a:latin typeface="+mn-lt"/>
              </a:defRPr>
            </a:lvl9pPr>
          </a:lstStyle>
          <a:p>
            <a:pPr lvl="0"/>
            <a:r>
              <a:rPr lang="en-GB" dirty="0">
                <a:solidFill>
                  <a:schemeClr val="tx1"/>
                </a:solidFill>
                <a:latin typeface="+mn-lt"/>
              </a:rPr>
              <a:t>Copyright © 2017 Credit Suisse Group AG and/or its affiliates. All rights reserved.</a:t>
            </a:r>
            <a:endParaRPr lang="en-US" dirty="0">
              <a:solidFill>
                <a:schemeClr val="tx1"/>
              </a:solidFill>
              <a:latin typeface="+mn-lt"/>
            </a:endParaRPr>
          </a:p>
        </p:txBody>
      </p:sp>
      <p:sp>
        <p:nvSpPr>
          <p:cNvPr id="15" name="Disclaimers" descr="AQAAAAAQAMp0jk8oOG5OpVylsZaB5f0y3RDsXx0xJOiddIeLAZNqcJborsTjbqjEF2gGCFc2wu64z2Skg4KSP4jNz5a2zZBHHJjaD3FQ1Riln0jhffu0lMB/PZV0W/KKNAivzfj7x+NMrVvFEJ4ZnGMivnfiJR4AeZwoWuFWnLhv2XPC7AA0HvpimF0XW4oSPL7iw952SvnPA7FT6N9Kguu0HCkBLgBle4RzPg9H/rl8LC4tJle/bopU0neiPkpNLkiVESgB83LWeI+miTZH1g6xGCx2q5pQnTLFk4eT264MMuGNnYJa60J0Nrllqtfwv8hcg4Vw3yxCtlDJj1Txw0dOMGlDV3Dl9GklYGLp5axMYcRVHi3erPhTHyBcZsHUBxRtgBe90lTxtIaguCMegOqJozrxEabPZorJ4iDCFaPPwTqi1b3NWRZpgxMXIC/yfqXJBZnCjS9YVrFZstpTE2dydVrkzAhONzI9UCsgwNYsGZZg4fwKs4NPAkjQkrYRlYofjxqm4KuNOFvqbJbaJ2QqkLjDogJPzkrHunEDF5Bm0ZDAK7V4LD0fpvETiVn3UIcC7cDzM6EsNVWlCSHsSaQBcytzFS9GuRf31Dnvrbzyrhm9FQOwVLU2GymAmqH7kqbAmMS/pFW2EEB+Q/6Tn6KTEvrrA/oeIixw7nQCI8iJxVvV8SXboqZqatDSZmQ0UAi46cEA5si02i+3sGAS+ampXlFWr7EEJhrZ6vMhV+N1XrG8SEsMMiR2l7x7cGSEipCKrGpVB5OgQeRW3aa0nhlLkyh7s2k+BavbIc8SPPLB4tLaxknS0pOKnKUFpm7uEmmSrKOkipJxv0Nl2lwFGkR3bQJV8pG7lux+DiHDdMOPX6di9H96cHxJEnwbCIC5tV36BshBSGd8x9DBEP7QI7/7bxCtN/i8qRjRpfJtnjdoZeMOCnMOIIdC7RVVI4TBKFPTy6Y2IsUBnZtI8DjytERNTIUZp1xCehNfOcMOmJkjugero7faqWPALqTlJwrzDRJW9d80tGTxwqmb+EjxE+gzgp1xEuV15Umq9wVRroDj9kVyF7MQrNJvB7g9lPuDVgnD5xoShSZWv2Z1GfmQLaYBSsV7sCoHXdK3Tn6lV/p8OvyTpE0B5omJP4aPVSA66+J+gk9HIeVKrFIdNGiThe7oI0ldZ0rtFquNWj3/kEHcyzYL3XUCkgQe+4yzfM/mrToptuwPvuC7Zg2StRD4mmVgxyUjosEl86aOKrM8aVqdHTvG7V0fRUVeDJEMfNzkJgLmqJB58WSZcm5wyrBxLPNSvyXzPL//hSKS+jU4/RBsMar5n2UtHXcgkyqSkRFlFlbNfVJqfw8CQ9KF/+L3G56+0Ri7SOuppvwSiaLQi27gBdJU85K2/B5ywaaAVV1zGK0fmB1Bz9vtZrjbY/w0cfZZAkBU7le/+DQ61INcqw1QDfLCiNaKQ0RMIpC6A1dzBPNpJb7tEc9KLbw/QL41mTUwsjF8Zj3GRZesrYRyOcgCLN7XCZBuCFhMcI/bNUwvzPQ1Pg6MRY+oc5DtDwGhfNLvBCXx6Rtnp42+Q6dS1Il8IAG/LXZ6COUUnE8B6C+2y8BQt/4TSqiR+kOV9AwMjSGYShqXoiNq1Um6pF/aIQ5x//dMHsOOL8k2zA24vtwO1B/Yknes/TdRBPBbcAyEBzhP6LQeP43L3521LrntIPnYvNQGbXhVsHALJ7L27GP/sYBv7P9Es/VDqREFtwzN4uZGjXI4j52wqSFKHYOgVNbtbHSAySPxP3UENuxkOfns8CRMMcArrlL9luYrhp0LPzrPGnL2JiXQLCjW3xGumu5LwjJEEic8xCRKzTxOD1FT/3BItRxIOoMb+5EBe0V2UJ318xVRy3ikTYHLdCXnf5n8nbxIcGhIONip6As0nJn6j2c/AhHnYeHzFZaQzxJMpf39w5HlRo45/+7t9b7EeoBNeZYociMlV40PF+IBF0ABjVUlFn0+f3TuDBJYmOrBaXdBC464wmU2rvv1KjHXIjSBDBELMNjtB939Yf1lxtC6LL9Niy5q0rZT1KOtPsmbd7Y1GLUzUgLn4sHdhNIsLuiMLvo4BhZfe8QciqQCQ7543Oz88yvTJEc6ZTwi4CQ/pAA5vHEio9HU3FL2Lt5N9O1TpQ9IhYYLsQBxsR59qW+2ii9hUsDgSUd8RGFDYGLT4yX3W2TRdBnNN/YmhnBeKgQWgYYZOdpeGT7a1aqv9WSx2M46CGN6wdtQwSbrqMgJMQa55MaLW7m64Vbr+EgxGan/mFBUXckaY1XIJiaaflDm97o2sxQHMaYldpfoonMb1qfpUdzy6QQyYqVrxFOE8qBu00WogtbLQKz3EkMN5wqjX5HYKFA7A5IqrhViOggRT55kqKc0f2zwC3dKnwhgoNKFVy5k/pm+YrgxZkM9uBQ2E9+IHXjtse81conhLByTRSDeiENWZOwRSyhY6g5CcIN/opU2hzaSqachH+4Pc7988ySwIhF+TLg4jGK/q8dX7OZkqYSLkUNrWlroZU4jERmBV0jj4adWea0ZH9weOld3cmRovsLyNHt+C2DtXu83i4o2LD8QNRa8eiObpskasd0jM7WNZ2g/OsJUhSqffXuh7OpTzJG6uMB2O4a+IoshMQevOIcZpgFqbUhj3PDslAjXYg/90hz0PiXm8dPhTs4+Ol4y0qEAUwViRWCmM8s1GkDH3HqwR8pZNnZQi9smiAuqQQXYFEgbJgzF3juI/iZ7FYcuyJWpyP+zmkvQ0h1wtaMhFvlyPwMPPovsuN/pYjtyi6SvDeMZMeu08f0iDrLwlClS0kGthF8vNXIedhdXSgiaJLYO0D7YNhz92AnOWhh7YoE+Ap+RJK8MARcnGz5z4XqOoHS3qEE9TdUGHhvtx7DsuuqptcYNlvPCmyfujbmS1K9HWzhZ+Yio6Cz39ulUm6s7mYTfQiV7C7DFmn57RZi5UViR4EolmyOlalO8Is8UoMZ2XDQU/1lj7WexxQ94BfLPWDHLhTgQXmOobrOE82Vz9fs7fXRsImzWRDcHfwD/OxLiLlpvnmtjAc2bGjUGCDH2LkC28lVbW2bp/ALCWrUzaLL+FdXnyfyIKTbKUMp/rowEfygYPG9OctsIci5Us3QJjtHVTVP5U9b2QnhPI/5JZAfrnmlojd1QrZHxlD6c7XvOoFgb7GH7HiAE7MunMj444/RtvOjJ8JRWLEa6MmTn6fFtcYJjt2jGf5WcK2m3PTPqbH2LPAPU3+u5myGIQ03AbV7qUnT64cfq2A4fVpv/0yh77434lfvwj7OBWim0zSTgxI5+/BsQHF+Ekw6dv9PaKiK17D0rV/mdyHootvNI3OmcySf3pnMx2/WT3W7vei+CrL9ddsPEBmyUSnotNsEAlmVlBfFj+z11Y4gtI388b3W+XFNmWBgeWRRRGdttzGFCROuu44av79CuNZOVV8w2CPjJjA0oH8kU1i3aASO5IGFlyHlCXiYk+amQuBhX0fxi7lWaMypbE0XHvmr2v9TY33PjcXHG3OTk8tLZofyGB9G1pu1cYMCGewVp1hMpFs6Sw66dYydls0teKhoO32w5CrGNgQXPNIYz5jdIJ9SMqfXsQK09hNNdjBTCcdNKGAM0UgJh+3P2rIYqP+WJ6drj8jc3yCGDIxnGQvE/sINxns+CUksrrlEL7MCa9+O2aUBd2RsqxwbTfJzhv3NlE9KwDsZA6KJwciuxOnLgaRsEGdmJ/1Ol0dcZVT6cBiUHPu/ntGOasqeBGHQqzFgT6ZweF2h82tVkilqkG0fI5/M28gJPmKqb5+6T+S+yRVEJmDqYALX6C3hyReS6vKtDHbV+kzRLYyk/QhhdmlpsTLvNv7UEu6TVdH4kXFyVfMIHdc0XpeX5e7JvQNwbwXFX6zvGtxpnU+8AumGTpP685zefSg3r+wNx+nGKYhj5khFn/4U4R9fgmAZAIdSO3/yckCE3mhlwxcVCYJmzM66FzF0TcHBkB0nNtm/ODyfEIr0hNMtNE7jPNFatODW6AQ0JjNy1L+7kNRJEYNHr3GKNlPBL0IBmmXVhCPZ6cMxRbFvutaCY8hciPRN80sTpngk5sqOwf7gWLCRukGq3rA079IFHB0iaNTtr9KxuMhooQfaKJ6u2Hvno/hA4LTC/y+TITt05XIOeuaK2go4F9usBBQR9l+lLFtQ6b8olenDtFD7vuCJHWL+jDz+UjSIpTs9JWAF5TPYNLDvSGOFTtUcIl9PVLWjNU97ktnzuPb81RujuoMI+IAf4zMLDaXMbS2dJw3/9YlTwOOS15+z9EEaONq5prW87vpCcMjY9ILqOacUBfH0Dbqmkl9HxOFiJiYgmUo9JxOAyrDoqWbcpK7jBUD6Xq2DAqAkfhvBERwNQdTcOBo/gwrn4byQESSAiM0Guldet56rDqliK9CKrszG4AISpNVS56hGoTu81UG0muoX0R8bFSIjqWcSBDtIn0IXippfEY1cozN47uk5DY0Vt2vWZw8NnUToyA2AZvquVkElJQk2Kg/bf61euXSJluQAMnipYyfzEJPJDlsD8HxUfn/zwWlYldSOHSB5g9Kwvj44NH9DlG296JTOH/2YXH1B2nFXCENXKwKK1n0czCmU4bS/WZgg4nitYk4HiEqfg/iKWY35Apelb/16iIOAsBG51clVuQ8S86PpyhH0FcJjJTPPcOc5fEXzbZ01/UI0yIDpZM5Pj+Upy5EmYAowbr566xfA03EQW4EWKX48H6XCvokd0JVHw9SE4RBtUfwXCS2lmVJaGwt7+qBlYALYD1e5KD9y4fzTDLbj+Mfg7uFlHbooWw1rdKPbgcU34XGhptWOQr/XZmlbdHhviQfcCF51obJXdoFUcT7kywIRh7NmGoBF3JJplK5VKwEoIXd55GG3Y/XrYavITtG5/9QZvLzBOV+oG7jZEjqe69INrjpqxGke0FOz6o7zUaSrneCxBhqHHxIQE5YZCOBKB/22O0uR3+FauWxT/E4H/nEXw0OGCAwvwYmXsKm3GXxoFXx6bY4BGI1mdLWS8spMDQVHc7e65vWcYgwM+VzSFOV+rbwqLoUnieKRjPRhDVYNhyRMQlECAwTAxR7dgdlxNTrQZTQvjWKq0AtLcAxQXgnNoaF324jjTVUAQXYQRKBBYFG6FR/FVhh8wiEFFLfquk1HdGhEJ2j2s23zqa9bf1gppl3uD4YlkuLfdTgw="/>
          <p:cNvSpPr txBox="1">
            <a:spLocks noChangeArrowheads="1"/>
          </p:cNvSpPr>
          <p:nvPr userDrawn="1">
            <p:custDataLst>
              <p:tags r:id="rId1"/>
            </p:custDataLst>
          </p:nvPr>
        </p:nvSpPr>
        <p:spPr bwMode="auto">
          <a:xfrm>
            <a:off x="457200" y="457200"/>
            <a:ext cx="8226425"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819150" rIns="0" bIns="0">
            <a:noAutofit/>
          </a:bodyPr>
          <a:lstStyle>
            <a:lvl1pPr algn="l" eaLnBrk="0" hangingPunct="0">
              <a:defRPr sz="2400">
                <a:solidFill>
                  <a:schemeClr val="tx1"/>
                </a:solidFill>
                <a:latin typeface="Credit Suisse Type Light" panose="020B0303040503020204" pitchFamily="34" charset="0"/>
              </a:defRPr>
            </a:lvl1pPr>
            <a:lvl2pPr marL="1905" algn="l" eaLnBrk="0" hangingPunct="0">
              <a:defRPr sz="2400">
                <a:solidFill>
                  <a:schemeClr val="tx1"/>
                </a:solidFill>
                <a:latin typeface="Credit Suisse Type Light" panose="020B0303040503020204" pitchFamily="34" charset="0"/>
              </a:defRPr>
            </a:lvl2pPr>
            <a:lvl3pPr marL="3175" algn="l" eaLnBrk="0" hangingPunct="0">
              <a:defRPr sz="2400">
                <a:solidFill>
                  <a:schemeClr val="tx1"/>
                </a:solidFill>
                <a:latin typeface="Credit Suisse Type Light" panose="020B0303040503020204" pitchFamily="34" charset="0"/>
              </a:defRPr>
            </a:lvl3pPr>
            <a:lvl4pPr marL="5080" algn="l" eaLnBrk="0" hangingPunct="0">
              <a:defRPr sz="2400">
                <a:solidFill>
                  <a:schemeClr val="tx1"/>
                </a:solidFill>
                <a:latin typeface="Credit Suisse Type Light" panose="020B0303040503020204" pitchFamily="34" charset="0"/>
              </a:defRPr>
            </a:lvl4pPr>
            <a:lvl5pPr marL="6350" algn="l" eaLnBrk="0" hangingPunct="0">
              <a:defRPr sz="2400">
                <a:solidFill>
                  <a:schemeClr val="tx1"/>
                </a:solidFill>
                <a:latin typeface="Credit Suisse Type Light" panose="020B0303040503020204" pitchFamily="34" charset="0"/>
              </a:defRPr>
            </a:lvl5pPr>
            <a:lvl6pPr marL="463550" eaLnBrk="0" fontAlgn="base" hangingPunct="0">
              <a:spcBef>
                <a:spcPct val="0"/>
              </a:spcBef>
              <a:spcAft>
                <a:spcPct val="0"/>
              </a:spcAft>
              <a:defRPr sz="2400">
                <a:solidFill>
                  <a:schemeClr val="tx1"/>
                </a:solidFill>
                <a:latin typeface="Credit Suisse Type Light" panose="020B0303040503020204" pitchFamily="34" charset="0"/>
              </a:defRPr>
            </a:lvl6pPr>
            <a:lvl7pPr marL="920750" eaLnBrk="0" fontAlgn="base" hangingPunct="0">
              <a:spcBef>
                <a:spcPct val="0"/>
              </a:spcBef>
              <a:spcAft>
                <a:spcPct val="0"/>
              </a:spcAft>
              <a:defRPr sz="2400">
                <a:solidFill>
                  <a:schemeClr val="tx1"/>
                </a:solidFill>
                <a:latin typeface="Credit Suisse Type Light" panose="020B0303040503020204" pitchFamily="34" charset="0"/>
              </a:defRPr>
            </a:lvl7pPr>
            <a:lvl8pPr marL="1377950" eaLnBrk="0" fontAlgn="base" hangingPunct="0">
              <a:spcBef>
                <a:spcPct val="0"/>
              </a:spcBef>
              <a:spcAft>
                <a:spcPct val="0"/>
              </a:spcAft>
              <a:defRPr sz="2400">
                <a:solidFill>
                  <a:schemeClr val="tx1"/>
                </a:solidFill>
                <a:latin typeface="Credit Suisse Type Light" panose="020B0303040503020204" pitchFamily="34" charset="0"/>
              </a:defRPr>
            </a:lvl8pPr>
            <a:lvl9pPr marL="1835150" eaLnBrk="0" fontAlgn="base" hangingPunct="0">
              <a:spcBef>
                <a:spcPct val="0"/>
              </a:spcBef>
              <a:spcAft>
                <a:spcPct val="0"/>
              </a:spcAft>
              <a:defRPr sz="2400">
                <a:solidFill>
                  <a:schemeClr val="tx1"/>
                </a:solidFill>
                <a:latin typeface="Credit Suisse Type Light" panose="020B0303040503020204" pitchFamily="34" charset="0"/>
              </a:defRPr>
            </a:lvl9pPr>
          </a:lstStyle>
          <a:p>
            <a:pPr eaLnBrk="1" hangingPunct="1">
              <a:spcBef>
                <a:spcPct val="0"/>
              </a:spcBef>
              <a:spcAft>
                <a:spcPts val="1000"/>
              </a:spcAft>
              <a:buClrTx/>
            </a:pPr>
            <a:r>
              <a:rPr lang="en-US" sz="900" noProof="1">
                <a:latin typeface="+mn-lt"/>
                <a:ea typeface="+mn-ea"/>
                <a:cs typeface="+mn-cs"/>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p>
          <a:p>
            <a:pPr eaLnBrk="1" hangingPunct="1">
              <a:spcBef>
                <a:spcPct val="0"/>
              </a:spcBef>
              <a:spcAft>
                <a:spcPts val="1000"/>
              </a:spcAft>
              <a:buClrTx/>
            </a:pPr>
            <a:r>
              <a:rPr lang="en-US" sz="900" noProof="1">
                <a:latin typeface="+mn-lt"/>
                <a:ea typeface="+mn-ea"/>
                <a:cs typeface="+mn-cs"/>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p>
          <a:p>
            <a:pPr eaLnBrk="1" hangingPunct="1">
              <a:spcBef>
                <a:spcPct val="0"/>
              </a:spcBef>
              <a:spcAft>
                <a:spcPts val="1000"/>
              </a:spcAft>
              <a:buClrTx/>
            </a:pPr>
            <a:r>
              <a:rPr lang="en-US" sz="900" noProof="1">
                <a:latin typeface="+mn-lt"/>
                <a:ea typeface="+mn-ea"/>
                <a:cs typeface="+mn-cs"/>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p>
          <a:p>
            <a:pPr eaLnBrk="1" hangingPunct="1">
              <a:spcBef>
                <a:spcPct val="0"/>
              </a:spcBef>
              <a:spcAft>
                <a:spcPts val="1000"/>
              </a:spcAft>
              <a:buClrTx/>
            </a:pPr>
            <a:r>
              <a:rPr lang="en-US" sz="900" noProof="1">
                <a:latin typeface="+mn-lt"/>
                <a:ea typeface="+mn-ea"/>
                <a:cs typeface="+mn-cs"/>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1027"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userDrawn="1"/>
        </p:nvSpPr>
        <p:spPr bwMode="gray">
          <a:xfrm>
            <a:off x="0" y="1073150"/>
            <a:ext cx="9144000" cy="1965325"/>
          </a:xfrm>
          <a:prstGeom prst="rect">
            <a:avLst/>
          </a:prstGeom>
          <a:gradFill>
            <a:gsLst>
              <a:gs pos="0">
                <a:schemeClr val="bg1">
                  <a:alpha val="90000"/>
                </a:schemeClr>
              </a:gs>
              <a:gs pos="45000">
                <a:srgbClr val="FFFFFF">
                  <a:alpha val="80000"/>
                </a:srgbClr>
              </a:gs>
              <a:gs pos="100000">
                <a:schemeClr val="bg1">
                  <a:alpha val="20000"/>
                </a:schemeClr>
              </a:gs>
            </a:gsLst>
            <a:lin ang="0" scaled="0"/>
          </a:gradFill>
          <a:ln w="25400" cap="flat"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91440" tIns="46800" rtlCol="0" anchor="t" anchorCtr="0"/>
          <a:lstStyle/>
          <a:p>
            <a:pPr algn="l"/>
            <a:endParaRPr lang="en-US" dirty="0">
              <a:solidFill>
                <a:schemeClr val="tx1"/>
              </a:solidFill>
              <a:latin typeface="+mn-lt"/>
            </a:endParaRPr>
          </a:p>
        </p:txBody>
      </p:sp>
      <p:pic>
        <p:nvPicPr>
          <p:cNvPr id="772223" name="ClientLogoHolder" descr="&lt;tags&gt;&lt;tag n=&quot;Visible&quot; v=&quot;False&quot; /&gt;&lt;/tags&gt;" hidden="1"/>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hasCustomPrompt="1"/>
          </p:nvPr>
        </p:nvSpPr>
        <p:spPr>
          <a:xfrm>
            <a:off x="449263" y="1963162"/>
            <a:ext cx="8239125" cy="443198"/>
          </a:xfrm>
          <a:extLst>
            <a:ext uri="{91240B29-F687-4F45-9708-019B960494DF}">
              <a14:hiddenLine xmlns:a14="http://schemas.microsoft.com/office/drawing/2010/main" w="9525">
                <a:solidFill>
                  <a:schemeClr val="tx1"/>
                </a:solidFill>
                <a:miter lim="800000"/>
                <a:headEnd/>
                <a:tailEnd/>
              </a14:hiddenLine>
            </a:ext>
          </a:extLst>
        </p:spPr>
        <p:txBody>
          <a:bodyPr tIns="45720" bIns="45720" anchor="b">
            <a:noAutofit/>
          </a:bodyPr>
          <a:lstStyle>
            <a:lvl1pPr>
              <a:defRPr sz="2400">
                <a:latin typeface="+mj-lt"/>
                <a:ea typeface="+mj-ea"/>
              </a:defRPr>
            </a:lvl1pPr>
          </a:lstStyle>
          <a:p>
            <a:pPr lvl="0"/>
            <a:r>
              <a:rPr lang="en-US" noProof="0" dirty="0"/>
              <a:t>Flysheet heading</a:t>
            </a:r>
          </a:p>
        </p:txBody>
      </p:sp>
      <p:sp>
        <p:nvSpPr>
          <p:cNvPr id="772106" name="SubTitle" descr="Text Box: Flysheet subheading"/>
          <p:cNvSpPr>
            <a:spLocks noGrp="1" noChangeArrowheads="1"/>
          </p:cNvSpPr>
          <p:nvPr>
            <p:ph type="subTitle" idx="1" hasCustomPrompt="1"/>
          </p:nvPr>
        </p:nvSpPr>
        <p:spPr>
          <a:xfrm>
            <a:off x="449263" y="2428300"/>
            <a:ext cx="8239125" cy="384721"/>
          </a:xfrm>
          <a:extLst>
            <a:ext uri="{91240B29-F687-4F45-9708-019B960494DF}">
              <a14:hiddenLine xmlns:a14="http://schemas.microsoft.com/office/drawing/2010/main" w="9525">
                <a:solidFill>
                  <a:schemeClr val="tx1"/>
                </a:solidFill>
                <a:miter lim="800000"/>
                <a:headEnd/>
                <a:tailEnd/>
              </a14:hiddenLine>
            </a:ext>
          </a:extLst>
        </p:spPr>
        <p:txBody>
          <a:bodyPr tIns="45720" bIns="45720">
            <a:noAutofit/>
          </a:bodyPr>
          <a:lstStyle>
            <a:lvl1pPr>
              <a:defRPr sz="2000" b="0">
                <a:solidFill>
                  <a:schemeClr val="accent2"/>
                </a:solidFill>
                <a:latin typeface="+mj-lt"/>
                <a:ea typeface="+mj-ea"/>
              </a:defRPr>
            </a:lvl1pPr>
          </a:lstStyle>
          <a:p>
            <a:pPr lvl="0"/>
            <a:r>
              <a:rPr lang="en-US" noProof="0" dirty="0"/>
              <a:t>Flysheet subheading</a:t>
            </a: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eaLnBrk="0" hangingPunct="0">
              <a:buClrTx/>
            </a:pPr>
            <a:r>
              <a:rPr lang="en-US" sz="1400" noProof="1">
                <a:latin typeface="+mn-lt"/>
                <a:ea typeface="+mn-ea"/>
              </a:rPr>
              <a:t> </a:t>
            </a:r>
          </a:p>
        </p:txBody>
      </p:sp>
      <p:pic>
        <p:nvPicPr>
          <p:cNvPr id="2" name="Pictur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1221861"/>
            <a:ext cx="3648075" cy="454539"/>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eaLnBrk="0" hangingPunct="0">
              <a:buClrTx/>
            </a:pPr>
            <a:r>
              <a:rPr lang="en-US" sz="1400" noProof="1">
                <a:latin typeface="+mn-lt"/>
                <a:ea typeface="+mn-ea"/>
              </a:rPr>
              <a:t> </a:t>
            </a:r>
          </a:p>
        </p:txBody>
      </p:sp>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a:t>Click to edit Master title style</a:t>
            </a:r>
          </a:p>
        </p:txBody>
      </p:sp>
      <p:sp>
        <p:nvSpPr>
          <p:cNvPr id="3" name="Content Placeholder 2"/>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atin typeface="+mn-lt"/>
              </a:defRPr>
            </a:lvl1pPr>
          </a:lstStyle>
          <a:p>
            <a:fld id="{6ECF057E-9430-444F-93F0-FE493214D2F9}" type="slidenum">
              <a:rPr lang="ja-JP" altLang="en-US" smtClean="0"/>
              <a:t>‹#›</a:t>
            </a:fld>
            <a:endParaRPr lang="en-US" altLang="ja-JP"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atin typeface="+mj-lt"/>
              </a:defRPr>
            </a:lvl1pPr>
          </a:lstStyle>
          <a:p>
            <a:r>
              <a:rPr lang="en-US" dirty="0"/>
              <a:t>Click to edit Master title style</a:t>
            </a:r>
          </a:p>
        </p:txBody>
      </p:sp>
      <p:sp>
        <p:nvSpPr>
          <p:cNvPr id="3" name="Slide Number Placeholder 2"/>
          <p:cNvSpPr>
            <a:spLocks noGrp="1"/>
          </p:cNvSpPr>
          <p:nvPr>
            <p:ph type="sldNum" sz="quarter" idx="10"/>
          </p:nvPr>
        </p:nvSpPr>
        <p:spPr>
          <a:xfrm>
            <a:off x="4489058" y="6509454"/>
            <a:ext cx="1755775" cy="357188"/>
          </a:xfrm>
        </p:spPr>
        <p:txBody>
          <a:bodyPr/>
          <a:lstStyle>
            <a:lvl1pPr>
              <a:defRPr>
                <a:latin typeface="+mn-lt"/>
              </a:defRPr>
            </a:lvl1pPr>
          </a:lstStyle>
          <a:p>
            <a:r>
              <a:rPr lang="ja-JP" altLang="en-US">
                <a:solidFill>
                  <a:srgbClr val="7F7F7F"/>
                </a:solidFill>
              </a:rPr>
              <a:t> </a:t>
            </a:r>
            <a:fld id="{A5DADB4F-EA0A-4547-B6A7-8EB340355706}" type="slidenum">
              <a:rPr lang="ja-JP" altLang="en-US" smtClean="0">
                <a:solidFill>
                  <a:srgbClr val="7F7F7F"/>
                </a:solidFill>
              </a:rPr>
              <a:t>‹#›</a:t>
            </a:fld>
            <a:endParaRPr lang="en-US" altLang="ja-JP" dirty="0">
              <a:solidFill>
                <a:srgbClr val="7F7F7F"/>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SlideNumber"/>
          <p:cNvSpPr>
            <a:spLocks noGrp="1" noChangeArrowheads="1"/>
          </p:cNvSpPr>
          <p:nvPr userDrawn="1">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lstStyle>
            <a:lvl1pPr algn="r">
              <a:lnSpc>
                <a:spcPct val="100000"/>
              </a:lnSpc>
              <a:buClrTx/>
              <a:defRPr sz="1000">
                <a:solidFill>
                  <a:schemeClr val="tx1"/>
                </a:solidFill>
                <a:latin typeface="+mn-lt"/>
                <a:ea typeface="+mn-ea"/>
                <a:cs typeface="+mn-cs"/>
              </a:defRPr>
            </a:lvl1pPr>
          </a:lstStyle>
          <a:p>
            <a:fld id="{3C5482B9-D11D-4067-B360-F1AA9B4F5826}" type="slidenum">
              <a:rPr lang="en-US" altLang="zh-CN" noProof="1" smtClean="0"/>
              <a:t>‹#›</a:t>
            </a:fld>
            <a:endParaRPr lang="zh-CN" altLang="en-US" noProof="1"/>
          </a:p>
        </p:txBody>
      </p:sp>
      <p:sp>
        <p:nvSpPr>
          <p:cNvPr id="16" name="BasicText" descr="AQAAAAAQAIFJb6LeNQtLoLArFioxiJxi9zsGMKqguGx8v9TGIP2DKsN5hKNEy+7oYDT7f3iYnvFsB6TIo51BlEqFY0gQV5zS/G4eK+kW4Ma2/hXYIyGLVG9fdMQhQzN0LAIAYTui4g=="/>
          <p:cNvSpPr>
            <a:spLocks noGrp="1" noChangeArrowheads="1"/>
          </p:cNvSpPr>
          <p:nvPr userDrawn="1">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lstStyle/>
          <a:p>
            <a:pPr lvl="0"/>
            <a:r>
              <a:rPr lang="en-US" altLang="zh-CN" dirty="0"/>
              <a:t>Subheading</a:t>
            </a:r>
          </a:p>
          <a:p>
            <a:pPr lvl="1"/>
            <a:r>
              <a:rPr lang="en-US" altLang="zh-CN" dirty="0"/>
              <a:t>Basic text</a:t>
            </a:r>
          </a:p>
          <a:p>
            <a:pPr lvl="2"/>
            <a:r>
              <a:rPr lang="en-US" altLang="zh-CN" dirty="0"/>
              <a:t>Bullet level one</a:t>
            </a:r>
          </a:p>
          <a:p>
            <a:pPr lvl="3"/>
            <a:r>
              <a:rPr lang="en-US" altLang="zh-CN" dirty="0"/>
              <a:t>Bullet level two</a:t>
            </a:r>
          </a:p>
          <a:p>
            <a:pPr lvl="4"/>
            <a:r>
              <a:rPr lang="en-US" altLang="zh-CN" dirty="0"/>
              <a:t>Bullet level three</a:t>
            </a:r>
          </a:p>
        </p:txBody>
      </p:sp>
      <p:sp>
        <p:nvSpPr>
          <p:cNvPr id="15" name="Title" descr="Text Box: Title"/>
          <p:cNvSpPr>
            <a:spLocks noGrp="1" noChangeArrowheads="1"/>
          </p:cNvSpPr>
          <p:nvPr userDrawn="1">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spAutoFit/>
          </a:bodyPr>
          <a:lstStyle/>
          <a:p>
            <a:pPr lvl="0"/>
            <a:r>
              <a:rPr lang="en-US" altLang="zh-CN" dirty="0"/>
              <a:t>Title</a:t>
            </a:r>
          </a:p>
        </p:txBody>
      </p:sp>
      <p:sp>
        <p:nvSpPr>
          <p:cNvPr id="49" name="Rounded Rectangle 48"/>
          <p:cNvSpPr/>
          <p:nvPr userDrawn="1"/>
        </p:nvSpPr>
        <p:spPr bwMode="auto">
          <a:xfrm>
            <a:off x="-2169010" y="45947"/>
            <a:ext cx="1895189" cy="6760165"/>
          </a:xfrm>
          <a:prstGeom prst="roundRect">
            <a:avLst>
              <a:gd name="adj" fmla="val 6781"/>
            </a:avLst>
          </a:prstGeom>
          <a:solidFill>
            <a:schemeClr val="tx1">
              <a:lumMod val="50000"/>
              <a:lumOff val="50000"/>
            </a:schemeClr>
          </a:solidFill>
          <a:ln w="6350" cap="flat" cmpd="sng" algn="ctr">
            <a:noFill/>
            <a:prstDash val="solid"/>
            <a:round/>
            <a:headEnd type="none" w="med" len="med"/>
            <a:tailEnd type="none" w="med" len="med"/>
          </a:ln>
          <a:effectLst/>
        </p:spPr>
        <p:txBody>
          <a:bodyPr vert="horz" wrap="none" lIns="46800" tIns="64800" rIns="46800" bIns="64800" numCol="1" rtlCol="0" anchor="ctr" anchorCtr="0" compatLnSpc="1"/>
          <a:lstStyle/>
          <a:p>
            <a:pPr marL="0" marR="0" indent="0" algn="ctr" defTabSz="831215" rtl="0" eaLnBrk="1" fontAlgn="base" latinLnBrk="0" hangingPunct="1">
              <a:lnSpc>
                <a:spcPct val="95000"/>
              </a:lnSpc>
              <a:spcBef>
                <a:spcPct val="0"/>
              </a:spcBef>
              <a:spcAft>
                <a:spcPct val="0"/>
              </a:spcAft>
              <a:buClr>
                <a:schemeClr val="bg1"/>
              </a:buClr>
              <a:buSzTx/>
              <a:buFontTx/>
              <a:buNone/>
              <a:tabLst>
                <a:tab pos="4890770" algn="l"/>
              </a:tabLst>
            </a:pPr>
            <a:endParaRPr kumimoji="0" lang="en-US" sz="800" b="0" i="0" u="none" strike="noStrike" cap="none" normalizeH="0" baseline="0">
              <a:ln>
                <a:noFill/>
              </a:ln>
              <a:solidFill>
                <a:schemeClr val="tx1"/>
              </a:solidFill>
              <a:effectLst/>
              <a:latin typeface="+mn-lt"/>
              <a:ea typeface="+mn-ea"/>
            </a:endParaRPr>
          </a:p>
        </p:txBody>
      </p:sp>
      <p:grpSp>
        <p:nvGrpSpPr>
          <p:cNvPr id="6" name="Group 5"/>
          <p:cNvGrpSpPr/>
          <p:nvPr userDrawn="1"/>
        </p:nvGrpSpPr>
        <p:grpSpPr>
          <a:xfrm>
            <a:off x="-2020724" y="2400137"/>
            <a:ext cx="1570737" cy="2448794"/>
            <a:chOff x="-2020724" y="1853140"/>
            <a:chExt cx="1570737" cy="2448794"/>
          </a:xfrm>
        </p:grpSpPr>
        <p:grpSp>
          <p:nvGrpSpPr>
            <p:cNvPr id="5" name="Group 4"/>
            <p:cNvGrpSpPr/>
            <p:nvPr userDrawn="1"/>
          </p:nvGrpSpPr>
          <p:grpSpPr>
            <a:xfrm>
              <a:off x="-2020724" y="2083912"/>
              <a:ext cx="1570737" cy="2218022"/>
              <a:chOff x="-2020724" y="2083912"/>
              <a:chExt cx="1570737" cy="2218022"/>
            </a:xfrm>
          </p:grpSpPr>
          <p:sp>
            <p:nvSpPr>
              <p:cNvPr id="50"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4066063"/>
                <a:ext cx="1570737" cy="235871"/>
              </a:xfrm>
              <a:prstGeom prst="rect">
                <a:avLst/>
              </a:prstGeom>
              <a:solidFill>
                <a:srgbClr val="C8C1BC"/>
              </a:solidFill>
              <a:ln w="6350" algn="ctr">
                <a:solidFill>
                  <a:schemeClr val="bg1"/>
                </a:solidFill>
                <a:miter lim="800000"/>
              </a:ln>
            </p:spPr>
            <p:txBody>
              <a:bodyPr lIns="548640" tIns="46800" rIns="46800" bIns="46800" anchor="ctr"/>
              <a:lstStyle/>
              <a:p>
                <a:pPr algn="l" defTabSz="831215">
                  <a:lnSpc>
                    <a:spcPct val="95000"/>
                  </a:lnSpc>
                </a:pPr>
                <a:r>
                  <a:rPr lang="en-US" altLang="zh-CN" sz="800" b="1">
                    <a:solidFill>
                      <a:schemeClr val="tx1"/>
                    </a:solidFill>
                    <a:latin typeface="+mn-lt"/>
                    <a:ea typeface="+mn-ea"/>
                    <a:cs typeface="Arial" panose="020B0604020202020204" pitchFamily="34" charset="0"/>
                  </a:rPr>
                  <a:t>200 193 188</a:t>
                </a:r>
                <a:endParaRPr lang="en-US" altLang="zh-CN" sz="800" b="1" dirty="0">
                  <a:solidFill>
                    <a:schemeClr val="tx1"/>
                  </a:solidFill>
                  <a:latin typeface="+mn-lt"/>
                  <a:ea typeface="+mn-ea"/>
                  <a:cs typeface="Arial" panose="020B0604020202020204" pitchFamily="34" charset="0"/>
                </a:endParaRPr>
              </a:p>
            </p:txBody>
          </p:sp>
          <p:sp>
            <p:nvSpPr>
              <p:cNvPr id="51"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3784671"/>
                <a:ext cx="1570737" cy="235871"/>
              </a:xfrm>
              <a:prstGeom prst="rect">
                <a:avLst/>
              </a:prstGeom>
              <a:solidFill>
                <a:srgbClr val="8C8618"/>
              </a:solidFill>
              <a:ln w="6350" algn="ctr">
                <a:solidFill>
                  <a:schemeClr val="bg1"/>
                </a:solidFill>
                <a:miter lim="800000"/>
              </a:ln>
            </p:spPr>
            <p:txBody>
              <a:bodyPr lIns="548640" tIns="46800" rIns="46800" bIns="46800" anchor="ctr"/>
              <a:lstStyle/>
              <a:p>
                <a:pPr algn="l" defTabSz="831215">
                  <a:lnSpc>
                    <a:spcPct val="95000"/>
                  </a:lnSpc>
                </a:pPr>
                <a:r>
                  <a:rPr lang="en-US" altLang="zh-CN" sz="800" b="1">
                    <a:solidFill>
                      <a:schemeClr val="bg1"/>
                    </a:solidFill>
                    <a:latin typeface="+mn-lt"/>
                    <a:ea typeface="+mn-ea"/>
                    <a:cs typeface="Arial" panose="020B0604020202020204" pitchFamily="34" charset="0"/>
                  </a:rPr>
                  <a:t>140 134 24</a:t>
                </a:r>
                <a:endParaRPr lang="en-US" altLang="zh-CN" sz="800" b="1" dirty="0">
                  <a:solidFill>
                    <a:schemeClr val="bg1"/>
                  </a:solidFill>
                  <a:latin typeface="+mn-lt"/>
                  <a:ea typeface="+mn-ea"/>
                  <a:cs typeface="Arial" panose="020B0604020202020204" pitchFamily="34" charset="0"/>
                </a:endParaRPr>
              </a:p>
            </p:txBody>
          </p:sp>
          <p:sp>
            <p:nvSpPr>
              <p:cNvPr id="76" name="Rectangle 189"/>
              <p:cNvSpPr>
                <a:spLocks noChangeArrowheads="1"/>
              </p:cNvSpPr>
              <p:nvPr userDrawn="1"/>
            </p:nvSpPr>
            <p:spPr bwMode="auto">
              <a:xfrm>
                <a:off x="-2020724" y="2649453"/>
                <a:ext cx="1570737" cy="238631"/>
              </a:xfrm>
              <a:prstGeom prst="rect">
                <a:avLst/>
              </a:prstGeom>
              <a:solidFill>
                <a:schemeClr val="accent3"/>
              </a:solidFill>
              <a:ln w="6350" algn="ctr">
                <a:solidFill>
                  <a:schemeClr val="bg1"/>
                </a:solidFill>
                <a:miter lim="800000"/>
              </a:ln>
              <a:effectLst/>
            </p:spPr>
            <p:txBody>
              <a:bodyPr wrap="none" lIns="548640" tIns="64800" rIns="46800" bIns="64800" anchor="ctr"/>
              <a:lstStyle/>
              <a:p>
                <a:pPr algn="l" defTabSz="831215">
                  <a:lnSpc>
                    <a:spcPct val="95000"/>
                  </a:lnSpc>
                  <a:buClr>
                    <a:schemeClr val="bg1"/>
                  </a:buClr>
                  <a:tabLst>
                    <a:tab pos="4890770" algn="l"/>
                  </a:tabLst>
                  <a:defRPr/>
                </a:pPr>
                <a:r>
                  <a:rPr lang="en-US" altLang="zh-CN" sz="800" b="1">
                    <a:solidFill>
                      <a:schemeClr val="bg1"/>
                    </a:solidFill>
                    <a:latin typeface="+mn-lt"/>
                    <a:ea typeface="+mn-ea"/>
                    <a:cs typeface="Arial" panose="020B0604020202020204" pitchFamily="34" charset="0"/>
                  </a:rPr>
                  <a:t>40 82 147</a:t>
                </a:r>
                <a:endParaRPr lang="en-US" altLang="zh-CN" sz="800" b="1" dirty="0">
                  <a:solidFill>
                    <a:schemeClr val="bg1"/>
                  </a:solidFill>
                  <a:latin typeface="+mn-lt"/>
                  <a:ea typeface="+mn-ea"/>
                  <a:cs typeface="Arial" panose="020B0604020202020204" pitchFamily="34" charset="0"/>
                </a:endParaRPr>
              </a:p>
            </p:txBody>
          </p:sp>
          <p:sp>
            <p:nvSpPr>
              <p:cNvPr id="77" name="Rectangle 191"/>
              <p:cNvSpPr>
                <a:spLocks noChangeArrowheads="1"/>
              </p:cNvSpPr>
              <p:nvPr userDrawn="1"/>
            </p:nvSpPr>
            <p:spPr bwMode="auto">
              <a:xfrm>
                <a:off x="-2020724" y="2933603"/>
                <a:ext cx="1570737" cy="238631"/>
              </a:xfrm>
              <a:prstGeom prst="rect">
                <a:avLst/>
              </a:prstGeom>
              <a:solidFill>
                <a:schemeClr val="accent4"/>
              </a:solidFill>
              <a:ln w="6350" algn="ctr">
                <a:solidFill>
                  <a:schemeClr val="bg1"/>
                </a:solidFill>
                <a:miter lim="800000"/>
              </a:ln>
              <a:effectLst/>
            </p:spPr>
            <p:txBody>
              <a:bodyPr wrap="none" lIns="548640" tIns="64800" rIns="46800" bIns="64800" anchor="ctr"/>
              <a:lstStyle/>
              <a:p>
                <a:pPr algn="l" defTabSz="831215">
                  <a:lnSpc>
                    <a:spcPct val="95000"/>
                  </a:lnSpc>
                  <a:buClr>
                    <a:schemeClr val="bg1"/>
                  </a:buClr>
                  <a:tabLst>
                    <a:tab pos="4890770" algn="l"/>
                  </a:tabLst>
                  <a:defRPr/>
                </a:pPr>
                <a:r>
                  <a:rPr lang="en-US" altLang="zh-TW" sz="800" b="1">
                    <a:solidFill>
                      <a:schemeClr val="bg1"/>
                    </a:solidFill>
                    <a:latin typeface="+mn-lt"/>
                    <a:ea typeface="+mn-ea"/>
                    <a:cs typeface="Arial" panose="020B0604020202020204" pitchFamily="34" charset="0"/>
                  </a:rPr>
                  <a:t>192 170 156</a:t>
                </a:r>
                <a:endParaRPr lang="en-US" altLang="zh-TW" sz="800" b="1" dirty="0">
                  <a:solidFill>
                    <a:schemeClr val="bg1"/>
                  </a:solidFill>
                  <a:latin typeface="+mn-lt"/>
                  <a:ea typeface="+mn-ea"/>
                  <a:cs typeface="Arial" panose="020B0604020202020204" pitchFamily="34" charset="0"/>
                </a:endParaRPr>
              </a:p>
            </p:txBody>
          </p:sp>
          <p:sp>
            <p:nvSpPr>
              <p:cNvPr id="78" name="Rectangle 192"/>
              <p:cNvSpPr>
                <a:spLocks noChangeArrowheads="1"/>
              </p:cNvSpPr>
              <p:nvPr userDrawn="1"/>
            </p:nvSpPr>
            <p:spPr bwMode="auto">
              <a:xfrm>
                <a:off x="-2020724" y="3217752"/>
                <a:ext cx="1570737" cy="237251"/>
              </a:xfrm>
              <a:prstGeom prst="rect">
                <a:avLst/>
              </a:prstGeom>
              <a:solidFill>
                <a:schemeClr val="accent5"/>
              </a:solidFill>
              <a:ln w="6350">
                <a:solidFill>
                  <a:schemeClr val="bg1"/>
                </a:solidFill>
              </a:ln>
              <a:effectLst/>
            </p:spPr>
            <p:txBody>
              <a:bodyPr wrap="none" lIns="548640" tIns="64800" rIns="46800" bIns="64800" anchor="ctr"/>
              <a:lstStyle/>
              <a:p>
                <a:pPr algn="l" defTabSz="831215">
                  <a:lnSpc>
                    <a:spcPct val="95000"/>
                  </a:lnSpc>
                  <a:buClr>
                    <a:schemeClr val="bg1"/>
                  </a:buClr>
                  <a:tabLst>
                    <a:tab pos="4890770" algn="l"/>
                  </a:tabLst>
                  <a:defRPr/>
                </a:pPr>
                <a:r>
                  <a:rPr lang="en-US" altLang="zh-CN" sz="800" b="1">
                    <a:solidFill>
                      <a:schemeClr val="bg1"/>
                    </a:solidFill>
                    <a:latin typeface="+mn-lt"/>
                    <a:ea typeface="+mn-ea"/>
                    <a:cs typeface="Arial" panose="020B0604020202020204" pitchFamily="34" charset="0"/>
                  </a:rPr>
                  <a:t>91 124 86</a:t>
                </a:r>
                <a:endParaRPr lang="en-US" altLang="zh-CN" sz="800" b="1" dirty="0">
                  <a:solidFill>
                    <a:schemeClr val="bg1"/>
                  </a:solidFill>
                  <a:latin typeface="+mn-lt"/>
                  <a:ea typeface="+mn-ea"/>
                  <a:cs typeface="Arial" panose="020B0604020202020204" pitchFamily="34" charset="0"/>
                </a:endParaRPr>
              </a:p>
            </p:txBody>
          </p:sp>
          <p:sp>
            <p:nvSpPr>
              <p:cNvPr id="79" name="Rectangle 194"/>
              <p:cNvSpPr>
                <a:spLocks noChangeArrowheads="1"/>
              </p:cNvSpPr>
              <p:nvPr userDrawn="1"/>
            </p:nvSpPr>
            <p:spPr bwMode="auto">
              <a:xfrm>
                <a:off x="-2020724" y="3500522"/>
                <a:ext cx="1570737" cy="238630"/>
              </a:xfrm>
              <a:prstGeom prst="rect">
                <a:avLst/>
              </a:prstGeom>
              <a:solidFill>
                <a:schemeClr val="accent6"/>
              </a:solidFill>
              <a:ln w="6350">
                <a:solidFill>
                  <a:schemeClr val="bg1"/>
                </a:solidFill>
              </a:ln>
              <a:effectLst/>
            </p:spPr>
            <p:txBody>
              <a:bodyPr wrap="none" lIns="548640" tIns="64800" rIns="46800" bIns="64800" anchor="ctr"/>
              <a:lstStyle/>
              <a:p>
                <a:pPr algn="l" defTabSz="831215">
                  <a:lnSpc>
                    <a:spcPct val="95000"/>
                  </a:lnSpc>
                  <a:buClr>
                    <a:schemeClr val="bg1"/>
                  </a:buClr>
                  <a:tabLst>
                    <a:tab pos="4890770" algn="l"/>
                  </a:tabLst>
                  <a:defRPr/>
                </a:pPr>
                <a:r>
                  <a:rPr lang="en-US" altLang="zh-CN" sz="800" b="1">
                    <a:solidFill>
                      <a:schemeClr val="tx1"/>
                    </a:solidFill>
                    <a:latin typeface="+mn-lt"/>
                    <a:ea typeface="+mn-ea"/>
                    <a:cs typeface="Arial" panose="020B0604020202020204" pitchFamily="34" charset="0"/>
                  </a:rPr>
                  <a:t>217 209 39</a:t>
                </a:r>
                <a:endParaRPr lang="en-US" altLang="zh-CN" sz="800" b="1" dirty="0">
                  <a:solidFill>
                    <a:schemeClr val="tx1"/>
                  </a:solidFill>
                  <a:latin typeface="+mn-lt"/>
                  <a:ea typeface="+mn-ea"/>
                  <a:cs typeface="Arial" panose="020B0604020202020204" pitchFamily="34" charset="0"/>
                </a:endParaRPr>
              </a:p>
            </p:txBody>
          </p:sp>
          <p:sp>
            <p:nvSpPr>
              <p:cNvPr id="80"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2368062"/>
                <a:ext cx="1570737" cy="235872"/>
              </a:xfrm>
              <a:prstGeom prst="rect">
                <a:avLst/>
              </a:prstGeom>
              <a:solidFill>
                <a:schemeClr val="accent2"/>
              </a:solidFill>
              <a:ln w="6350" algn="ctr">
                <a:solidFill>
                  <a:schemeClr val="bg1"/>
                </a:solidFill>
                <a:miter lim="800000"/>
              </a:ln>
            </p:spPr>
            <p:txBody>
              <a:bodyPr lIns="548640" tIns="46800" rIns="46800" bIns="46800" anchor="ctr"/>
              <a:lstStyle/>
              <a:p>
                <a:pPr algn="l" defTabSz="831215">
                  <a:lnSpc>
                    <a:spcPct val="95000"/>
                  </a:lnSpc>
                </a:pPr>
                <a:r>
                  <a:rPr lang="en-US" altLang="zh-CN" sz="800" b="1">
                    <a:solidFill>
                      <a:srgbClr val="FFFFFF"/>
                    </a:solidFill>
                    <a:latin typeface="+mn-lt"/>
                    <a:ea typeface="+mn-ea"/>
                    <a:cs typeface="Arial" panose="020B0604020202020204" pitchFamily="34" charset="0"/>
                  </a:rPr>
                  <a:t>137 137 137</a:t>
                </a:r>
                <a:endParaRPr lang="en-US" altLang="zh-CN" sz="800" b="1" dirty="0">
                  <a:solidFill>
                    <a:srgbClr val="FFFFFF"/>
                  </a:solidFill>
                  <a:latin typeface="+mn-lt"/>
                  <a:ea typeface="+mn-ea"/>
                  <a:cs typeface="Arial" panose="020B0604020202020204" pitchFamily="34" charset="0"/>
                </a:endParaRPr>
              </a:p>
            </p:txBody>
          </p:sp>
          <p:sp>
            <p:nvSpPr>
              <p:cNvPr id="81" name="Rectangle 193"/>
              <p:cNvSpPr>
                <a:spLocks noChangeArrowheads="1"/>
              </p:cNvSpPr>
              <p:nvPr userDrawn="1"/>
            </p:nvSpPr>
            <p:spPr bwMode="auto">
              <a:xfrm>
                <a:off x="-2020724" y="2083912"/>
                <a:ext cx="1570737" cy="238631"/>
              </a:xfrm>
              <a:prstGeom prst="rect">
                <a:avLst/>
              </a:prstGeom>
              <a:solidFill>
                <a:schemeClr val="accent1"/>
              </a:solidFill>
              <a:ln w="6350">
                <a:solidFill>
                  <a:schemeClr val="bg1"/>
                </a:solidFill>
                <a:miter lim="800000"/>
              </a:ln>
            </p:spPr>
            <p:txBody>
              <a:bodyPr wrap="none" lIns="548640" tIns="64800" rIns="46800" bIns="64800" anchor="ctr"/>
              <a:lstStyle/>
              <a:p>
                <a:pPr algn="l" defTabSz="831215">
                  <a:tabLst>
                    <a:tab pos="4890770" algn="l"/>
                  </a:tabLst>
                </a:pPr>
                <a:r>
                  <a:rPr lang="en-US" altLang="zh-CN" sz="800" b="1">
                    <a:solidFill>
                      <a:schemeClr val="bg1"/>
                    </a:solidFill>
                    <a:latin typeface="+mn-lt"/>
                    <a:ea typeface="+mn-ea"/>
                    <a:cs typeface="Arial" panose="020B0604020202020204" pitchFamily="34" charset="0"/>
                  </a:rPr>
                  <a:t>244 127 54</a:t>
                </a:r>
                <a:endParaRPr lang="en-US" altLang="zh-CN" sz="800" b="1" dirty="0">
                  <a:solidFill>
                    <a:schemeClr val="bg1"/>
                  </a:solidFill>
                  <a:latin typeface="+mn-lt"/>
                  <a:ea typeface="+mn-ea"/>
                  <a:cs typeface="Arial" panose="020B0604020202020204" pitchFamily="34" charset="0"/>
                </a:endParaRPr>
              </a:p>
            </p:txBody>
          </p:sp>
          <p:sp>
            <p:nvSpPr>
              <p:cNvPr id="82"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4066063"/>
                <a:ext cx="332487" cy="235871"/>
              </a:xfrm>
              <a:prstGeom prst="rect">
                <a:avLst/>
              </a:prstGeom>
              <a:noFill/>
              <a:ln w="6350" algn="ctr">
                <a:noFill/>
                <a:miter lim="800000"/>
              </a:ln>
            </p:spPr>
            <p:txBody>
              <a:bodyPr lIns="46800" tIns="46800" rIns="46800" bIns="46800" anchor="ctr"/>
              <a:lstStyle/>
              <a:p>
                <a:pPr algn="l" defTabSz="831215">
                  <a:lnSpc>
                    <a:spcPct val="95000"/>
                  </a:lnSpc>
                </a:pPr>
                <a:r>
                  <a:rPr lang="en-US" altLang="zh-CN" sz="800" b="1" dirty="0">
                    <a:solidFill>
                      <a:schemeClr val="tx1"/>
                    </a:solidFill>
                    <a:latin typeface="+mn-lt"/>
                    <a:ea typeface="+mn-ea"/>
                    <a:cs typeface="Arial" panose="020B0604020202020204" pitchFamily="34" charset="0"/>
                  </a:rPr>
                  <a:t>A8:</a:t>
                </a:r>
              </a:p>
            </p:txBody>
          </p:sp>
          <p:sp>
            <p:nvSpPr>
              <p:cNvPr id="83" name="Rectangle 189"/>
              <p:cNvSpPr>
                <a:spLocks noChangeArrowheads="1"/>
              </p:cNvSpPr>
              <p:nvPr userDrawn="1"/>
            </p:nvSpPr>
            <p:spPr bwMode="auto">
              <a:xfrm>
                <a:off x="-2020724" y="2649453"/>
                <a:ext cx="332487" cy="238631"/>
              </a:xfrm>
              <a:prstGeom prst="rect">
                <a:avLst/>
              </a:prstGeom>
              <a:noFill/>
              <a:ln w="6350" algn="ctr">
                <a:noFill/>
                <a:miter lim="800000"/>
              </a:ln>
              <a:effectLst/>
            </p:spPr>
            <p:txBody>
              <a:bodyPr wrap="none" lIns="46800" tIns="64800" rIns="46800" bIns="64800" anchor="ctr"/>
              <a:lstStyle/>
              <a:p>
                <a:pPr algn="l" defTabSz="831215">
                  <a:lnSpc>
                    <a:spcPct val="95000"/>
                  </a:lnSpc>
                  <a:buClr>
                    <a:schemeClr val="bg1"/>
                  </a:buClr>
                  <a:tabLst>
                    <a:tab pos="4890770" algn="l"/>
                  </a:tabLst>
                  <a:defRPr/>
                </a:pPr>
                <a:r>
                  <a:rPr lang="en-US" altLang="zh-CN" sz="800" b="1" dirty="0">
                    <a:solidFill>
                      <a:schemeClr val="bg1"/>
                    </a:solidFill>
                    <a:latin typeface="+mn-lt"/>
                    <a:ea typeface="+mn-ea"/>
                    <a:cs typeface="Arial" panose="020B0604020202020204" pitchFamily="34" charset="0"/>
                  </a:rPr>
                  <a:t>A3:</a:t>
                </a:r>
              </a:p>
            </p:txBody>
          </p:sp>
          <p:sp>
            <p:nvSpPr>
              <p:cNvPr id="84" name="Rectangle 191"/>
              <p:cNvSpPr>
                <a:spLocks noChangeArrowheads="1"/>
              </p:cNvSpPr>
              <p:nvPr userDrawn="1"/>
            </p:nvSpPr>
            <p:spPr bwMode="auto">
              <a:xfrm>
                <a:off x="-2020724" y="2933603"/>
                <a:ext cx="332487" cy="238631"/>
              </a:xfrm>
              <a:prstGeom prst="rect">
                <a:avLst/>
              </a:prstGeom>
              <a:noFill/>
              <a:ln w="6350" algn="ctr">
                <a:noFill/>
                <a:miter lim="800000"/>
              </a:ln>
              <a:effectLst/>
            </p:spPr>
            <p:txBody>
              <a:bodyPr wrap="none" lIns="46800" tIns="64800" rIns="46800" bIns="64800" anchor="ctr"/>
              <a:lstStyle/>
              <a:p>
                <a:pPr algn="l" defTabSz="831215">
                  <a:lnSpc>
                    <a:spcPct val="95000"/>
                  </a:lnSpc>
                  <a:buClr>
                    <a:schemeClr val="bg1"/>
                  </a:buClr>
                  <a:tabLst>
                    <a:tab pos="4890770" algn="l"/>
                  </a:tabLst>
                  <a:defRPr/>
                </a:pPr>
                <a:r>
                  <a:rPr lang="en-US" altLang="zh-TW" sz="800" b="1" dirty="0">
                    <a:solidFill>
                      <a:schemeClr val="bg1"/>
                    </a:solidFill>
                    <a:latin typeface="+mn-lt"/>
                    <a:ea typeface="+mn-ea"/>
                    <a:cs typeface="Arial" panose="020B0604020202020204" pitchFamily="34" charset="0"/>
                  </a:rPr>
                  <a:t>A4:</a:t>
                </a:r>
              </a:p>
            </p:txBody>
          </p:sp>
          <p:sp>
            <p:nvSpPr>
              <p:cNvPr id="85" name="Rectangle 192"/>
              <p:cNvSpPr>
                <a:spLocks noChangeArrowheads="1"/>
              </p:cNvSpPr>
              <p:nvPr userDrawn="1"/>
            </p:nvSpPr>
            <p:spPr bwMode="auto">
              <a:xfrm>
                <a:off x="-2020724" y="3217752"/>
                <a:ext cx="332487" cy="237251"/>
              </a:xfrm>
              <a:prstGeom prst="rect">
                <a:avLst/>
              </a:prstGeom>
              <a:noFill/>
              <a:ln w="6350">
                <a:noFill/>
              </a:ln>
              <a:effectLst/>
            </p:spPr>
            <p:txBody>
              <a:bodyPr wrap="none" lIns="46800" tIns="64800" rIns="46800" bIns="64800" anchor="ctr"/>
              <a:lstStyle/>
              <a:p>
                <a:pPr algn="l" defTabSz="831215">
                  <a:lnSpc>
                    <a:spcPct val="95000"/>
                  </a:lnSpc>
                  <a:buClr>
                    <a:schemeClr val="bg1"/>
                  </a:buClr>
                  <a:tabLst>
                    <a:tab pos="4890770" algn="l"/>
                  </a:tabLst>
                  <a:defRPr/>
                </a:pPr>
                <a:r>
                  <a:rPr lang="en-US" altLang="zh-CN" sz="800" b="1" dirty="0">
                    <a:solidFill>
                      <a:schemeClr val="bg1"/>
                    </a:solidFill>
                    <a:latin typeface="+mn-lt"/>
                    <a:ea typeface="+mn-ea"/>
                    <a:cs typeface="Arial" panose="020B0604020202020204" pitchFamily="34" charset="0"/>
                  </a:rPr>
                  <a:t>A5:</a:t>
                </a:r>
              </a:p>
            </p:txBody>
          </p:sp>
          <p:sp>
            <p:nvSpPr>
              <p:cNvPr id="86" name="Rectangle 194"/>
              <p:cNvSpPr>
                <a:spLocks noChangeArrowheads="1"/>
              </p:cNvSpPr>
              <p:nvPr userDrawn="1"/>
            </p:nvSpPr>
            <p:spPr bwMode="auto">
              <a:xfrm>
                <a:off x="-2020724" y="3500522"/>
                <a:ext cx="332487" cy="238630"/>
              </a:xfrm>
              <a:prstGeom prst="rect">
                <a:avLst/>
              </a:prstGeom>
              <a:noFill/>
              <a:ln w="6350">
                <a:noFill/>
              </a:ln>
              <a:effectLst/>
            </p:spPr>
            <p:txBody>
              <a:bodyPr wrap="none" lIns="46800" tIns="64800" rIns="46800" bIns="64800" anchor="ctr"/>
              <a:lstStyle/>
              <a:p>
                <a:pPr algn="l" defTabSz="831215">
                  <a:lnSpc>
                    <a:spcPct val="95000"/>
                  </a:lnSpc>
                  <a:buClr>
                    <a:schemeClr val="bg1"/>
                  </a:buClr>
                  <a:tabLst>
                    <a:tab pos="4890770" algn="l"/>
                  </a:tabLst>
                  <a:defRPr/>
                </a:pPr>
                <a:r>
                  <a:rPr lang="en-US" altLang="zh-CN" sz="800" b="1" dirty="0">
                    <a:solidFill>
                      <a:schemeClr val="tx1"/>
                    </a:solidFill>
                    <a:latin typeface="+mn-lt"/>
                    <a:ea typeface="+mn-ea"/>
                    <a:cs typeface="Arial" panose="020B0604020202020204" pitchFamily="34" charset="0"/>
                  </a:rPr>
                  <a:t>A6:</a:t>
                </a:r>
              </a:p>
            </p:txBody>
          </p:sp>
          <p:sp>
            <p:nvSpPr>
              <p:cNvPr id="87"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2368062"/>
                <a:ext cx="332487" cy="235872"/>
              </a:xfrm>
              <a:prstGeom prst="rect">
                <a:avLst/>
              </a:prstGeom>
              <a:noFill/>
              <a:ln w="6350" algn="ctr">
                <a:noFill/>
                <a:miter lim="800000"/>
              </a:ln>
            </p:spPr>
            <p:txBody>
              <a:bodyPr lIns="46800" tIns="46800" rIns="46800" bIns="46800" anchor="ctr"/>
              <a:lstStyle/>
              <a:p>
                <a:pPr algn="l" defTabSz="831215">
                  <a:lnSpc>
                    <a:spcPct val="95000"/>
                  </a:lnSpc>
                </a:pPr>
                <a:r>
                  <a:rPr lang="en-US" altLang="zh-CN" sz="800" b="1" dirty="0">
                    <a:solidFill>
                      <a:srgbClr val="FFFFFF"/>
                    </a:solidFill>
                    <a:latin typeface="+mn-lt"/>
                    <a:ea typeface="+mn-ea"/>
                    <a:cs typeface="Arial" panose="020B0604020202020204" pitchFamily="34" charset="0"/>
                  </a:rPr>
                  <a:t>A2:</a:t>
                </a:r>
              </a:p>
            </p:txBody>
          </p:sp>
          <p:sp>
            <p:nvSpPr>
              <p:cNvPr id="88" name="Rectangle 193"/>
              <p:cNvSpPr>
                <a:spLocks noChangeArrowheads="1"/>
              </p:cNvSpPr>
              <p:nvPr userDrawn="1"/>
            </p:nvSpPr>
            <p:spPr bwMode="auto">
              <a:xfrm>
                <a:off x="-2020724" y="2083912"/>
                <a:ext cx="332487" cy="238631"/>
              </a:xfrm>
              <a:prstGeom prst="rect">
                <a:avLst/>
              </a:prstGeom>
              <a:noFill/>
              <a:ln w="6350">
                <a:noFill/>
                <a:miter lim="800000"/>
              </a:ln>
            </p:spPr>
            <p:txBody>
              <a:bodyPr wrap="none" lIns="46800" tIns="64800" rIns="46800" bIns="64800" anchor="ctr"/>
              <a:lstStyle/>
              <a:p>
                <a:pPr algn="l" defTabSz="831215">
                  <a:tabLst>
                    <a:tab pos="4890770" algn="l"/>
                  </a:tabLst>
                </a:pPr>
                <a:r>
                  <a:rPr lang="en-US" altLang="zh-CN" sz="800" b="1" dirty="0">
                    <a:solidFill>
                      <a:schemeClr val="bg1"/>
                    </a:solidFill>
                    <a:latin typeface="+mn-lt"/>
                    <a:ea typeface="+mn-ea"/>
                    <a:cs typeface="Arial" panose="020B0604020202020204" pitchFamily="34" charset="0"/>
                  </a:rPr>
                  <a:t>A1:</a:t>
                </a:r>
              </a:p>
            </p:txBody>
          </p:sp>
          <p:sp>
            <p:nvSpPr>
              <p:cNvPr id="89"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3784671"/>
                <a:ext cx="332487" cy="235871"/>
              </a:xfrm>
              <a:prstGeom prst="rect">
                <a:avLst/>
              </a:prstGeom>
              <a:noFill/>
              <a:ln w="6350" algn="ctr">
                <a:noFill/>
                <a:miter lim="800000"/>
              </a:ln>
            </p:spPr>
            <p:txBody>
              <a:bodyPr lIns="46800" tIns="46800" rIns="46800" bIns="46800" anchor="ctr"/>
              <a:lstStyle/>
              <a:p>
                <a:pPr algn="l" defTabSz="831215">
                  <a:lnSpc>
                    <a:spcPct val="95000"/>
                  </a:lnSpc>
                </a:pPr>
                <a:r>
                  <a:rPr lang="en-US" altLang="zh-CN" sz="800" b="1" dirty="0">
                    <a:solidFill>
                      <a:schemeClr val="bg1"/>
                    </a:solidFill>
                    <a:latin typeface="+mn-lt"/>
                    <a:ea typeface="+mn-ea"/>
                    <a:cs typeface="Arial" panose="020B0604020202020204" pitchFamily="34" charset="0"/>
                  </a:rPr>
                  <a:t>A7:</a:t>
                </a:r>
              </a:p>
            </p:txBody>
          </p:sp>
        </p:grpSp>
        <p:sp>
          <p:nvSpPr>
            <p:cNvPr id="97"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1853140"/>
              <a:ext cx="1570737" cy="235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46800" tIns="46800" rIns="46800" bIns="46800" anchor="ctr"/>
            <a:lstStyle/>
            <a:p>
              <a:pPr defTabSz="831215">
                <a:lnSpc>
                  <a:spcPct val="95000"/>
                </a:lnSpc>
              </a:pPr>
              <a:r>
                <a:rPr lang="en-US" altLang="zh-CN" sz="800" b="1" dirty="0">
                  <a:solidFill>
                    <a:schemeClr val="bg2"/>
                  </a:solidFill>
                  <a:latin typeface="+mn-lt"/>
                  <a:ea typeface="+mn-ea"/>
                  <a:cs typeface="Arial" panose="020B0604020202020204" pitchFamily="34" charset="0"/>
                </a:rPr>
                <a:t>Excel color scheme</a:t>
              </a:r>
            </a:p>
          </p:txBody>
        </p:sp>
      </p:grpSp>
      <p:grpSp>
        <p:nvGrpSpPr>
          <p:cNvPr id="10" name="Group 9"/>
          <p:cNvGrpSpPr/>
          <p:nvPr userDrawn="1"/>
        </p:nvGrpSpPr>
        <p:grpSpPr>
          <a:xfrm>
            <a:off x="-2020724" y="177629"/>
            <a:ext cx="1570737" cy="474503"/>
            <a:chOff x="-2020724" y="177629"/>
            <a:chExt cx="1570737" cy="474503"/>
          </a:xfrm>
        </p:grpSpPr>
        <p:sp>
          <p:nvSpPr>
            <p:cNvPr id="98"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177629"/>
              <a:ext cx="1570737" cy="235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46800" tIns="46800" rIns="46800" bIns="46800" anchor="ctr"/>
            <a:lstStyle/>
            <a:p>
              <a:pPr defTabSz="831215">
                <a:lnSpc>
                  <a:spcPct val="95000"/>
                </a:lnSpc>
              </a:pPr>
              <a:r>
                <a:rPr lang="en-US" altLang="zh-CN" sz="800" b="1" dirty="0">
                  <a:solidFill>
                    <a:schemeClr val="bg2"/>
                  </a:solidFill>
                  <a:latin typeface="+mn-lt"/>
                  <a:ea typeface="+mn-ea"/>
                  <a:cs typeface="Arial" panose="020B0604020202020204" pitchFamily="34" charset="0"/>
                </a:rPr>
                <a:t>Page title 24</a:t>
              </a:r>
              <a:r>
                <a:rPr lang="en-US" altLang="zh-CN" sz="800" b="1" baseline="0" dirty="0">
                  <a:solidFill>
                    <a:schemeClr val="bg2"/>
                  </a:solidFill>
                  <a:latin typeface="+mn-lt"/>
                  <a:ea typeface="+mn-ea"/>
                  <a:cs typeface="Arial" panose="020B0604020202020204" pitchFamily="34" charset="0"/>
                </a:rPr>
                <a:t> </a:t>
              </a:r>
              <a:r>
                <a:rPr lang="en-US" altLang="zh-CN" sz="800" b="1" baseline="0" dirty="0" err="1">
                  <a:solidFill>
                    <a:schemeClr val="bg2"/>
                  </a:solidFill>
                  <a:latin typeface="+mn-lt"/>
                  <a:ea typeface="+mn-ea"/>
                  <a:cs typeface="Arial" panose="020B0604020202020204" pitchFamily="34" charset="0"/>
                </a:rPr>
                <a:t>pt</a:t>
              </a:r>
              <a:endParaRPr lang="en-US" altLang="zh-CN" sz="800" b="1" dirty="0">
                <a:solidFill>
                  <a:schemeClr val="bg2"/>
                </a:solidFill>
                <a:latin typeface="+mn-lt"/>
                <a:ea typeface="+mn-ea"/>
                <a:cs typeface="Arial" panose="020B0604020202020204" pitchFamily="34" charset="0"/>
              </a:endParaRPr>
            </a:p>
          </p:txBody>
        </p:sp>
        <p:sp>
          <p:nvSpPr>
            <p:cNvPr id="101" name="Rectangle 193"/>
            <p:cNvSpPr>
              <a:spLocks noChangeArrowheads="1"/>
            </p:cNvSpPr>
            <p:nvPr userDrawn="1"/>
          </p:nvSpPr>
          <p:spPr bwMode="auto">
            <a:xfrm>
              <a:off x="-2020724" y="413501"/>
              <a:ext cx="1570737" cy="238631"/>
            </a:xfrm>
            <a:prstGeom prst="rect">
              <a:avLst/>
            </a:prstGeom>
            <a:solidFill>
              <a:schemeClr val="accent1"/>
            </a:solidFill>
            <a:ln w="6350">
              <a:solidFill>
                <a:schemeClr val="bg1"/>
              </a:solidFill>
              <a:miter lim="800000"/>
            </a:ln>
          </p:spPr>
          <p:txBody>
            <a:bodyPr wrap="none" lIns="46800" tIns="64800" rIns="46800" bIns="64800" anchor="ctr"/>
            <a:lstStyle/>
            <a:p>
              <a:pPr defTabSz="831215">
                <a:lnSpc>
                  <a:spcPct val="95000"/>
                </a:lnSpc>
                <a:buClr>
                  <a:schemeClr val="bg1"/>
                </a:buClr>
                <a:tabLst>
                  <a:tab pos="4890770" algn="l"/>
                </a:tabLst>
              </a:pPr>
              <a:r>
                <a:rPr lang="en-US" altLang="zh-CN" sz="800" b="1">
                  <a:solidFill>
                    <a:schemeClr val="bg1"/>
                  </a:solidFill>
                  <a:latin typeface="+mn-lt"/>
                  <a:ea typeface="+mn-ea"/>
                  <a:cs typeface="Arial" panose="020B0604020202020204" pitchFamily="34" charset="0"/>
                </a:rPr>
                <a:t>244 127 54</a:t>
              </a:r>
              <a:endParaRPr lang="en-US" altLang="zh-CN" sz="800" b="1" dirty="0">
                <a:solidFill>
                  <a:schemeClr val="bg1"/>
                </a:solidFill>
                <a:latin typeface="+mn-lt"/>
                <a:ea typeface="+mn-ea"/>
                <a:cs typeface="Arial" panose="020B0604020202020204" pitchFamily="34" charset="0"/>
              </a:endParaRPr>
            </a:p>
          </p:txBody>
        </p:sp>
      </p:grpSp>
      <p:grpSp>
        <p:nvGrpSpPr>
          <p:cNvPr id="8" name="Group 7"/>
          <p:cNvGrpSpPr/>
          <p:nvPr userDrawn="1"/>
        </p:nvGrpSpPr>
        <p:grpSpPr>
          <a:xfrm>
            <a:off x="-2020724" y="895130"/>
            <a:ext cx="1570737" cy="466228"/>
            <a:chOff x="-2020724" y="710064"/>
            <a:chExt cx="1570737" cy="466228"/>
          </a:xfrm>
        </p:grpSpPr>
        <p:sp>
          <p:nvSpPr>
            <p:cNvPr id="102"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710064"/>
              <a:ext cx="1570737" cy="235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46800" tIns="46800" rIns="46800" bIns="46800" anchor="ctr"/>
            <a:lstStyle/>
            <a:p>
              <a:pPr defTabSz="831215">
                <a:lnSpc>
                  <a:spcPct val="95000"/>
                </a:lnSpc>
              </a:pPr>
              <a:r>
                <a:rPr lang="en-US" altLang="zh-CN" sz="800" b="1" dirty="0">
                  <a:solidFill>
                    <a:schemeClr val="bg2"/>
                  </a:solidFill>
                  <a:latin typeface="+mn-lt"/>
                  <a:ea typeface="+mn-ea"/>
                  <a:cs typeface="Arial" panose="020B0604020202020204" pitchFamily="34" charset="0"/>
                </a:rPr>
                <a:t>Page subtitle 20pt non bold</a:t>
              </a:r>
            </a:p>
          </p:txBody>
        </p:sp>
        <p:sp>
          <p:nvSpPr>
            <p:cNvPr id="103"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940420"/>
              <a:ext cx="1570737" cy="235872"/>
            </a:xfrm>
            <a:prstGeom prst="rect">
              <a:avLst/>
            </a:prstGeom>
            <a:solidFill>
              <a:schemeClr val="accent2"/>
            </a:solidFill>
            <a:ln w="6350" algn="ctr">
              <a:solidFill>
                <a:schemeClr val="bg1"/>
              </a:solidFill>
              <a:miter lim="800000"/>
            </a:ln>
          </p:spPr>
          <p:txBody>
            <a:bodyPr lIns="548640" tIns="46800" rIns="46800" bIns="46800" anchor="ctr"/>
            <a:lstStyle/>
            <a:p>
              <a:pPr lvl="0" algn="l" defTabSz="831215"/>
              <a:r>
                <a:rPr lang="en-US" altLang="zh-CN" sz="800" b="1">
                  <a:solidFill>
                    <a:srgbClr val="FFFFFF"/>
                  </a:solidFill>
                  <a:latin typeface="+mn-lt"/>
                  <a:cs typeface="Arial" panose="020B0604020202020204" pitchFamily="34" charset="0"/>
                </a:rPr>
                <a:t>137 137 137</a:t>
              </a:r>
              <a:endParaRPr lang="en-US" altLang="zh-CN" sz="800" b="1" dirty="0">
                <a:solidFill>
                  <a:srgbClr val="FFFFFF"/>
                </a:solidFill>
                <a:latin typeface="+mn-lt"/>
                <a:cs typeface="Arial" panose="020B0604020202020204" pitchFamily="34" charset="0"/>
              </a:endParaRPr>
            </a:p>
          </p:txBody>
        </p:sp>
      </p:grpSp>
      <p:sp>
        <p:nvSpPr>
          <p:cNvPr id="99"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1604356"/>
            <a:ext cx="1570737" cy="177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46800" tIns="46800" rIns="46800" bIns="46800" anchor="ctr"/>
          <a:lstStyle/>
          <a:p>
            <a:pPr defTabSz="831215">
              <a:lnSpc>
                <a:spcPct val="95000"/>
              </a:lnSpc>
            </a:pPr>
            <a:r>
              <a:rPr lang="en-US" altLang="zh-CN" sz="800" b="1" dirty="0">
                <a:solidFill>
                  <a:schemeClr val="bg2"/>
                </a:solidFill>
                <a:latin typeface="+mn-lt"/>
                <a:ea typeface="+mn-ea"/>
                <a:cs typeface="Arial" panose="020B0604020202020204" pitchFamily="34" charset="0"/>
              </a:rPr>
              <a:t>Heading</a:t>
            </a:r>
          </a:p>
        </p:txBody>
      </p:sp>
      <p:sp>
        <p:nvSpPr>
          <p:cNvPr id="100" name="HeadingBox1" descr="&lt;tags&gt;&lt;tag n=&quot;TagName&quot; v=&quot;HeadingBox1&quot; /&gt;&lt;tag n=&quot;Top&quot; v=&quot;80.30197&quot; /&gt;&lt;tag n=&quot;Left&quot; v=&quot;35.43307&quot; /&gt;&lt;tag n=&quot;Height&quot; v=&quot;13.51496&quot; /&gt;&lt;tag n=&quot;Width&quot; v=&quot;314.6457&quot; /&gt;&lt;/tags&gt;"/>
          <p:cNvSpPr txBox="1"/>
          <p:nvPr userDrawn="1"/>
        </p:nvSpPr>
        <p:spPr>
          <a:xfrm>
            <a:off x="-2020724" y="1784777"/>
            <a:ext cx="1568223" cy="171685"/>
          </a:xfrm>
          <a:prstGeom prst="rect">
            <a:avLst/>
          </a:prstGeom>
          <a:solidFill>
            <a:schemeClr val="bg1"/>
          </a:solidFill>
          <a:ln w="6350" algn="ctr">
            <a:noFill/>
            <a:miter lim="800000"/>
          </a:ln>
          <a:effectLst>
            <a:outerShdw dist="25400" dir="5400000" sx="99899" sy="99899" algn="ctr" rotWithShape="0">
              <a:srgbClr val="898989"/>
            </a:outerShdw>
          </a:effectLst>
          <a:extLst>
            <a:ext uri="{91240B29-F687-4F45-9708-019B960494DF}">
              <a14:hiddenLine xmlns:a14="http://schemas.microsoft.com/office/drawing/2010/main" w="9525">
                <a:solidFill>
                  <a:schemeClr val="tx1"/>
                </a:solidFill>
                <a:miter lim="800000"/>
                <a:headEnd/>
                <a:tailEnd/>
              </a14:hiddenLine>
            </a:ext>
          </a:extLst>
        </p:spPr>
        <p:txBody>
          <a:bodyPr vert="horz" wrap="square" lIns="0" tIns="27432" rIns="0" bIns="25400" numCol="1" anchor="b" anchorCtr="0" compatLnSpc="1">
            <a:spAutoFit/>
          </a:bodyPr>
          <a:lstStyle>
            <a:lvl1pPr algn="l" defTabSz="728980">
              <a:buClr>
                <a:schemeClr val="tx1"/>
              </a:buClr>
              <a:buSzPct val="120000"/>
              <a:buFont typeface="Wingdings" panose="05000000000000000000" pitchFamily="2" charset="2"/>
              <a:defRPr b="1">
                <a:solidFill>
                  <a:schemeClr val="accent2"/>
                </a:solidFill>
                <a:latin typeface="Arial" panose="020B0604020202020204"/>
                <a:ea typeface="MS PGothic" panose="020B0600070205080204" pitchFamily="34" charset="-128"/>
              </a:defRPr>
            </a:lvl1pPr>
            <a:lvl2pPr marL="1905" algn="l" defTabSz="728980">
              <a:spcBef>
                <a:spcPct val="36000"/>
              </a:spcBef>
              <a:buClr>
                <a:schemeClr val="tx1"/>
              </a:buClr>
              <a:buSzPct val="120000"/>
              <a:defRPr sz="1400">
                <a:latin typeface="Arial" panose="020B0604020202020204"/>
              </a:defRPr>
            </a:lvl2pPr>
            <a:lvl3pPr marL="228600" indent="-225425" algn="l" defTabSz="728980">
              <a:buClr>
                <a:schemeClr val="tx2"/>
              </a:buClr>
              <a:buSzPct val="80000"/>
              <a:buFont typeface="Wingdings" panose="05000000000000000000" pitchFamily="2" charset="2"/>
              <a:buChar char="n"/>
              <a:defRPr sz="1400">
                <a:latin typeface="Arial" panose="020B0604020202020204"/>
              </a:defRPr>
            </a:lvl3pPr>
            <a:lvl4pPr marL="466725" indent="-236855" algn="l" defTabSz="728980">
              <a:buClr>
                <a:schemeClr val="tx1"/>
              </a:buClr>
              <a:buFont typeface="Credit Suisse Type Roman" pitchFamily="34" charset="0"/>
              <a:buChar char="−"/>
              <a:defRPr sz="1400">
                <a:latin typeface="Arial" panose="020B0604020202020204"/>
              </a:defRPr>
            </a:lvl4pPr>
            <a:lvl5pPr marL="706755" indent="-238125" algn="l" defTabSz="728980">
              <a:buClr>
                <a:schemeClr val="tx1"/>
              </a:buClr>
              <a:buFont typeface="Credit Suisse Type Roman" pitchFamily="34" charset="0"/>
              <a:buChar char="−"/>
              <a:defRPr sz="1400">
                <a:latin typeface="Arial" panose="020B0604020202020204"/>
              </a:defRPr>
            </a:lvl5pPr>
            <a:lvl6pPr marL="1163955" indent="-238125" defTabSz="728980" fontAlgn="base">
              <a:lnSpc>
                <a:spcPct val="95000"/>
              </a:lnSpc>
              <a:spcBef>
                <a:spcPct val="0"/>
              </a:spcBef>
              <a:spcAft>
                <a:spcPct val="0"/>
              </a:spcAft>
              <a:buClr>
                <a:schemeClr val="tx1"/>
              </a:buClr>
              <a:buFont typeface="Credit Suisse Type Roman" pitchFamily="34" charset="0"/>
              <a:buChar char="−"/>
              <a:defRPr sz="1400">
                <a:latin typeface="+mn-lt"/>
              </a:defRPr>
            </a:lvl6pPr>
            <a:lvl7pPr marL="1621155" indent="-238125" defTabSz="728980" fontAlgn="base">
              <a:lnSpc>
                <a:spcPct val="95000"/>
              </a:lnSpc>
              <a:spcBef>
                <a:spcPct val="0"/>
              </a:spcBef>
              <a:spcAft>
                <a:spcPct val="0"/>
              </a:spcAft>
              <a:buClr>
                <a:schemeClr val="tx1"/>
              </a:buClr>
              <a:buFont typeface="Credit Suisse Type Roman" pitchFamily="34" charset="0"/>
              <a:buChar char="−"/>
              <a:defRPr sz="1400">
                <a:latin typeface="+mn-lt"/>
              </a:defRPr>
            </a:lvl7pPr>
            <a:lvl8pPr marL="2078355" indent="-238125" defTabSz="728980" fontAlgn="base">
              <a:lnSpc>
                <a:spcPct val="95000"/>
              </a:lnSpc>
              <a:spcBef>
                <a:spcPct val="0"/>
              </a:spcBef>
              <a:spcAft>
                <a:spcPct val="0"/>
              </a:spcAft>
              <a:buClr>
                <a:schemeClr val="tx1"/>
              </a:buClr>
              <a:buFont typeface="Credit Suisse Type Roman" pitchFamily="34" charset="0"/>
              <a:buChar char="−"/>
              <a:defRPr sz="1400">
                <a:latin typeface="+mn-lt"/>
              </a:defRPr>
            </a:lvl8pPr>
            <a:lvl9pPr marL="2535555" indent="-238125" defTabSz="728980" fontAlgn="base">
              <a:lnSpc>
                <a:spcPct val="95000"/>
              </a:lnSpc>
              <a:spcBef>
                <a:spcPct val="0"/>
              </a:spcBef>
              <a:spcAft>
                <a:spcPct val="0"/>
              </a:spcAft>
              <a:buClr>
                <a:schemeClr val="tx1"/>
              </a:buClr>
              <a:buFont typeface="Credit Suisse Type Roman" pitchFamily="34" charset="0"/>
              <a:buChar char="−"/>
              <a:defRPr sz="1400">
                <a:latin typeface="+mn-lt"/>
              </a:defRPr>
            </a:lvl9pPr>
          </a:lstStyle>
          <a:p>
            <a:pPr algn="ctr"/>
            <a:r>
              <a:rPr lang="en-US" sz="800" dirty="0">
                <a:solidFill>
                  <a:schemeClr val="accent1"/>
                </a:solidFill>
                <a:latin typeface="+mn-lt"/>
                <a:ea typeface="+mn-ea"/>
              </a:rPr>
              <a:t>244 127 54</a:t>
            </a:r>
          </a:p>
        </p:txBody>
      </p:sp>
      <p:sp>
        <p:nvSpPr>
          <p:cNvPr id="104"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1979574"/>
            <a:ext cx="1570737" cy="177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46800" tIns="46800" rIns="46800" bIns="46800" anchor="ctr"/>
          <a:lstStyle/>
          <a:p>
            <a:pPr defTabSz="831215">
              <a:lnSpc>
                <a:spcPct val="95000"/>
              </a:lnSpc>
            </a:pPr>
            <a:r>
              <a:rPr lang="en-US" altLang="zh-CN" sz="800" b="1" kern="1200" dirty="0">
                <a:solidFill>
                  <a:schemeClr val="bg1"/>
                </a:solidFill>
                <a:latin typeface="+mn-lt"/>
                <a:ea typeface="+mn-ea"/>
                <a:cs typeface="+mn-cs"/>
              </a:rPr>
              <a:t>Line: 137</a:t>
            </a:r>
            <a:r>
              <a:rPr lang="en-US" altLang="zh-CN" sz="800" b="1" kern="1200" baseline="0" dirty="0">
                <a:solidFill>
                  <a:schemeClr val="bg1"/>
                </a:solidFill>
                <a:latin typeface="+mn-lt"/>
                <a:ea typeface="+mn-ea"/>
                <a:cs typeface="+mn-cs"/>
              </a:rPr>
              <a:t> </a:t>
            </a:r>
            <a:r>
              <a:rPr lang="en-US" altLang="zh-CN" sz="800" b="1" kern="1200" dirty="0">
                <a:solidFill>
                  <a:schemeClr val="bg1"/>
                </a:solidFill>
                <a:latin typeface="+mn-lt"/>
                <a:ea typeface="+mn-ea"/>
                <a:cs typeface="+mn-cs"/>
              </a:rPr>
              <a:t>137 137</a:t>
            </a:r>
          </a:p>
        </p:txBody>
      </p:sp>
      <p:grpSp>
        <p:nvGrpSpPr>
          <p:cNvPr id="4" name="Group 3"/>
          <p:cNvGrpSpPr/>
          <p:nvPr userDrawn="1"/>
        </p:nvGrpSpPr>
        <p:grpSpPr>
          <a:xfrm>
            <a:off x="-2020724" y="5091929"/>
            <a:ext cx="1570737" cy="476925"/>
            <a:chOff x="-2020724" y="4871363"/>
            <a:chExt cx="1570737" cy="476925"/>
          </a:xfrm>
        </p:grpSpPr>
        <p:sp>
          <p:nvSpPr>
            <p:cNvPr id="93"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4871363"/>
              <a:ext cx="1570737" cy="235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46800" tIns="46800" rIns="46800" bIns="46800" anchor="ctr"/>
            <a:lstStyle/>
            <a:p>
              <a:pPr defTabSz="831215">
                <a:lnSpc>
                  <a:spcPct val="95000"/>
                </a:lnSpc>
              </a:pPr>
              <a:r>
                <a:rPr lang="en-US" altLang="zh-CN" sz="800" b="1" dirty="0">
                  <a:solidFill>
                    <a:schemeClr val="bg2"/>
                  </a:solidFill>
                  <a:latin typeface="+mn-lt"/>
                  <a:ea typeface="+mn-ea"/>
                  <a:cs typeface="Arial" panose="020B0604020202020204" pitchFamily="34" charset="0"/>
                </a:rPr>
                <a:t>For client</a:t>
              </a:r>
            </a:p>
          </p:txBody>
        </p:sp>
        <p:sp>
          <p:nvSpPr>
            <p:cNvPr id="94" name="Rectangle 193"/>
            <p:cNvSpPr>
              <a:spLocks noChangeArrowheads="1"/>
            </p:cNvSpPr>
            <p:nvPr userDrawn="1"/>
          </p:nvSpPr>
          <p:spPr bwMode="auto">
            <a:xfrm>
              <a:off x="-2020724" y="5109657"/>
              <a:ext cx="1570737" cy="238631"/>
            </a:xfrm>
            <a:prstGeom prst="rect">
              <a:avLst/>
            </a:prstGeom>
            <a:solidFill>
              <a:schemeClr val="accent1"/>
            </a:solidFill>
            <a:ln w="6350">
              <a:solidFill>
                <a:schemeClr val="bg1"/>
              </a:solidFill>
              <a:miter lim="800000"/>
            </a:ln>
          </p:spPr>
          <p:txBody>
            <a:bodyPr wrap="none" lIns="46800" tIns="64800" rIns="46800" bIns="64800" anchor="ctr"/>
            <a:lstStyle/>
            <a:p>
              <a:pPr defTabSz="831215">
                <a:tabLst>
                  <a:tab pos="4890770" algn="l"/>
                </a:tabLst>
              </a:pPr>
              <a:r>
                <a:rPr lang="en-US" altLang="zh-CN" sz="800" b="1">
                  <a:solidFill>
                    <a:schemeClr val="bg1"/>
                  </a:solidFill>
                  <a:latin typeface="+mn-lt"/>
                  <a:ea typeface="+mn-ea"/>
                  <a:cs typeface="Arial" panose="020B0604020202020204" pitchFamily="34" charset="0"/>
                </a:rPr>
                <a:t>244 127 54</a:t>
              </a:r>
              <a:endParaRPr lang="en-US" altLang="zh-CN" sz="800" b="1" dirty="0">
                <a:solidFill>
                  <a:schemeClr val="bg1"/>
                </a:solidFill>
                <a:latin typeface="+mn-lt"/>
                <a:ea typeface="+mn-ea"/>
                <a:cs typeface="Arial" panose="020B0604020202020204" pitchFamily="34" charset="0"/>
              </a:endParaRPr>
            </a:p>
          </p:txBody>
        </p:sp>
        <p:sp>
          <p:nvSpPr>
            <p:cNvPr id="106" name="Rectangle 193"/>
            <p:cNvSpPr>
              <a:spLocks noChangeArrowheads="1"/>
            </p:cNvSpPr>
            <p:nvPr userDrawn="1"/>
          </p:nvSpPr>
          <p:spPr bwMode="auto">
            <a:xfrm>
              <a:off x="-2020724" y="5109657"/>
              <a:ext cx="332487" cy="238631"/>
            </a:xfrm>
            <a:prstGeom prst="rect">
              <a:avLst/>
            </a:prstGeom>
            <a:noFill/>
            <a:ln w="6350">
              <a:noFill/>
              <a:miter lim="800000"/>
            </a:ln>
          </p:spPr>
          <p:txBody>
            <a:bodyPr wrap="none" lIns="46800" tIns="64800" rIns="46800" bIns="64800" anchor="ctr"/>
            <a:lstStyle/>
            <a:p>
              <a:pPr algn="l" defTabSz="831215">
                <a:tabLst>
                  <a:tab pos="4890770" algn="l"/>
                </a:tabLst>
              </a:pPr>
              <a:r>
                <a:rPr lang="en-US" altLang="zh-CN" sz="800" b="1" dirty="0">
                  <a:solidFill>
                    <a:schemeClr val="bg1"/>
                  </a:solidFill>
                  <a:latin typeface="+mn-lt"/>
                  <a:ea typeface="+mn-ea"/>
                  <a:cs typeface="Arial" panose="020B0604020202020204" pitchFamily="34" charset="0"/>
                </a:rPr>
                <a:t>A1:</a:t>
              </a:r>
            </a:p>
          </p:txBody>
        </p:sp>
      </p:grpSp>
      <p:pic>
        <p:nvPicPr>
          <p:cNvPr id="39" name="Picture 2"/>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8304865" y="138301"/>
            <a:ext cx="392286" cy="409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 name="Straight Connector 2"/>
          <p:cNvCxnSpPr/>
          <p:nvPr userDrawn="1"/>
        </p:nvCxnSpPr>
        <p:spPr>
          <a:xfrm>
            <a:off x="0" y="16451"/>
            <a:ext cx="452628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a:xfrm>
            <a:off x="4617720" y="16451"/>
            <a:ext cx="4526280"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2" name="Group 1"/>
          <p:cNvGrpSpPr/>
          <p:nvPr userDrawn="1"/>
        </p:nvGrpSpPr>
        <p:grpSpPr>
          <a:xfrm>
            <a:off x="-2020724" y="5811851"/>
            <a:ext cx="1570737" cy="831069"/>
            <a:chOff x="-2020724" y="5811851"/>
            <a:chExt cx="1570737" cy="831069"/>
          </a:xfrm>
        </p:grpSpPr>
        <p:sp>
          <p:nvSpPr>
            <p:cNvPr id="90"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5811851"/>
              <a:ext cx="1570737" cy="235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46800" tIns="46800" rIns="46800" bIns="46800" anchor="ctr"/>
            <a:lstStyle/>
            <a:p>
              <a:pPr defTabSz="831215">
                <a:lnSpc>
                  <a:spcPct val="95000"/>
                </a:lnSpc>
              </a:pPr>
              <a:r>
                <a:rPr lang="en-US" altLang="zh-CN" sz="800" b="1" dirty="0">
                  <a:solidFill>
                    <a:schemeClr val="bg2"/>
                  </a:solidFill>
                  <a:latin typeface="+mn-lt"/>
                  <a:ea typeface="+mn-ea"/>
                  <a:cs typeface="Arial" panose="020B0604020202020204" pitchFamily="34" charset="0"/>
                </a:rPr>
                <a:t>Highlight in tables</a:t>
              </a:r>
            </a:p>
          </p:txBody>
        </p:sp>
        <p:sp>
          <p:nvSpPr>
            <p:cNvPr id="91"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6068414"/>
              <a:ext cx="1570737" cy="235872"/>
            </a:xfrm>
            <a:prstGeom prst="rect">
              <a:avLst/>
            </a:prstGeom>
            <a:solidFill>
              <a:srgbClr val="DADBDD"/>
            </a:solidFill>
            <a:ln w="6350" algn="ctr">
              <a:solidFill>
                <a:schemeClr val="bg1"/>
              </a:solidFill>
              <a:miter lim="800000"/>
            </a:ln>
            <a:effectLst/>
          </p:spPr>
          <p:txBody>
            <a:bodyPr lIns="46800" tIns="46800" rIns="46800" bIns="46800" anchor="ctr"/>
            <a:lstStyle/>
            <a:p>
              <a:pPr lvl="0" defTabSz="831215"/>
              <a:r>
                <a:rPr lang="en-US" altLang="zh-CN" sz="800" b="1">
                  <a:latin typeface="+mn-lt"/>
                  <a:ea typeface="+mn-ea"/>
                  <a:cs typeface="Arial" panose="020B0604020202020204" pitchFamily="34" charset="0"/>
                </a:rPr>
                <a:t>218 219 221</a:t>
              </a:r>
              <a:endParaRPr lang="en-US" altLang="zh-CN" sz="800" b="1" dirty="0">
                <a:latin typeface="+mn-lt"/>
                <a:ea typeface="+mn-ea"/>
                <a:cs typeface="Arial" panose="020B0604020202020204" pitchFamily="34" charset="0"/>
              </a:endParaRPr>
            </a:p>
          </p:txBody>
        </p:sp>
        <p:sp>
          <p:nvSpPr>
            <p:cNvPr id="92"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6407048"/>
              <a:ext cx="1570737" cy="235872"/>
            </a:xfrm>
            <a:prstGeom prst="rect">
              <a:avLst/>
            </a:prstGeom>
            <a:solidFill>
              <a:srgbClr val="EBE9CA"/>
            </a:solidFill>
            <a:ln w="6350" algn="ctr">
              <a:solidFill>
                <a:schemeClr val="bg1"/>
              </a:solidFill>
              <a:miter lim="800000"/>
            </a:ln>
            <a:effectLst/>
          </p:spPr>
          <p:txBody>
            <a:bodyPr lIns="46800" tIns="46800" rIns="46800" bIns="46800" anchor="ctr"/>
            <a:lstStyle/>
            <a:p>
              <a:pPr lvl="0" defTabSz="831215"/>
              <a:r>
                <a:rPr lang="en-US" altLang="zh-CN" sz="800" b="1">
                  <a:latin typeface="+mn-lt"/>
                  <a:ea typeface="+mn-ea"/>
                  <a:cs typeface="Arial" panose="020B0604020202020204" pitchFamily="34" charset="0"/>
                </a:rPr>
                <a:t>235 233 202</a:t>
              </a:r>
              <a:endParaRPr lang="en-US" altLang="zh-CN" sz="800" b="1" dirty="0">
                <a:latin typeface="+mn-lt"/>
                <a:ea typeface="+mn-ea"/>
                <a:cs typeface="Arial" panose="020B0604020202020204" pitchFamily="34" charset="0"/>
              </a:endParaRPr>
            </a:p>
          </p:txBody>
        </p:sp>
        <p:sp>
          <p:nvSpPr>
            <p:cNvPr id="44" name="Rectangle 193"/>
            <p:cNvSpPr>
              <a:spLocks noChangeArrowheads="1"/>
            </p:cNvSpPr>
            <p:nvPr userDrawn="1"/>
          </p:nvSpPr>
          <p:spPr bwMode="auto">
            <a:xfrm>
              <a:off x="-2020724" y="6065655"/>
              <a:ext cx="332487" cy="238631"/>
            </a:xfrm>
            <a:prstGeom prst="rect">
              <a:avLst/>
            </a:prstGeom>
            <a:noFill/>
            <a:ln w="6350">
              <a:noFill/>
              <a:miter lim="800000"/>
            </a:ln>
          </p:spPr>
          <p:txBody>
            <a:bodyPr wrap="none" lIns="46800" tIns="64800" rIns="46800" bIns="64800" anchor="ctr"/>
            <a:lstStyle/>
            <a:p>
              <a:pPr algn="l" defTabSz="831215">
                <a:tabLst>
                  <a:tab pos="4890770" algn="l"/>
                </a:tabLst>
              </a:pPr>
              <a:r>
                <a:rPr lang="en-US" altLang="zh-CN" sz="800" b="1" dirty="0">
                  <a:solidFill>
                    <a:schemeClr val="tx1"/>
                  </a:solidFill>
                  <a:latin typeface="+mn-lt"/>
                  <a:ea typeface="+mn-ea"/>
                  <a:cs typeface="Arial" panose="020B0604020202020204" pitchFamily="34" charset="0"/>
                </a:rPr>
                <a:t>H1:</a:t>
              </a:r>
            </a:p>
          </p:txBody>
        </p:sp>
        <p:sp>
          <p:nvSpPr>
            <p:cNvPr id="45" name="Rectangle 193"/>
            <p:cNvSpPr>
              <a:spLocks noChangeArrowheads="1"/>
            </p:cNvSpPr>
            <p:nvPr userDrawn="1"/>
          </p:nvSpPr>
          <p:spPr bwMode="auto">
            <a:xfrm>
              <a:off x="-2020724" y="6404289"/>
              <a:ext cx="332487" cy="238631"/>
            </a:xfrm>
            <a:prstGeom prst="rect">
              <a:avLst/>
            </a:prstGeom>
            <a:noFill/>
            <a:ln w="6350">
              <a:noFill/>
              <a:miter lim="800000"/>
            </a:ln>
          </p:spPr>
          <p:txBody>
            <a:bodyPr wrap="none" lIns="46800" tIns="64800" rIns="46800" bIns="64800" anchor="ctr"/>
            <a:lstStyle/>
            <a:p>
              <a:pPr algn="l" defTabSz="831215">
                <a:tabLst>
                  <a:tab pos="4890770" algn="l"/>
                </a:tabLst>
              </a:pPr>
              <a:r>
                <a:rPr lang="en-US" altLang="zh-CN" sz="800" b="1" dirty="0">
                  <a:solidFill>
                    <a:schemeClr val="tx1"/>
                  </a:solidFill>
                  <a:latin typeface="+mn-lt"/>
                  <a:ea typeface="+mn-ea"/>
                  <a:cs typeface="Arial" panose="020B0604020202020204" pitchFamily="34" charset="0"/>
                </a:rPr>
                <a:t>H2:</a:t>
              </a:r>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5"/>
        </a:spcBef>
        <a:buFont typeface="Arial" panose="020B0604020202020204"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anose="020B0604020202020204" pitchFamily="34" charset="0"/>
        <a:buNone/>
        <a:defRPr sz="1400" kern="1200">
          <a:solidFill>
            <a:schemeClr val="tx1"/>
          </a:solidFill>
          <a:latin typeface="+mn-lt"/>
          <a:ea typeface="+mn-ea"/>
          <a:cs typeface="+mn-cs"/>
        </a:defRPr>
      </a:lvl2pPr>
      <a:lvl3pPr marL="230505" indent="-226695" algn="l" defTabSz="914400" rtl="0" eaLnBrk="1" latinLnBrk="0" hangingPunct="1">
        <a:lnSpc>
          <a:spcPct val="95000"/>
        </a:lnSpc>
        <a:spcBef>
          <a:spcPts val="0"/>
        </a:spcBef>
        <a:buClr>
          <a:schemeClr val="tx2"/>
        </a:buClr>
        <a:buSzPct val="80000"/>
        <a:buFont typeface="Wingdings" panose="05000000000000000000" pitchFamily="2" charset="2"/>
        <a:buChar char=""/>
        <a:defRPr sz="1400" kern="1200">
          <a:solidFill>
            <a:schemeClr val="tx1"/>
          </a:solidFill>
          <a:latin typeface="+mn-lt"/>
          <a:ea typeface="+mn-ea"/>
          <a:cs typeface="+mn-cs"/>
        </a:defRPr>
      </a:lvl3pPr>
      <a:lvl4pPr marL="467995" indent="-237490" algn="l" defTabSz="914400" rtl="0" eaLnBrk="1" latinLnBrk="0" hangingPunct="1">
        <a:lnSpc>
          <a:spcPct val="95000"/>
        </a:lnSpc>
        <a:spcBef>
          <a:spcPts val="0"/>
        </a:spcBef>
        <a:buClr>
          <a:schemeClr val="tx1"/>
        </a:buClr>
        <a:buFont typeface="Credit Suisse Type Light" panose="020B0303040503020204" pitchFamily="34" charset="0"/>
        <a:buChar char="−"/>
        <a:defRPr sz="1400" kern="1200">
          <a:solidFill>
            <a:schemeClr val="tx1"/>
          </a:solidFill>
          <a:latin typeface="+mn-lt"/>
          <a:ea typeface="+mn-ea"/>
          <a:cs typeface="+mn-cs"/>
        </a:defRPr>
      </a:lvl4pPr>
      <a:lvl5pPr marL="705485" indent="-237490" algn="l" defTabSz="914400" rtl="0" eaLnBrk="1" latinLnBrk="0" hangingPunct="1">
        <a:lnSpc>
          <a:spcPct val="95000"/>
        </a:lnSpc>
        <a:spcBef>
          <a:spcPts val="0"/>
        </a:spcBef>
        <a:buClr>
          <a:schemeClr val="tx1"/>
        </a:buClr>
        <a:buFont typeface="Credit Suisse Type Light" panose="020B0303040503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4.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chart" Target="../charts/chart3.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chart" Target="../charts/chart5.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xml"/><Relationship Id="rId1" Type="http://schemas.openxmlformats.org/officeDocument/2006/relationships/tags" Target="../tags/tag10.xml"/><Relationship Id="rId4"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1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bwMode="gray">
          <a:xfrm>
            <a:off x="0" y="3256321"/>
            <a:ext cx="8682038" cy="1097280"/>
          </a:xfrm>
          <a:prstGeom prst="rect">
            <a:avLst/>
          </a:prstGeom>
          <a:gradFill>
            <a:gsLst>
              <a:gs pos="28000">
                <a:schemeClr val="bg1"/>
              </a:gs>
              <a:gs pos="100000">
                <a:schemeClr val="bg1">
                  <a:alpha val="0"/>
                </a:schemeClr>
              </a:gs>
            </a:gsLst>
            <a:lin ang="0" scaled="0"/>
          </a:gradFill>
          <a:ln w="25400" cap="flat"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91440" tIns="46800" rtlCol="0" anchor="t" anchorCtr="0"/>
          <a:lstStyle/>
          <a:p>
            <a:pPr algn="l"/>
            <a:endParaRPr lang="en-US" dirty="0">
              <a:solidFill>
                <a:schemeClr val="tx1"/>
              </a:solidFill>
            </a:endParaRPr>
          </a:p>
        </p:txBody>
      </p:sp>
      <p:sp>
        <p:nvSpPr>
          <p:cNvPr id="16" name="Date"/>
          <p:cNvSpPr txBox="1"/>
          <p:nvPr/>
        </p:nvSpPr>
        <p:spPr>
          <a:xfrm>
            <a:off x="450533" y="2156355"/>
            <a:ext cx="1765468" cy="169277"/>
          </a:xfrm>
          <a:prstGeom prst="rect">
            <a:avLst/>
          </a:prstGeom>
          <a:noFill/>
        </p:spPr>
        <p:txBody>
          <a:bodyPr vert="horz" wrap="square" lIns="0" tIns="0" rIns="0" bIns="0" rtlCol="0">
            <a:noAutofit/>
          </a:bodyPr>
          <a:lstStyle/>
          <a:p>
            <a:pPr algn="l"/>
            <a:r>
              <a:rPr lang="en-US" sz="1400" dirty="0">
                <a:solidFill>
                  <a:schemeClr val="accent3"/>
                </a:solidFill>
                <a:latin typeface="Arial" panose="020B0604020202020204"/>
              </a:rPr>
              <a:t>October 30, 2024</a:t>
            </a:r>
          </a:p>
        </p:txBody>
      </p:sp>
      <p:sp>
        <p:nvSpPr>
          <p:cNvPr id="7" name="Title"/>
          <p:cNvSpPr txBox="1"/>
          <p:nvPr/>
        </p:nvSpPr>
        <p:spPr>
          <a:xfrm>
            <a:off x="311944" y="3559537"/>
            <a:ext cx="8520112" cy="441960"/>
          </a:xfrm>
          <a:prstGeom prst="rect">
            <a:avLst/>
          </a:prstGeom>
          <a:noFill/>
        </p:spPr>
        <p:txBody>
          <a:bodyPr vert="horz" wrap="square" lIns="0" tIns="45720" rIns="0" bIns="45720" rtlCol="0">
            <a:spAutoFit/>
          </a:bodyPr>
          <a:lstStyle/>
          <a:p>
            <a:pPr algn="l"/>
            <a:r>
              <a:rPr lang="en-US" altLang="zh-CN" sz="2400" b="1" dirty="0">
                <a:solidFill>
                  <a:schemeClr val="tx2"/>
                </a:solidFill>
                <a:latin typeface="+mj-lt"/>
              </a:rPr>
              <a:t>Q3 2024 Results Presentation</a:t>
            </a:r>
            <a:endParaRPr lang="en-US" sz="2400" b="1" dirty="0">
              <a:solidFill>
                <a:schemeClr val="tx2"/>
              </a:solidFill>
              <a:latin typeface="+mj-lt"/>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85" name="SlideTitle" descr="&lt;tags&gt;&lt;tag n=&quot;TagName&quot; v=&quot;SlideTitle&quot; /&gt;&lt;tag n=&quot;Top&quot; v=&quot;32&quot; /&gt;&lt;tag n=&quot;Left&quot; v=&quot;35.37504&quot; /&gt;&lt;tag n=&quot;Height&quot; v=&quot;27.37504&quot; /&gt;&lt;tag n=&quot;Width&quot; v=&quot;568.5&quot; /&gt;&lt;/tags&gt;"/>
          <p:cNvSpPr>
            <a:spLocks noGrp="1" noChangeArrowheads="1"/>
          </p:cNvSpPr>
          <p:nvPr>
            <p:ph type="title"/>
          </p:nvPr>
        </p:nvSpPr>
        <p:spPr>
          <a:xfrm>
            <a:off x="449263" y="190500"/>
            <a:ext cx="8247888" cy="701731"/>
          </a:xfrm>
        </p:spPr>
        <p:txBody>
          <a:bodyPr/>
          <a:lstStyle/>
          <a:p>
            <a:r>
              <a:rPr lang="en-US" altLang="zh-CN" dirty="0">
                <a:ea typeface="MS PGothic" panose="020B0600070205080204" pitchFamily="34" charset="-128"/>
              </a:rPr>
              <a:t>Safe Harbor Statement</a:t>
            </a:r>
            <a:r>
              <a:rPr lang="zh-CN" altLang="en-US" dirty="0">
                <a:solidFill>
                  <a:schemeClr val="accent6"/>
                </a:solidFill>
                <a:latin typeface="Arial" panose="020B0604020202020204" pitchFamily="34" charset="0"/>
                <a:ea typeface="宋体" panose="02010600030101010101" pitchFamily="2" charset="-122"/>
              </a:rPr>
              <a:t/>
            </a:r>
            <a:br>
              <a:rPr lang="zh-CN" altLang="en-US" dirty="0">
                <a:solidFill>
                  <a:schemeClr val="accent6"/>
                </a:solidFill>
                <a:latin typeface="Arial" panose="020B0604020202020204" pitchFamily="34" charset="0"/>
                <a:ea typeface="宋体" panose="02010600030101010101" pitchFamily="2" charset="-122"/>
              </a:rPr>
            </a:br>
            <a:endParaRPr lang="en-US" altLang="ja-JP" dirty="0">
              <a:ea typeface="MS PGothic" panose="020B0600070205080204" pitchFamily="34" charset="-128"/>
            </a:endParaRPr>
          </a:p>
        </p:txBody>
      </p:sp>
      <p:sp>
        <p:nvSpPr>
          <p:cNvPr id="1044486" name="BasicText1" descr="&lt;tags&gt;&lt;tag n=&quot;Linked&quot; v=&quot;True&quot; /&gt;&lt;tag n=&quot;BulletInfo&quot; v=&quot;Standard&quot; /&gt;&lt;tag n=&quot;TagName&quot; v=&quot;BasicText1&quot; /&gt;&lt;tag n=&quot;Top&quot; v=&quot;78&quot; /&gt;&lt;tag n=&quot;Left&quot; v=&quot;35.37504&quot; /&gt;&lt;tag n=&quot;Height&quot; v=&quot;342&quot; /&gt;&lt;tag n=&quot;Width&quot; v=&quot;649.25&quot; /&gt;&lt;/tags&gt;"/>
          <p:cNvSpPr>
            <a:spLocks noGrp="1" noChangeArrowheads="1"/>
          </p:cNvSpPr>
          <p:nvPr>
            <p:ph idx="1"/>
          </p:nvPr>
        </p:nvSpPr>
        <p:spPr>
          <a:xfrm>
            <a:off x="449772" y="703022"/>
            <a:ext cx="8169804" cy="5438697"/>
          </a:xfrm>
          <a:noFill/>
        </p:spPr>
        <p:txBody>
          <a:bodyPr/>
          <a:lstStyle/>
          <a:p>
            <a:r>
              <a:rPr lang="en-US" altLang="zh-CN" b="0" kern="100" dirty="0">
                <a:effectLst/>
                <a:latin typeface="+mj-lt"/>
                <a:ea typeface="宋体" panose="02010600030101010101" pitchFamily="2" charset="-122"/>
                <a:cs typeface="Times New Roman" panose="02020603050405020304" pitchFamily="18" charset="0"/>
              </a:rPr>
              <a:t>This announcement contains forward-looking statements. These statements are made under the “safe harbor” provisions of the U.S. Private Securities Litigation Reform Act of 1995. These forward-looking statements can be identified by terminology such as “will,” “expects,” “anticipates,” “future,” “intends,” “plans,” “believes,” “estimates,” “guidance” and similar statements. Among other things, the outlook for the fourth quarter and the full year of 2024 and quotations from management in these announcements, as well as </a:t>
            </a:r>
            <a:r>
              <a:rPr lang="en-US" altLang="zh-CN" b="0" kern="100" dirty="0" err="1">
                <a:effectLst/>
                <a:latin typeface="+mj-lt"/>
                <a:ea typeface="宋体" panose="02010600030101010101" pitchFamily="2" charset="-122"/>
                <a:cs typeface="Times New Roman" panose="02020603050405020304" pitchFamily="18" charset="0"/>
              </a:rPr>
              <a:t>Daqo</a:t>
            </a:r>
            <a:r>
              <a:rPr lang="en-US" altLang="zh-CN" b="0" kern="100" dirty="0">
                <a:effectLst/>
                <a:latin typeface="+mj-lt"/>
                <a:ea typeface="宋体" panose="02010600030101010101" pitchFamily="2" charset="-122"/>
                <a:cs typeface="Times New Roman" panose="02020603050405020304" pitchFamily="18" charset="0"/>
              </a:rPr>
              <a:t> New Energy’s strategic and operational plans, contain forward-looking statements. The Company may also make written or oral forward-looking statements in its reports filed or furnished to the U.S. Securities and Exchange Commission, in its annual reports to shareholders, in press releases and other written materials and in oral statements made by its officers, directors or employees to third parties. Statements that are not historical facts, including statements about the Company’s beliefs and expectations, are forward-looking statements. Forward-looking statements involve inherent risks and uncertainties, all of which are difficult or impossible to predict accurately and many of which are beyond the Company’s control. A number of factors could cause actual results to differ materially from those contained in any forward-looking statement, including but not limited to the following: the demand for photovoltaic products and the development of photovoltaic technologies; global supply and demand for polysilicon; alternative technologies in cell manufacturing; the Company’s ability to significantly expand its polysilicon production capacity and output; the reduction in or elimination of government subsidies and economic incentives for solar energy applications; the Company’s ability to lower its production costs; and changes in political and regulatory environment. Further information regarding these and other risks is included in the reports or documents the Company has filed with, or furnished to, the U.S. Securities and Exchange Commission. All information provided in this press release is as of the date hereof, and the Company undertakes no duty to update such information or any forward-looking statement, except as required under applicable law.</a:t>
            </a:r>
            <a:br>
              <a:rPr lang="en-US" altLang="zh-CN" b="0" kern="100" dirty="0">
                <a:effectLst/>
                <a:latin typeface="+mj-lt"/>
                <a:ea typeface="宋体" panose="02010600030101010101" pitchFamily="2" charset="-122"/>
                <a:cs typeface="Times New Roman" panose="02020603050405020304" pitchFamily="18" charset="0"/>
              </a:rPr>
            </a:br>
            <a:endParaRPr lang="en-US" altLang="zh-CN" b="0" kern="100" dirty="0">
              <a:effectLst/>
              <a:latin typeface="+mj-lt"/>
              <a:ea typeface="宋体" panose="02010600030101010101" pitchFamily="2" charset="-122"/>
              <a:cs typeface="Times New Roman" panose="02020603050405020304" pitchFamily="18" charset="0"/>
            </a:endParaRPr>
          </a:p>
        </p:txBody>
      </p:sp>
      <p:sp>
        <p:nvSpPr>
          <p:cNvPr id="2" name="灯片编号占位符 1"/>
          <p:cNvSpPr>
            <a:spLocks noGrp="1"/>
          </p:cNvSpPr>
          <p:nvPr>
            <p:ph type="sldNum" sz="quarter" idx="10"/>
          </p:nvPr>
        </p:nvSpPr>
        <p:spPr>
          <a:xfrm>
            <a:off x="7388225" y="6488906"/>
            <a:ext cx="1755775" cy="357188"/>
          </a:xfrm>
        </p:spPr>
        <p:txBody>
          <a:bodyPr/>
          <a:lstStyle/>
          <a:p>
            <a:pPr algn="ctr"/>
            <a:fld id="{6ECF057E-9430-444F-93F0-FE493214D2F9}" type="slidenum">
              <a:rPr lang="ja-JP" altLang="en-US" smtClean="0"/>
              <a:t>1</a:t>
            </a:fld>
            <a:endParaRPr lang="en-US" altLang="ja-JP" dirty="0"/>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7"/>
          <p:cNvSpPr txBox="1"/>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lstStyle>
            <a:defPPr>
              <a:defRPr lang="en-US"/>
            </a:defPPr>
            <a:lvl1pPr algn="r" rtl="0" fontAlgn="base">
              <a:lnSpc>
                <a:spcPct val="100000"/>
              </a:lnSpc>
              <a:spcBef>
                <a:spcPct val="0"/>
              </a:spcBef>
              <a:spcAft>
                <a:spcPct val="0"/>
              </a:spcAft>
              <a:buClrTx/>
              <a:defRPr sz="1000" kern="1200">
                <a:solidFill>
                  <a:schemeClr val="tx1"/>
                </a:solidFill>
                <a:latin typeface="+mn-lt"/>
                <a:ea typeface="+mn-ea"/>
                <a:cs typeface="+mn-cs"/>
              </a:defRPr>
            </a:lvl1pPr>
            <a:lvl2pPr marL="457200"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2pPr>
            <a:lvl3pPr marL="914400"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3pPr>
            <a:lvl4pPr marL="1371600"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4pPr>
            <a:lvl5pPr marL="1828800"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5pPr>
            <a:lvl6pPr marL="2286000" algn="l" defTabSz="914400" rtl="0" eaLnBrk="1" latinLnBrk="0" hangingPunct="1">
              <a:defRPr sz="1200" kern="1200">
                <a:solidFill>
                  <a:schemeClr val="tx1"/>
                </a:solidFill>
                <a:latin typeface="Credit Suisse Type Light" panose="020B0303040503020204" pitchFamily="34" charset="0"/>
                <a:ea typeface="+mn-ea"/>
                <a:cs typeface="+mn-cs"/>
              </a:defRPr>
            </a:lvl6pPr>
            <a:lvl7pPr marL="2743200" algn="l" defTabSz="914400" rtl="0" eaLnBrk="1" latinLnBrk="0" hangingPunct="1">
              <a:defRPr sz="1200" kern="1200">
                <a:solidFill>
                  <a:schemeClr val="tx1"/>
                </a:solidFill>
                <a:latin typeface="Credit Suisse Type Light" panose="020B0303040503020204" pitchFamily="34" charset="0"/>
                <a:ea typeface="+mn-ea"/>
                <a:cs typeface="+mn-cs"/>
              </a:defRPr>
            </a:lvl7pPr>
            <a:lvl8pPr marL="3200400" algn="l" defTabSz="914400" rtl="0" eaLnBrk="1" latinLnBrk="0" hangingPunct="1">
              <a:defRPr sz="1200" kern="1200">
                <a:solidFill>
                  <a:schemeClr val="tx1"/>
                </a:solidFill>
                <a:latin typeface="Credit Suisse Type Light" panose="020B0303040503020204" pitchFamily="34" charset="0"/>
                <a:ea typeface="+mn-ea"/>
                <a:cs typeface="+mn-cs"/>
              </a:defRPr>
            </a:lvl8pPr>
            <a:lvl9pPr marL="3657600" algn="l" defTabSz="914400" rtl="0" eaLnBrk="1" latinLnBrk="0" hangingPunct="1">
              <a:defRPr sz="1200" kern="1200">
                <a:solidFill>
                  <a:schemeClr val="tx1"/>
                </a:solidFill>
                <a:latin typeface="Credit Suisse Type Light" panose="020B0303040503020204" pitchFamily="34" charset="0"/>
                <a:ea typeface="+mn-ea"/>
                <a:cs typeface="+mn-cs"/>
              </a:defRPr>
            </a:lvl9pPr>
          </a:lstStyle>
          <a:p>
            <a:fld id="{3C5482B9-D11D-4067-B360-F1AA9B4F5826}" type="slidenum">
              <a:rPr lang="en-US" noProof="1" smtClean="0"/>
              <a:t>2</a:t>
            </a:fld>
            <a:endParaRPr lang="en-US" noProof="1"/>
          </a:p>
        </p:txBody>
      </p:sp>
      <p:sp>
        <p:nvSpPr>
          <p:cNvPr id="7" name="SubTitle"/>
          <p:cNvSpPr txBox="1"/>
          <p:nvPr/>
        </p:nvSpPr>
        <p:spPr>
          <a:xfrm>
            <a:off x="519113" y="1951415"/>
            <a:ext cx="5287962" cy="618631"/>
          </a:xfrm>
          <a:prstGeom prst="rect">
            <a:avLst/>
          </a:prstGeom>
          <a:noFill/>
        </p:spPr>
        <p:txBody>
          <a:bodyPr vert="horz" wrap="square" lIns="0" tIns="45720" rIns="0" bIns="45720" rtlCol="0">
            <a:spAutoFit/>
          </a:bodyPr>
          <a:lstStyle/>
          <a:p>
            <a:pPr algn="l">
              <a:spcBef>
                <a:spcPct val="100000"/>
              </a:spcBef>
            </a:pPr>
            <a:r>
              <a:rPr lang="en-US" sz="1800" i="1" dirty="0">
                <a:solidFill>
                  <a:schemeClr val="accent2"/>
                </a:solidFill>
                <a:latin typeface="Arial" panose="020B0604020202020204"/>
              </a:rPr>
              <a:t>“A leading manufacturer of high-purity polysilicon for the global solar PV industry”</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a:spLocks noGrp="1"/>
          </p:cNvSpPr>
          <p:nvPr>
            <p:ph type="title"/>
          </p:nvPr>
        </p:nvSpPr>
        <p:spPr>
          <a:xfrm>
            <a:off x="337351" y="217043"/>
            <a:ext cx="8247888" cy="350865"/>
          </a:xfrm>
          <a:prstGeom prst="rect">
            <a:avLst/>
          </a:prstGeom>
          <a:noFill/>
        </p:spPr>
        <p:txBody>
          <a:bodyPr>
            <a:spAutoFit/>
          </a:bodyPr>
          <a:lstStyle/>
          <a:p>
            <a:pPr>
              <a:defRPr/>
            </a:pPr>
            <a:r>
              <a:rPr lang="en-US" altLang="zh-CN" b="1" dirty="0">
                <a:solidFill>
                  <a:schemeClr val="tx2"/>
                </a:solidFill>
                <a:latin typeface="Arial" panose="020B0604020202020204" pitchFamily="34" charset="0"/>
                <a:ea typeface="宋体" panose="02010600030101010101" pitchFamily="2" charset="-122"/>
              </a:rPr>
              <a:t>Management Remarks</a:t>
            </a:r>
          </a:p>
        </p:txBody>
      </p:sp>
      <p:sp>
        <p:nvSpPr>
          <p:cNvPr id="6" name="灯片编号占位符 5"/>
          <p:cNvSpPr>
            <a:spLocks noGrp="1"/>
          </p:cNvSpPr>
          <p:nvPr>
            <p:ph type="sldNum" sz="quarter" idx="10"/>
          </p:nvPr>
        </p:nvSpPr>
        <p:spPr>
          <a:xfrm>
            <a:off x="7388225" y="6509454"/>
            <a:ext cx="1755775" cy="357188"/>
          </a:xfrm>
        </p:spPr>
        <p:txBody>
          <a:bodyPr/>
          <a:lstStyle/>
          <a:p>
            <a:pPr algn="ctr"/>
            <a:r>
              <a:rPr lang="ja-JP" altLang="en-US" dirty="0">
                <a:solidFill>
                  <a:srgbClr val="7F7F7F"/>
                </a:solidFill>
              </a:rPr>
              <a:t> </a:t>
            </a:r>
            <a:fld id="{A5DADB4F-EA0A-4547-B6A7-8EB340355706}" type="slidenum">
              <a:rPr lang="ja-JP" altLang="en-US" smtClean="0">
                <a:solidFill>
                  <a:srgbClr val="7F7F7F"/>
                </a:solidFill>
              </a:rPr>
              <a:t>3</a:t>
            </a:fld>
            <a:endParaRPr lang="en-US" altLang="ja-JP" dirty="0">
              <a:solidFill>
                <a:srgbClr val="7F7F7F"/>
              </a:solidFill>
            </a:endParaRPr>
          </a:p>
        </p:txBody>
      </p:sp>
      <p:sp>
        <p:nvSpPr>
          <p:cNvPr id="7" name="文本框 6"/>
          <p:cNvSpPr txBox="1"/>
          <p:nvPr/>
        </p:nvSpPr>
        <p:spPr>
          <a:xfrm>
            <a:off x="337185" y="882650"/>
            <a:ext cx="8419465" cy="5143331"/>
          </a:xfrm>
          <a:prstGeom prst="rect">
            <a:avLst/>
          </a:prstGeom>
          <a:noFill/>
        </p:spPr>
        <p:txBody>
          <a:bodyPr wrap="square">
            <a:spAutoFit/>
          </a:bodyPr>
          <a:lstStyle/>
          <a:p>
            <a:pPr algn="just">
              <a:lnSpc>
                <a:spcPct val="150000"/>
              </a:lnSpc>
            </a:pPr>
            <a:r>
              <a:rPr lang="en-US" altLang="zh-CN" sz="1100" kern="100">
                <a:effectLst/>
                <a:latin typeface="Arial" panose="020B0604020202020204" pitchFamily="34" charset="0"/>
                <a:ea typeface="宋体" panose="02010600030101010101" pitchFamily="2" charset="-122"/>
                <a:cs typeface="Times New Roman" panose="02020603050405020304" pitchFamily="18" charset="0"/>
              </a:rPr>
              <a:t>Mr. Xiang Xu, CEO of Daqo New Energy, commented, “Entering the third quarter, China solar industry’s market conditions remained challenging, exacerbated by the overall over-supply in the industry. Market selling prices continued to be below production costs for the majority of industry players throughout the entire value-chain. Although this caused Daqo New Energy to sustain quarterly operating and net losses, our losses narrowed compared to the second quarter and we continued to maintain a strong and healthy balance sheet with no financial debt. At the end of the third quarter, we had a cash balance of $853 million, short-term investments of $245 million, bank note receivables of $83 million, and a fixed term bank deposit balance of $1.2 billion. To capitalize on higher interest rates compared to those of bank savings, we purchased short-term investments and fixed term bank deposits during the past two quarters. Overall, the company maintains strong liquidity with a balance of quick assets of $2.4 billion. These mainly consists of bank deposits or bank financial products that can be quickly converted to cash when necessary.</a:t>
            </a:r>
            <a:endParaRPr lang="zh-CN" altLang="zh-CN" sz="1100" kern="100">
              <a:effectLst/>
              <a:latin typeface="Calibri" panose="020F0502020204030204" pitchFamily="34" charset="0"/>
              <a:ea typeface="宋体" panose="02010600030101010101" pitchFamily="2" charset="-122"/>
              <a:cs typeface="Times New Roman" panose="02020603050405020304" pitchFamily="18" charset="0"/>
            </a:endParaRPr>
          </a:p>
          <a:p>
            <a:pPr algn="just">
              <a:lnSpc>
                <a:spcPct val="150000"/>
              </a:lnSpc>
            </a:pPr>
            <a:r>
              <a:rPr lang="en-US" altLang="zh-CN" sz="1100" kern="100">
                <a:effectLst/>
                <a:latin typeface="Arial" panose="020B0604020202020204" pitchFamily="34" charset="0"/>
                <a:ea typeface="宋体" panose="02010600030101010101" pitchFamily="2" charset="-122"/>
                <a:cs typeface="Times New Roman" panose="02020603050405020304" pitchFamily="18" charset="0"/>
              </a:rPr>
              <a:t> </a:t>
            </a:r>
            <a:endParaRPr lang="zh-CN" altLang="zh-CN" sz="1100" kern="100">
              <a:effectLst/>
              <a:latin typeface="Calibri" panose="020F0502020204030204" pitchFamily="34" charset="0"/>
              <a:ea typeface="宋体" panose="02010600030101010101" pitchFamily="2" charset="-122"/>
              <a:cs typeface="Times New Roman" panose="02020603050405020304" pitchFamily="18" charset="0"/>
            </a:endParaRPr>
          </a:p>
          <a:p>
            <a:pPr algn="just">
              <a:lnSpc>
                <a:spcPct val="150000"/>
              </a:lnSpc>
            </a:pPr>
            <a:r>
              <a:rPr lang="en-US" altLang="zh-CN" sz="1100" kern="100">
                <a:effectLst/>
                <a:latin typeface="Arial" panose="020B0604020202020204" pitchFamily="34" charset="0"/>
                <a:ea typeface="宋体" panose="02010600030101010101" pitchFamily="2" charset="-122"/>
                <a:cs typeface="Times New Roman" panose="02020603050405020304" pitchFamily="18" charset="0"/>
              </a:rPr>
              <a:t>During the third quarter, we started maintenance of our facilities and adjusted our production utilization rate to 50% in light of weak market demand and to reduce our cash burn. The total production volume at our two polysilicon facilities for the quarter was 43,592 MT. Through continued investments in R&amp;D and dedication to purity improvements at both facilities, our overall N-type product mix reached 75% during the quarter. Our Phase 5B, which started initial production in May and is still ramping up, reached 70% N-type in its product mix, strengthening our confidence in achieving 100% N-type by the end of next year. Despite lower utilization levels, we further reduced our cash cost to $5.34/kg, compared to $5.39/kg in the second quarter. However, unit production cost trended up 7% sequentially to an average of $6.61/kg, as a result of reduced production level which led to facility idle cost of approximately $0.55/kg. </a:t>
            </a:r>
            <a:endParaRPr lang="zh-CN" altLang="zh-CN" sz="1100" kern="100">
              <a:effectLst/>
              <a:latin typeface="Calibri" panose="020F0502020204030204" pitchFamily="34" charset="0"/>
              <a:ea typeface="宋体" panose="02010600030101010101" pitchFamily="2" charset="-122"/>
              <a:cs typeface="Times New Roman" panose="02020603050405020304" pitchFamily="18" charset="0"/>
            </a:endParaRPr>
          </a:p>
          <a:p>
            <a:pPr algn="just">
              <a:lnSpc>
                <a:spcPct val="150000"/>
              </a:lnSpc>
            </a:pPr>
            <a:r>
              <a:rPr lang="en-US" altLang="zh-CN" sz="1100" kern="100">
                <a:effectLst/>
                <a:highlight>
                  <a:srgbClr val="FFFF00"/>
                </a:highlight>
                <a:latin typeface="Arial" panose="020B0604020202020204" pitchFamily="34" charset="0"/>
                <a:ea typeface="宋体" panose="02010600030101010101" pitchFamily="2" charset="-122"/>
                <a:cs typeface="Times New Roman" panose="02020603050405020304" pitchFamily="18" charset="0"/>
              </a:rPr>
              <a:t> </a:t>
            </a:r>
            <a:endParaRPr lang="zh-CN" altLang="zh-CN" sz="1100" kern="100">
              <a:effectLst/>
              <a:latin typeface="Calibri" panose="020F0502020204030204" pitchFamily="34" charset="0"/>
              <a:ea typeface="宋体" panose="02010600030101010101" pitchFamily="2" charset="-122"/>
              <a:cs typeface="Times New Roman" panose="02020603050405020304" pitchFamily="18" charset="0"/>
            </a:endParaRPr>
          </a:p>
          <a:p>
            <a:pPr algn="just">
              <a:lnSpc>
                <a:spcPct val="150000"/>
              </a:lnSpc>
            </a:pPr>
            <a:r>
              <a:rPr lang="en-US" altLang="zh-CN" sz="1100" kern="100">
                <a:effectLst/>
                <a:latin typeface="Arial" panose="020B0604020202020204" pitchFamily="34" charset="0"/>
                <a:ea typeface="宋体" panose="02010600030101010101" pitchFamily="2" charset="-122"/>
                <a:cs typeface="Times New Roman" panose="02020603050405020304" pitchFamily="18" charset="0"/>
              </a:rPr>
              <a:t>“In light of the current market conditions, we expect our Q4 2024 total polysilicon production volume to be approximately 31,000 MT to 34,000 MT. As a result, we anticipate our full year 2024 production volume to be in the range of 200,000 MT to 210,000 MT.”</a:t>
            </a:r>
            <a:endParaRPr lang="zh-CN" altLang="zh-CN" sz="1100" kern="100">
              <a:effectLst/>
              <a:latin typeface="Calibri" panose="020F0502020204030204" pitchFamily="34" charset="0"/>
              <a:ea typeface="宋体" panose="02010600030101010101" pitchFamily="2" charset="-122"/>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0"/>
          </p:nvPr>
        </p:nvSpPr>
        <p:spPr>
          <a:xfrm>
            <a:off x="7388225" y="6509454"/>
            <a:ext cx="1755775" cy="357188"/>
          </a:xfrm>
        </p:spPr>
        <p:txBody>
          <a:bodyPr/>
          <a:lstStyle/>
          <a:p>
            <a:pPr algn="ctr"/>
            <a:r>
              <a:rPr lang="ja-JP" altLang="en-US" dirty="0">
                <a:solidFill>
                  <a:srgbClr val="7F7F7F"/>
                </a:solidFill>
              </a:rPr>
              <a:t> </a:t>
            </a:r>
            <a:fld id="{A5DADB4F-EA0A-4547-B6A7-8EB340355706}" type="slidenum">
              <a:rPr lang="ja-JP" altLang="en-US" smtClean="0">
                <a:solidFill>
                  <a:srgbClr val="7F7F7F"/>
                </a:solidFill>
              </a:rPr>
              <a:t>4</a:t>
            </a:fld>
            <a:endParaRPr lang="en-US" altLang="ja-JP" dirty="0">
              <a:solidFill>
                <a:srgbClr val="7F7F7F"/>
              </a:solidFill>
            </a:endParaRPr>
          </a:p>
        </p:txBody>
      </p:sp>
      <p:sp>
        <p:nvSpPr>
          <p:cNvPr id="2" name="文本框 1"/>
          <p:cNvSpPr txBox="1"/>
          <p:nvPr/>
        </p:nvSpPr>
        <p:spPr>
          <a:xfrm>
            <a:off x="449263" y="612384"/>
            <a:ext cx="7869114" cy="467820"/>
          </a:xfrm>
          <a:prstGeom prst="rect">
            <a:avLst/>
          </a:prstGeom>
          <a:noFill/>
        </p:spPr>
        <p:txBody>
          <a:bodyPr wrap="square" lIns="0" tIns="0" rIns="0" bIns="0" rtlCol="0">
            <a:spAutoFit/>
          </a:bodyPr>
          <a:lstStyle/>
          <a:p>
            <a:pPr algn="l"/>
            <a:r>
              <a:rPr lang="en-US" altLang="zh-CN" sz="1600" dirty="0">
                <a:latin typeface="+mn-lt"/>
              </a:rPr>
              <a:t> </a:t>
            </a:r>
            <a:endParaRPr lang="zh-CN" altLang="zh-CN" sz="1600" dirty="0">
              <a:latin typeface="+mn-lt"/>
            </a:endParaRPr>
          </a:p>
          <a:p>
            <a:pPr algn="l"/>
            <a:endParaRPr lang="zh-CN" altLang="en-US" sz="1600" dirty="0">
              <a:latin typeface="+mn-lt"/>
            </a:endParaRPr>
          </a:p>
        </p:txBody>
      </p:sp>
      <p:sp>
        <p:nvSpPr>
          <p:cNvPr id="4" name="TextBox 6">
            <a:extLst>
              <a:ext uri="{FF2B5EF4-FFF2-40B4-BE49-F238E27FC236}">
                <a16:creationId xmlns:a16="http://schemas.microsoft.com/office/drawing/2014/main" xmlns="" id="{B307AD40-C844-9E5C-B98F-F5A5BAE7826C}"/>
              </a:ext>
            </a:extLst>
          </p:cNvPr>
          <p:cNvSpPr txBox="1">
            <a:spLocks noGrp="1"/>
          </p:cNvSpPr>
          <p:nvPr>
            <p:ph type="title"/>
          </p:nvPr>
        </p:nvSpPr>
        <p:spPr>
          <a:xfrm>
            <a:off x="337351" y="217043"/>
            <a:ext cx="8247888" cy="350865"/>
          </a:xfrm>
          <a:prstGeom prst="rect">
            <a:avLst/>
          </a:prstGeom>
          <a:noFill/>
        </p:spPr>
        <p:txBody>
          <a:bodyPr>
            <a:spAutoFit/>
          </a:bodyPr>
          <a:lstStyle/>
          <a:p>
            <a:pPr>
              <a:defRPr/>
            </a:pPr>
            <a:r>
              <a:rPr lang="en-US" altLang="zh-CN" b="1" dirty="0">
                <a:solidFill>
                  <a:schemeClr val="tx2"/>
                </a:solidFill>
                <a:latin typeface="Arial" panose="020B0604020202020204" pitchFamily="34" charset="0"/>
                <a:ea typeface="宋体" panose="02010600030101010101" pitchFamily="2" charset="-122"/>
              </a:rPr>
              <a:t>Management Remarks – Continued</a:t>
            </a:r>
          </a:p>
        </p:txBody>
      </p:sp>
      <p:sp>
        <p:nvSpPr>
          <p:cNvPr id="5" name="文本框 6">
            <a:extLst>
              <a:ext uri="{FF2B5EF4-FFF2-40B4-BE49-F238E27FC236}">
                <a16:creationId xmlns:a16="http://schemas.microsoft.com/office/drawing/2014/main" xmlns="" id="{D636266B-A835-ABC5-36EC-6F403F3B546F}"/>
              </a:ext>
            </a:extLst>
          </p:cNvPr>
          <p:cNvSpPr txBox="1"/>
          <p:nvPr/>
        </p:nvSpPr>
        <p:spPr>
          <a:xfrm>
            <a:off x="337185" y="882650"/>
            <a:ext cx="8419465" cy="3873753"/>
          </a:xfrm>
          <a:prstGeom prst="rect">
            <a:avLst/>
          </a:prstGeom>
          <a:noFill/>
        </p:spPr>
        <p:txBody>
          <a:bodyPr wrap="square">
            <a:spAutoFit/>
          </a:bodyPr>
          <a:lstStyle/>
          <a:p>
            <a:pPr algn="just">
              <a:lnSpc>
                <a:spcPct val="150000"/>
              </a:lnSpc>
            </a:pPr>
            <a:r>
              <a:rPr lang="en-US" altLang="zh-CN" sz="1100" kern="100">
                <a:effectLst/>
                <a:latin typeface="Arial" panose="020B0604020202020204" pitchFamily="34" charset="0"/>
                <a:ea typeface="宋体" panose="02010600030101010101" pitchFamily="2" charset="-122"/>
                <a:cs typeface="Times New Roman" panose="02020603050405020304" pitchFamily="18" charset="0"/>
              </a:rPr>
              <a:t>“During the third quarter, challenging market conditions forced more industry players to reduce production utilization rates and begin maintenance. Based on industry statistics, polysilicon supply in China decreased by 15% and 6% month-over-month in July and August, respectively, with the total polysilicon production volume falling below 130,000MT in August, the lowest year-to-date. This reduction eased inventory pressure with prices bottoming in the range of approximately RMB 35-40/kg. Despite relatively weak downstream wafer demand during the quarter, polysilicon prices stabilized after reaching their lowest level and have stopped declining. This price level was below the cash costs of even the tier-one players, and four consecutive months of cash losses have led all manufacturers to reassess their future strategy. In August and September, due to downstream customers’ effort to take advantage of low prices amid production cuts, polysilicon prices rebounded to approximately RMB 38-43/kg. However, industry polysilicon inventories remained significant at the end of the quarter. One month into the fourth quarter, the polysilicon industry is still rebalancing supply and demand and needs further production cuts and stronger end market demand to sustain a price recovery. The fourth quarter has historically seen strong new solar installations in China, and the aggressive stimulus packages unveiled in September and October to support the domestic economy might encourage investments from state-owned enterprises. In the medium to long-term, we believe the current low prices and market downturn will eventually result in a healthier market, as poor profitability, losses, and cash burn will lead to many industry players exiting the business, ultimately eliminating overcapacity and bringing the solar PV industry back to normal profitability and better margins.”</a:t>
            </a:r>
            <a:endParaRPr lang="zh-CN" altLang="zh-CN" sz="1100" kern="100">
              <a:effectLst/>
              <a:latin typeface="Calibri" panose="020F0502020204030204" pitchFamily="34" charset="0"/>
              <a:ea typeface="宋体" panose="02010600030101010101" pitchFamily="2" charset="-122"/>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0"/>
          </p:nvPr>
        </p:nvSpPr>
        <p:spPr>
          <a:xfrm>
            <a:off x="7388225" y="6509454"/>
            <a:ext cx="1755775" cy="357188"/>
          </a:xfrm>
        </p:spPr>
        <p:txBody>
          <a:bodyPr/>
          <a:lstStyle/>
          <a:p>
            <a:pPr algn="ctr"/>
            <a:r>
              <a:rPr lang="ja-JP" altLang="en-US" dirty="0">
                <a:solidFill>
                  <a:srgbClr val="7F7F7F"/>
                </a:solidFill>
              </a:rPr>
              <a:t> </a:t>
            </a:r>
            <a:fld id="{A5DADB4F-EA0A-4547-B6A7-8EB340355706}" type="slidenum">
              <a:rPr lang="ja-JP" altLang="en-US" smtClean="0">
                <a:solidFill>
                  <a:srgbClr val="7F7F7F"/>
                </a:solidFill>
              </a:rPr>
              <a:t>5</a:t>
            </a:fld>
            <a:endParaRPr lang="en-US" altLang="ja-JP" dirty="0">
              <a:solidFill>
                <a:srgbClr val="7F7F7F"/>
              </a:solidFill>
            </a:endParaRPr>
          </a:p>
        </p:txBody>
      </p:sp>
      <p:sp>
        <p:nvSpPr>
          <p:cNvPr id="2" name="文本框 1"/>
          <p:cNvSpPr txBox="1"/>
          <p:nvPr/>
        </p:nvSpPr>
        <p:spPr>
          <a:xfrm>
            <a:off x="449263" y="612384"/>
            <a:ext cx="7869114" cy="467820"/>
          </a:xfrm>
          <a:prstGeom prst="rect">
            <a:avLst/>
          </a:prstGeom>
          <a:noFill/>
        </p:spPr>
        <p:txBody>
          <a:bodyPr wrap="square" lIns="0" tIns="0" rIns="0" bIns="0" rtlCol="0">
            <a:spAutoFit/>
          </a:bodyPr>
          <a:lstStyle/>
          <a:p>
            <a:pPr algn="l"/>
            <a:r>
              <a:rPr lang="en-US" altLang="zh-CN" sz="1600" dirty="0">
                <a:latin typeface="+mn-lt"/>
              </a:rPr>
              <a:t> </a:t>
            </a:r>
            <a:endParaRPr lang="zh-CN" altLang="zh-CN" sz="1600" dirty="0">
              <a:latin typeface="+mn-lt"/>
            </a:endParaRPr>
          </a:p>
          <a:p>
            <a:pPr algn="l"/>
            <a:endParaRPr lang="zh-CN" altLang="en-US" sz="1600" dirty="0">
              <a:latin typeface="+mn-lt"/>
            </a:endParaRPr>
          </a:p>
        </p:txBody>
      </p:sp>
      <p:sp>
        <p:nvSpPr>
          <p:cNvPr id="4" name="TextBox 6">
            <a:extLst>
              <a:ext uri="{FF2B5EF4-FFF2-40B4-BE49-F238E27FC236}">
                <a16:creationId xmlns:a16="http://schemas.microsoft.com/office/drawing/2014/main" xmlns="" id="{B307AD40-C844-9E5C-B98F-F5A5BAE7826C}"/>
              </a:ext>
            </a:extLst>
          </p:cNvPr>
          <p:cNvSpPr txBox="1">
            <a:spLocks noGrp="1"/>
          </p:cNvSpPr>
          <p:nvPr>
            <p:ph type="title"/>
          </p:nvPr>
        </p:nvSpPr>
        <p:spPr>
          <a:xfrm>
            <a:off x="337351" y="217043"/>
            <a:ext cx="8247888" cy="350865"/>
          </a:xfrm>
          <a:prstGeom prst="rect">
            <a:avLst/>
          </a:prstGeom>
          <a:noFill/>
        </p:spPr>
        <p:txBody>
          <a:bodyPr>
            <a:spAutoFit/>
          </a:bodyPr>
          <a:lstStyle/>
          <a:p>
            <a:pPr>
              <a:defRPr/>
            </a:pPr>
            <a:r>
              <a:rPr lang="en-US" altLang="zh-CN" b="1" dirty="0">
                <a:solidFill>
                  <a:schemeClr val="tx2"/>
                </a:solidFill>
                <a:latin typeface="Arial" panose="020B0604020202020204" pitchFamily="34" charset="0"/>
                <a:ea typeface="宋体" panose="02010600030101010101" pitchFamily="2" charset="-122"/>
              </a:rPr>
              <a:t>Management Remarks – Continued (2)</a:t>
            </a:r>
          </a:p>
        </p:txBody>
      </p:sp>
      <p:sp>
        <p:nvSpPr>
          <p:cNvPr id="5" name="文本框 6">
            <a:extLst>
              <a:ext uri="{FF2B5EF4-FFF2-40B4-BE49-F238E27FC236}">
                <a16:creationId xmlns:a16="http://schemas.microsoft.com/office/drawing/2014/main" xmlns="" id="{D636266B-A835-ABC5-36EC-6F403F3B546F}"/>
              </a:ext>
            </a:extLst>
          </p:cNvPr>
          <p:cNvSpPr txBox="1"/>
          <p:nvPr/>
        </p:nvSpPr>
        <p:spPr>
          <a:xfrm>
            <a:off x="337185" y="882650"/>
            <a:ext cx="8419465" cy="4127668"/>
          </a:xfrm>
          <a:prstGeom prst="rect">
            <a:avLst/>
          </a:prstGeom>
          <a:noFill/>
        </p:spPr>
        <p:txBody>
          <a:bodyPr wrap="square">
            <a:spAutoFit/>
          </a:bodyPr>
          <a:lstStyle/>
          <a:p>
            <a:pPr algn="just">
              <a:lnSpc>
                <a:spcPct val="150000"/>
              </a:lnSpc>
            </a:pPr>
            <a:r>
              <a:rPr lang="en-US" altLang="zh-CN" sz="1100" kern="100">
                <a:effectLst/>
                <a:latin typeface="Arial" panose="020B0604020202020204" pitchFamily="34" charset="0"/>
                <a:ea typeface="宋体" panose="02010600030101010101" pitchFamily="2" charset="-122"/>
                <a:cs typeface="Times New Roman" panose="02020603050405020304" pitchFamily="18" charset="0"/>
              </a:rPr>
              <a:t>“This year is challenging for China’s solar PV industry. At this point, we may have reached a cyclical bottom but have yet to see a clear turning point in the market. As the price wars have undermined the healthy development of the industry, on October 14, the China Photovoltaic Industry Association (CPIA) convened a special conference attended by senior executives from major manufacturers in the industry, calling to strengthen self-discipline and reduce unbridled competition. While further details on promoting the sustainability of the industry still need to be discussed, we believe this is a positive signal toward market consolidation with higher-cost and inefficient manufacturers gradually phasing out capacity and exiting the business. On another positive note, on October 18, CPIA announced a “reference price” of RMB 0.68/W for modules, setting a floor for winning bids. On the demand side, new solar PV installations in China in the first nine months of 2024 reached</a:t>
            </a:r>
            <a:r>
              <a:rPr lang="en-US" altLang="zh-CN" sz="1100" kern="100">
                <a:solidFill>
                  <a:srgbClr val="FF0000"/>
                </a:solidFill>
                <a:effectLst/>
                <a:latin typeface="Arial" panose="020B0604020202020204" pitchFamily="34" charset="0"/>
                <a:ea typeface="宋体" panose="02010600030101010101" pitchFamily="2" charset="-122"/>
                <a:cs typeface="Times New Roman" panose="02020603050405020304" pitchFamily="18" charset="0"/>
              </a:rPr>
              <a:t> </a:t>
            </a:r>
            <a:r>
              <a:rPr lang="en-US" altLang="zh-CN" sz="1100" kern="100">
                <a:effectLst/>
                <a:latin typeface="Arial" panose="020B0604020202020204" pitchFamily="34" charset="0"/>
                <a:ea typeface="宋体" panose="02010600030101010101" pitchFamily="2" charset="-122"/>
                <a:cs typeface="Times New Roman" panose="02020603050405020304" pitchFamily="18" charset="0"/>
              </a:rPr>
              <a:t>160.88GW, growing 24.8% year-over-year.”</a:t>
            </a:r>
            <a:endParaRPr lang="zh-CN" altLang="zh-CN" sz="1100" kern="100">
              <a:effectLst/>
              <a:latin typeface="Calibri" panose="020F0502020204030204" pitchFamily="34" charset="0"/>
              <a:ea typeface="宋体" panose="02010600030101010101" pitchFamily="2" charset="-122"/>
              <a:cs typeface="Times New Roman" panose="02020603050405020304" pitchFamily="18" charset="0"/>
            </a:endParaRPr>
          </a:p>
          <a:p>
            <a:pPr algn="just">
              <a:lnSpc>
                <a:spcPct val="150000"/>
              </a:lnSpc>
            </a:pPr>
            <a:r>
              <a:rPr lang="en-US" altLang="zh-CN" sz="1100" kern="100">
                <a:effectLst/>
                <a:latin typeface="Arial" panose="020B0604020202020204" pitchFamily="34" charset="0"/>
                <a:ea typeface="宋体" panose="02010600030101010101" pitchFamily="2" charset="-122"/>
                <a:cs typeface="Times New Roman" panose="02020603050405020304" pitchFamily="18" charset="0"/>
              </a:rPr>
              <a:t> </a:t>
            </a:r>
            <a:endParaRPr lang="zh-CN" altLang="zh-CN" sz="1100" kern="100">
              <a:effectLst/>
              <a:latin typeface="Calibri" panose="020F0502020204030204" pitchFamily="34" charset="0"/>
              <a:ea typeface="宋体" panose="02010600030101010101" pitchFamily="2" charset="-122"/>
              <a:cs typeface="Times New Roman" panose="02020603050405020304" pitchFamily="18" charset="0"/>
            </a:endParaRPr>
          </a:p>
          <a:p>
            <a:pPr algn="just">
              <a:lnSpc>
                <a:spcPct val="150000"/>
              </a:lnSpc>
            </a:pPr>
            <a:r>
              <a:rPr lang="en-US" altLang="zh-CN" sz="1100" kern="100">
                <a:effectLst/>
                <a:latin typeface="Arial" panose="020B0604020202020204" pitchFamily="34" charset="0"/>
                <a:ea typeface="宋体" panose="02010600030101010101" pitchFamily="2" charset="-122"/>
                <a:cs typeface="Times New Roman" panose="02020603050405020304" pitchFamily="18" charset="0"/>
              </a:rPr>
              <a:t>“Overall, in the long-run, solar PV is expected to be one of the most competitive forms of power generation globally, and the continuous cost reductions in solar PV products and the resulting reductions in solar energy generation costs are expected to create substantial additional demand for solar PV. We are optimistic that we will capture the long-term benefits of the growing global solar PV market and maintain our competitive advantage by enhancing our higher-efficiency N-type technology and optimizing our cost structure through digital transformation and AI adoption. As one of the world’s lowest-cost producers with the highest quality N-type product, a strong balance sheet and no financial debt, we believe we are well positioned to weather the current market downturn and emerge as one of the leaders in the industry to capture future growth.”</a:t>
            </a:r>
            <a:endParaRPr lang="zh-CN" altLang="zh-CN" sz="1100" kern="100">
              <a:effectLst/>
              <a:latin typeface="Calibri" panose="020F0502020204030204" pitchFamily="34" charset="0"/>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675105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descr="&lt;tags&gt;&lt;tag n=&quot;BulletInfo&quot; v=&quot;Standard&quot; /&gt;&lt;/tags&gt;"/>
          <p:cNvSpPr txBox="1"/>
          <p:nvPr/>
        </p:nvSpPr>
        <p:spPr>
          <a:xfrm>
            <a:off x="372745" y="628015"/>
            <a:ext cx="8515985" cy="4490140"/>
          </a:xfrm>
          <a:prstGeom prst="rect">
            <a:avLst/>
          </a:prstGeom>
          <a:noFill/>
        </p:spPr>
        <p:txBody>
          <a:bodyPr wrap="square" rtlCol="0">
            <a:spAutoFit/>
          </a:bodyPr>
          <a:lstStyle/>
          <a:p>
            <a:pPr marL="171450" lvl="0" indent="-171450" algn="l">
              <a:lnSpc>
                <a:spcPct val="150000"/>
              </a:lnSpc>
              <a:buClrTx/>
              <a:buFont typeface="Arial" panose="020B0604020202020204" pitchFamily="34" charset="0"/>
              <a:buChar char="•"/>
            </a:pPr>
            <a:r>
              <a:rPr lang="en-US" altLang="zh-CN" kern="100" dirty="0">
                <a:effectLst/>
                <a:latin typeface="Arial" panose="020B0604020202020204" pitchFamily="34" charset="0"/>
                <a:ea typeface="宋体" panose="02010600030101010101" pitchFamily="2" charset="-122"/>
                <a:cs typeface="Times New Roman" panose="02020603050405020304" pitchFamily="18" charset="0"/>
              </a:rPr>
              <a:t>Polysilicon production volume was 43,592 MT in Q3 2024, compared to 64,961 MT in Q2 2024</a:t>
            </a:r>
          </a:p>
          <a:p>
            <a:pPr marL="171450" lvl="0" indent="-171450" algn="l">
              <a:lnSpc>
                <a:spcPct val="150000"/>
              </a:lnSpc>
              <a:buClrTx/>
              <a:buFont typeface="Arial" panose="020B0604020202020204" pitchFamily="34" charset="0"/>
              <a:buChar char="•"/>
            </a:pPr>
            <a:r>
              <a:rPr lang="en-US" altLang="zh-CN" kern="100" dirty="0">
                <a:effectLst/>
                <a:latin typeface="Arial" panose="020B0604020202020204" pitchFamily="34" charset="0"/>
                <a:ea typeface="宋体" panose="02010600030101010101" pitchFamily="2" charset="-122"/>
                <a:cs typeface="Times New Roman" panose="02020603050405020304" pitchFamily="18" charset="0"/>
              </a:rPr>
              <a:t>Polysilicon sales volume was 42,101 MT in Q3 2024 compared to 43,082 MT in Q2 2024</a:t>
            </a:r>
          </a:p>
          <a:p>
            <a:pPr marL="171450" lvl="0" indent="-171450" algn="l">
              <a:lnSpc>
                <a:spcPct val="150000"/>
              </a:lnSpc>
              <a:buClrTx/>
              <a:buFont typeface="Arial" panose="020B0604020202020204" pitchFamily="34" charset="0"/>
              <a:buChar char="•"/>
            </a:pPr>
            <a:r>
              <a:rPr lang="en-US" altLang="zh-CN" kern="100" dirty="0">
                <a:effectLst/>
                <a:latin typeface="Arial" panose="020B0604020202020204" pitchFamily="34" charset="0"/>
                <a:ea typeface="宋体" panose="02010600030101010101" pitchFamily="2" charset="-122"/>
                <a:cs typeface="Times New Roman" panose="02020603050405020304" pitchFamily="18" charset="0"/>
              </a:rPr>
              <a:t>Polysilicon average total production cost(1) was $6.61/kg in Q3 2024 compared to $6.19/kg in Q2 2024</a:t>
            </a:r>
          </a:p>
          <a:p>
            <a:pPr marL="171450" lvl="0" indent="-171450" algn="l">
              <a:lnSpc>
                <a:spcPct val="150000"/>
              </a:lnSpc>
              <a:buClrTx/>
              <a:buFont typeface="Arial" panose="020B0604020202020204" pitchFamily="34" charset="0"/>
              <a:buChar char="•"/>
            </a:pPr>
            <a:r>
              <a:rPr lang="en-US" altLang="zh-CN" kern="100" dirty="0">
                <a:effectLst/>
                <a:latin typeface="Arial" panose="020B0604020202020204" pitchFamily="34" charset="0"/>
                <a:ea typeface="宋体" panose="02010600030101010101" pitchFamily="2" charset="-122"/>
                <a:cs typeface="Times New Roman" panose="02020603050405020304" pitchFamily="18" charset="0"/>
              </a:rPr>
              <a:t>Polysilicon average cash cost(1) was $5.34/kg in Q3 2024, compared to $5.39/kg in Q2 2024</a:t>
            </a:r>
          </a:p>
          <a:p>
            <a:pPr marL="171450" lvl="0" indent="-171450" algn="l">
              <a:lnSpc>
                <a:spcPct val="150000"/>
              </a:lnSpc>
              <a:buClrTx/>
              <a:buFont typeface="Arial" panose="020B0604020202020204" pitchFamily="34" charset="0"/>
              <a:buChar char="•"/>
            </a:pPr>
            <a:r>
              <a:rPr lang="en-US" altLang="zh-CN" kern="100" dirty="0">
                <a:effectLst/>
                <a:latin typeface="Arial" panose="020B0604020202020204" pitchFamily="34" charset="0"/>
                <a:ea typeface="宋体" panose="02010600030101010101" pitchFamily="2" charset="-122"/>
                <a:cs typeface="Times New Roman" panose="02020603050405020304" pitchFamily="18" charset="0"/>
              </a:rPr>
              <a:t>Polysilicon average selling price (ASP) was $4.69/kg in Q3 2024, compared to $5.12/kg in Q2 2024</a:t>
            </a:r>
          </a:p>
          <a:p>
            <a:pPr marL="171450" lvl="0" indent="-171450" algn="l">
              <a:lnSpc>
                <a:spcPct val="150000"/>
              </a:lnSpc>
              <a:buClrTx/>
              <a:buFont typeface="Arial" panose="020B0604020202020204" pitchFamily="34" charset="0"/>
              <a:buChar char="•"/>
            </a:pPr>
            <a:r>
              <a:rPr lang="en-US" altLang="zh-CN" kern="100" dirty="0">
                <a:effectLst/>
                <a:latin typeface="Arial" panose="020B0604020202020204" pitchFamily="34" charset="0"/>
                <a:ea typeface="宋体" panose="02010600030101010101" pitchFamily="2" charset="-122"/>
                <a:cs typeface="Times New Roman" panose="02020603050405020304" pitchFamily="18" charset="0"/>
              </a:rPr>
              <a:t>Revenue was $198.5 million in Q3 2024, compared to $219.9 million in Q2 2024</a:t>
            </a:r>
          </a:p>
          <a:p>
            <a:pPr marL="171450" lvl="0" indent="-171450" algn="l">
              <a:lnSpc>
                <a:spcPct val="150000"/>
              </a:lnSpc>
              <a:buClrTx/>
              <a:buFont typeface="Arial" panose="020B0604020202020204" pitchFamily="34" charset="0"/>
              <a:buChar char="•"/>
            </a:pPr>
            <a:r>
              <a:rPr lang="en-US" altLang="zh-CN" kern="100" dirty="0">
                <a:effectLst/>
                <a:latin typeface="Arial" panose="020B0604020202020204" pitchFamily="34" charset="0"/>
                <a:ea typeface="宋体" panose="02010600030101010101" pitchFamily="2" charset="-122"/>
                <a:cs typeface="Times New Roman" panose="02020603050405020304" pitchFamily="18" charset="0"/>
              </a:rPr>
              <a:t>Gross loss was $60.6 million in Q3 2024, compared to $159.2 million in Q2 2024. Gross margin was -30.5% in Q3 2024, compared to -72.4% in Q2 2024</a:t>
            </a:r>
          </a:p>
          <a:p>
            <a:pPr marL="171450" lvl="0" indent="-171450" algn="l">
              <a:lnSpc>
                <a:spcPct val="150000"/>
              </a:lnSpc>
              <a:buClrTx/>
              <a:buFont typeface="Arial" panose="020B0604020202020204" pitchFamily="34" charset="0"/>
              <a:buChar char="•"/>
            </a:pPr>
            <a:r>
              <a:rPr lang="en-US" altLang="zh-CN" kern="100" dirty="0">
                <a:effectLst/>
                <a:latin typeface="Arial" panose="020B0604020202020204" pitchFamily="34" charset="0"/>
                <a:ea typeface="宋体" panose="02010600030101010101" pitchFamily="2" charset="-122"/>
                <a:cs typeface="Times New Roman" panose="02020603050405020304" pitchFamily="18" charset="0"/>
              </a:rPr>
              <a:t>Net loss attributable to </a:t>
            </a:r>
            <a:r>
              <a:rPr lang="en-US" altLang="zh-CN" kern="100" dirty="0" err="1">
                <a:effectLst/>
                <a:latin typeface="Arial" panose="020B0604020202020204" pitchFamily="34" charset="0"/>
                <a:ea typeface="宋体" panose="02010600030101010101" pitchFamily="2" charset="-122"/>
                <a:cs typeface="Times New Roman" panose="02020603050405020304" pitchFamily="18" charset="0"/>
              </a:rPr>
              <a:t>Daqo</a:t>
            </a:r>
            <a:r>
              <a:rPr lang="en-US" altLang="zh-CN" kern="100" dirty="0">
                <a:effectLst/>
                <a:latin typeface="Arial" panose="020B0604020202020204" pitchFamily="34" charset="0"/>
                <a:ea typeface="宋体" panose="02010600030101010101" pitchFamily="2" charset="-122"/>
                <a:cs typeface="Times New Roman" panose="02020603050405020304" pitchFamily="18" charset="0"/>
              </a:rPr>
              <a:t> New Energy Corp. shareholders was $60.7 million in Q3 2024, compared to $119.8 million in Q2 2024</a:t>
            </a:r>
          </a:p>
          <a:p>
            <a:pPr marL="171450" lvl="0" indent="-171450" algn="l">
              <a:lnSpc>
                <a:spcPct val="150000"/>
              </a:lnSpc>
              <a:buClrTx/>
              <a:buFont typeface="Arial" panose="020B0604020202020204" pitchFamily="34" charset="0"/>
              <a:buChar char="•"/>
            </a:pPr>
            <a:r>
              <a:rPr lang="en-US" altLang="zh-CN" kern="100" dirty="0">
                <a:effectLst/>
                <a:latin typeface="Arial" panose="020B0604020202020204" pitchFamily="34" charset="0"/>
                <a:ea typeface="宋体" panose="02010600030101010101" pitchFamily="2" charset="-122"/>
                <a:cs typeface="Times New Roman" panose="02020603050405020304" pitchFamily="18" charset="0"/>
              </a:rPr>
              <a:t>Loss per basic American Depositary Share (ADS)(3) was $0.92 in Q3 2024, compared to $1.81 in Q2 2024</a:t>
            </a:r>
          </a:p>
          <a:p>
            <a:pPr marL="171450" lvl="0" indent="-171450" algn="l">
              <a:lnSpc>
                <a:spcPct val="150000"/>
              </a:lnSpc>
              <a:buClrTx/>
              <a:buFont typeface="Arial" panose="020B0604020202020204" pitchFamily="34" charset="0"/>
              <a:buChar char="•"/>
            </a:pPr>
            <a:r>
              <a:rPr lang="en-US" altLang="zh-CN" kern="100" dirty="0">
                <a:effectLst/>
                <a:latin typeface="Arial" panose="020B0604020202020204" pitchFamily="34" charset="0"/>
                <a:ea typeface="宋体" panose="02010600030101010101" pitchFamily="2" charset="-122"/>
                <a:cs typeface="Times New Roman" panose="02020603050405020304" pitchFamily="18" charset="0"/>
              </a:rPr>
              <a:t>Adjusted net loss (non-GAAP)(2) attributable to </a:t>
            </a:r>
            <a:r>
              <a:rPr lang="en-US" altLang="zh-CN" kern="100" dirty="0" err="1">
                <a:effectLst/>
                <a:latin typeface="Arial" panose="020B0604020202020204" pitchFamily="34" charset="0"/>
                <a:ea typeface="宋体" panose="02010600030101010101" pitchFamily="2" charset="-122"/>
                <a:cs typeface="Times New Roman" panose="02020603050405020304" pitchFamily="18" charset="0"/>
              </a:rPr>
              <a:t>Daqo</a:t>
            </a:r>
            <a:r>
              <a:rPr lang="en-US" altLang="zh-CN" kern="100" dirty="0">
                <a:effectLst/>
                <a:latin typeface="Arial" panose="020B0604020202020204" pitchFamily="34" charset="0"/>
                <a:ea typeface="宋体" panose="02010600030101010101" pitchFamily="2" charset="-122"/>
                <a:cs typeface="Times New Roman" panose="02020603050405020304" pitchFamily="18" charset="0"/>
              </a:rPr>
              <a:t> New Energy Corp. shareholders was $39.4 million in Q3 2024, compared to $98.8 million in Q2 2024</a:t>
            </a:r>
          </a:p>
          <a:p>
            <a:pPr marL="171450" lvl="0" indent="-171450" algn="l">
              <a:lnSpc>
                <a:spcPct val="150000"/>
              </a:lnSpc>
              <a:buClrTx/>
              <a:buFont typeface="Arial" panose="020B0604020202020204" pitchFamily="34" charset="0"/>
              <a:buChar char="•"/>
            </a:pPr>
            <a:r>
              <a:rPr lang="en-US" altLang="zh-CN" kern="100" dirty="0">
                <a:effectLst/>
                <a:latin typeface="Arial" panose="020B0604020202020204" pitchFamily="34" charset="0"/>
                <a:ea typeface="宋体" panose="02010600030101010101" pitchFamily="2" charset="-122"/>
                <a:cs typeface="Times New Roman" panose="02020603050405020304" pitchFamily="18" charset="0"/>
              </a:rPr>
              <a:t>Adjusted loss per basic ADS(3) (non-GAAP)(2) was $0.59 in Q3 2024, compared to $1.50 in Q2 2024</a:t>
            </a:r>
          </a:p>
          <a:p>
            <a:pPr marL="171450" lvl="0" indent="-171450" algn="l">
              <a:lnSpc>
                <a:spcPct val="150000"/>
              </a:lnSpc>
              <a:buClrTx/>
              <a:buFont typeface="Arial" panose="020B0604020202020204" pitchFamily="34" charset="0"/>
              <a:buChar char="•"/>
            </a:pPr>
            <a:r>
              <a:rPr lang="en-US" altLang="zh-CN" kern="100" dirty="0">
                <a:effectLst/>
                <a:latin typeface="Arial" panose="020B0604020202020204" pitchFamily="34" charset="0"/>
                <a:ea typeface="宋体" panose="02010600030101010101" pitchFamily="2" charset="-122"/>
                <a:cs typeface="Times New Roman" panose="02020603050405020304" pitchFamily="18" charset="0"/>
              </a:rPr>
              <a:t>EBITDA (non-GAAP)(2) was -$34.3 million in Q3 2024, compared to -$144.9 million in Q2 2024. EBITDA margin (non-GAAP)(2) was -17.3% in Q3 2024, compared to -65.9% in Q2 2024</a:t>
            </a:r>
          </a:p>
        </p:txBody>
      </p:sp>
      <p:sp>
        <p:nvSpPr>
          <p:cNvPr id="5" name="Notes" descr="&lt;tags&gt;&lt;tag n=&quot;TagName&quot; v=&quot;Notes&quot; /&gt;&lt;tag n=&quot;Top&quot; v=&quot;488.25&quot; /&gt;&lt;tag n=&quot;Left&quot; v=&quot;179.625&quot; /&gt;&lt;tag n=&quot;Height&quot; v=&quot;24.17378&quot; /&gt;&lt;tag n=&quot;Width&quot; v=&quot;408.375&quot; /&gt;&lt;/tags&gt;"/>
          <p:cNvSpPr txBox="1"/>
          <p:nvPr/>
        </p:nvSpPr>
        <p:spPr bwMode="gray">
          <a:xfrm>
            <a:off x="498733" y="5303695"/>
            <a:ext cx="8146534" cy="1183005"/>
          </a:xfrm>
          <a:prstGeom prst="rect">
            <a:avLst/>
          </a:prstGeom>
          <a:noFill/>
        </p:spPr>
        <p:txBody>
          <a:bodyPr vert="horz" wrap="square" lIns="0" tIns="0" rIns="0" bIns="0" rtlCol="0" anchor="t" anchorCtr="0">
            <a:spAutoFit/>
          </a:bodyPr>
          <a:lstStyle/>
          <a:p>
            <a:pPr algn="l">
              <a:buClrTx/>
            </a:pPr>
            <a:r>
              <a:rPr lang="en-US" altLang="zh-CN" sz="900" kern="100" dirty="0">
                <a:effectLst/>
                <a:latin typeface="Arial" panose="020B0604020202020204" pitchFamily="34" charset="0"/>
                <a:ea typeface="宋体" panose="02010600030101010101" pitchFamily="2" charset="-122"/>
                <a:cs typeface="Times New Roman" panose="02020603050405020304" pitchFamily="18" charset="0"/>
              </a:rPr>
              <a:t>Notes:</a:t>
            </a:r>
            <a:endParaRPr lang="zh-CN" altLang="zh-CN" sz="900" kern="100" dirty="0">
              <a:effectLst/>
              <a:latin typeface="Calibri" panose="020F0502020204030204" pitchFamily="34" charset="0"/>
              <a:ea typeface="宋体" panose="02010600030101010101" pitchFamily="2" charset="-122"/>
              <a:cs typeface="Times New Roman" panose="02020603050405020304" pitchFamily="18" charset="0"/>
            </a:endParaRPr>
          </a:p>
          <a:p>
            <a:pPr marL="342900" lvl="0" indent="-342900" algn="l">
              <a:buClrTx/>
              <a:buFont typeface="+mj-lt"/>
              <a:buAutoNum type="arabicPeriod"/>
            </a:pPr>
            <a:r>
              <a:rPr lang="en-US" altLang="zh-CN" sz="900" kern="100" dirty="0">
                <a:effectLst/>
                <a:latin typeface="Arial" panose="020B0604020202020204" pitchFamily="34" charset="0"/>
                <a:ea typeface="宋体" panose="02010600030101010101" pitchFamily="2" charset="-122"/>
                <a:cs typeface="Times New Roman" panose="02020603050405020304" pitchFamily="18" charset="0"/>
              </a:rPr>
              <a:t>Production cost and cash cost only refer to production in our polysilicon facilities. Production cost is calculated by the inventoriable costs relating to production of polysilicon divided by the production volume in the period indicated. Cash cost is calculated by the inventoriable costs relating to production of polysilicon excluding depreciation expense, divided by the production volume in the period indicated.</a:t>
            </a:r>
          </a:p>
          <a:p>
            <a:pPr marL="342900" lvl="0" indent="-342900" algn="l">
              <a:buClrTx/>
              <a:buFont typeface="+mj-lt"/>
              <a:buAutoNum type="arabicPeriod"/>
            </a:pPr>
            <a:r>
              <a:rPr lang="en-US" altLang="zh-CN" sz="900" kern="100" dirty="0">
                <a:effectLst/>
                <a:latin typeface="Arial" panose="020B0604020202020204" pitchFamily="34" charset="0"/>
                <a:ea typeface="宋体" panose="02010600030101010101" pitchFamily="2" charset="-122"/>
                <a:cs typeface="Times New Roman" panose="02020603050405020304" pitchFamily="18" charset="0"/>
              </a:rPr>
              <a:t>Daqo New Energy provides EBITDA, EBITDA margins, adjusted net income attributable to Daqo New Energy Corp. shareholders and adjusted earnings per basic ADS on a non-GAAP basis to provide supplemental information regarding its financial performance. For more information on these non-GAAP financial measures, please see the section captioned "Use of Non-GAAP Financial Measures" and the tables captioned "Reconciliation of non-GAAP financial measures to comparable US GAAP measures" set forth at the end of this press release.</a:t>
            </a:r>
          </a:p>
          <a:p>
            <a:pPr marL="342900" lvl="0" indent="-342900" algn="l">
              <a:buClrTx/>
              <a:buFont typeface="+mj-lt"/>
              <a:buAutoNum type="arabicPeriod"/>
            </a:pPr>
            <a:r>
              <a:rPr lang="en-US" altLang="zh-CN" sz="900" kern="100" dirty="0">
                <a:effectLst/>
                <a:latin typeface="Arial" panose="020B0604020202020204" pitchFamily="34" charset="0"/>
                <a:ea typeface="宋体" panose="02010600030101010101" pitchFamily="2" charset="-122"/>
                <a:cs typeface="Times New Roman" panose="02020603050405020304" pitchFamily="18" charset="0"/>
              </a:rPr>
              <a:t>ADS means American Depositary Share. One (1) ADS representing five (5) ordinary shares.</a:t>
            </a:r>
          </a:p>
        </p:txBody>
      </p:sp>
      <p:sp>
        <p:nvSpPr>
          <p:cNvPr id="6" name="TextBox 5"/>
          <p:cNvSpPr txBox="1"/>
          <p:nvPr/>
        </p:nvSpPr>
        <p:spPr>
          <a:xfrm>
            <a:off x="295271" y="117809"/>
            <a:ext cx="9156700" cy="441960"/>
          </a:xfrm>
          <a:prstGeom prst="rect">
            <a:avLst/>
          </a:prstGeom>
          <a:noFill/>
        </p:spPr>
        <p:txBody>
          <a:bodyPr>
            <a:spAutoFit/>
          </a:bodyPr>
          <a:lstStyle/>
          <a:p>
            <a:pPr algn="l">
              <a:defRPr/>
            </a:pPr>
            <a:r>
              <a:rPr lang="en-US" altLang="zh-CN" sz="2400" b="1" dirty="0">
                <a:solidFill>
                  <a:schemeClr val="tx2"/>
                </a:solidFill>
                <a:latin typeface="Arial" panose="020B0604020202020204" pitchFamily="34" charset="0"/>
                <a:ea typeface="宋体" panose="02010600030101010101" pitchFamily="2" charset="-122"/>
              </a:rPr>
              <a:t>Operational and Financial Highlights in Q3 2024</a:t>
            </a:r>
          </a:p>
        </p:txBody>
      </p:sp>
      <p:sp>
        <p:nvSpPr>
          <p:cNvPr id="2" name="灯片编号占位符 1"/>
          <p:cNvSpPr>
            <a:spLocks noGrp="1"/>
          </p:cNvSpPr>
          <p:nvPr>
            <p:ph type="sldNum" sz="quarter" idx="10"/>
          </p:nvPr>
        </p:nvSpPr>
        <p:spPr>
          <a:xfrm>
            <a:off x="7388225" y="6523741"/>
            <a:ext cx="1755775" cy="357188"/>
          </a:xfrm>
        </p:spPr>
        <p:txBody>
          <a:bodyPr/>
          <a:lstStyle/>
          <a:p>
            <a:pPr algn="ctr"/>
            <a:r>
              <a:rPr lang="ja-JP" altLang="en-US" dirty="0">
                <a:solidFill>
                  <a:srgbClr val="7F7F7F"/>
                </a:solidFill>
              </a:rPr>
              <a:t> </a:t>
            </a:r>
            <a:fld id="{A5DADB4F-EA0A-4547-B6A7-8EB340355706}" type="slidenum">
              <a:rPr lang="ja-JP" altLang="en-US" smtClean="0">
                <a:solidFill>
                  <a:srgbClr val="7F7F7F"/>
                </a:solidFill>
              </a:rPr>
              <a:t>6</a:t>
            </a:fld>
            <a:endParaRPr lang="en-US" altLang="ja-JP" dirty="0">
              <a:solidFill>
                <a:srgbClr val="7F7F7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1"/>
          <p:cNvSpPr txBox="1"/>
          <p:nvPr/>
        </p:nvSpPr>
        <p:spPr>
          <a:xfrm>
            <a:off x="266700" y="145110"/>
            <a:ext cx="9156700" cy="461665"/>
          </a:xfrm>
          <a:prstGeom prst="rect">
            <a:avLst/>
          </a:prstGeom>
          <a:noFill/>
        </p:spPr>
        <p:txBody>
          <a:bodyPr>
            <a:spAutoFit/>
          </a:bodyPr>
          <a:lstStyle/>
          <a:p>
            <a:pPr algn="l">
              <a:lnSpc>
                <a:spcPct val="100000"/>
              </a:lnSpc>
              <a:buClrTx/>
              <a:defRPr/>
            </a:pPr>
            <a:r>
              <a:rPr lang="en-US" altLang="zh-CN" sz="2400" b="1" dirty="0">
                <a:solidFill>
                  <a:srgbClr val="F47F36"/>
                </a:solidFill>
                <a:latin typeface="Arial" panose="020B0604020202020204" pitchFamily="34" charset="0"/>
                <a:ea typeface="宋体" panose="02010600030101010101" pitchFamily="2" charset="-122"/>
              </a:rPr>
              <a:t>Polysilicon Facilities Update</a:t>
            </a:r>
          </a:p>
        </p:txBody>
      </p:sp>
      <p:graphicFrame>
        <p:nvGraphicFramePr>
          <p:cNvPr id="5" name="Chart 16" descr="&lt;tags&gt;&lt;tag n=&quot;AppId&quot; v=&quot;1&quot; /&gt;&lt;tag n=&quot;Type&quot; v=&quot;0&quot; /&gt;&lt;tag n=&quot;TimeStamp&quot; v=&quot;2013-09-13 21:15:05&quot; /&gt;&lt;tag n=&quot;File&quot; v=&quot;Worksheet in Markup for DTP_Prestech.pptx&quot; /&gt;&lt;tag n=&quot;Sheet&quot; v=&quot;Chart1&quot; /&gt;&lt;tag n=&quot;Range&quot; v=&quot;&quot; /&gt;&lt;/tags&gt;"/>
          <p:cNvGraphicFramePr>
            <a:graphicFrameLocks noGrp="1"/>
          </p:cNvGraphicFramePr>
          <p:nvPr>
            <p:extLst>
              <p:ext uri="{D42A27DB-BD31-4B8C-83A1-F6EECF244321}">
                <p14:modId xmlns:p14="http://schemas.microsoft.com/office/powerpoint/2010/main" val="1792867177"/>
              </p:ext>
            </p:extLst>
          </p:nvPr>
        </p:nvGraphicFramePr>
        <p:xfrm>
          <a:off x="365597" y="2625213"/>
          <a:ext cx="8612148" cy="4138735"/>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8"/>
          <p:cNvSpPr txBox="1"/>
          <p:nvPr/>
        </p:nvSpPr>
        <p:spPr>
          <a:xfrm>
            <a:off x="377371" y="1058065"/>
            <a:ext cx="3995928" cy="1476375"/>
          </a:xfrm>
          <a:prstGeom prst="rect">
            <a:avLst/>
          </a:prstGeom>
          <a:noFill/>
        </p:spPr>
        <p:txBody>
          <a:bodyPr wrap="square" lIns="45720" rIns="45720" numCol="1" rtlCol="0">
            <a:spAutoFit/>
          </a:bodyPr>
          <a:lstStyle/>
          <a:p>
            <a:pPr marL="171450" indent="-171450" algn="l">
              <a:lnSpc>
                <a:spcPct val="150000"/>
              </a:lnSpc>
              <a:buClr>
                <a:srgbClr val="1F497D"/>
              </a:buClr>
              <a:buFont typeface="Wingdings" panose="05000000000000000000" pitchFamily="2" charset="2"/>
              <a:buChar char="§"/>
              <a:defRPr/>
            </a:pPr>
            <a:r>
              <a:rPr lang="en-US" altLang="zh-CN" dirty="0">
                <a:latin typeface="+mn-lt"/>
              </a:rPr>
              <a:t>Q</a:t>
            </a:r>
            <a:r>
              <a:rPr lang="en-US" altLang="zh-CN" sz="1200" dirty="0">
                <a:latin typeface="+mn-lt"/>
              </a:rPr>
              <a:t>uarterly </a:t>
            </a:r>
            <a:r>
              <a:rPr lang="en-US" altLang="zh-CN" dirty="0">
                <a:latin typeface="+mn-lt"/>
              </a:rPr>
              <a:t>production volume: 43,592 MT</a:t>
            </a:r>
          </a:p>
          <a:p>
            <a:pPr marL="171450" indent="-171450" algn="l">
              <a:lnSpc>
                <a:spcPct val="150000"/>
              </a:lnSpc>
              <a:buClr>
                <a:srgbClr val="1F497D"/>
              </a:buClr>
              <a:buFont typeface="Wingdings" panose="05000000000000000000" pitchFamily="2" charset="2"/>
              <a:buChar char="§"/>
              <a:defRPr/>
            </a:pPr>
            <a:r>
              <a:rPr lang="en-US" altLang="zh-CN" dirty="0">
                <a:latin typeface="+mn-lt"/>
              </a:rPr>
              <a:t>Sales volume: 42,101 MT</a:t>
            </a:r>
          </a:p>
          <a:p>
            <a:pPr marL="171450" indent="-171450" algn="l">
              <a:lnSpc>
                <a:spcPct val="150000"/>
              </a:lnSpc>
              <a:buClr>
                <a:srgbClr val="1F497D"/>
              </a:buClr>
              <a:buFont typeface="Wingdings" panose="05000000000000000000" pitchFamily="2" charset="2"/>
              <a:buChar char="§"/>
              <a:defRPr/>
            </a:pPr>
            <a:r>
              <a:rPr lang="en-US" altLang="zh-CN" dirty="0">
                <a:latin typeface="+mn-lt"/>
              </a:rPr>
              <a:t>Average selling prices: </a:t>
            </a:r>
            <a:r>
              <a:rPr lang="en-US" altLang="zh-CN" dirty="0">
                <a:latin typeface="+mn-lt"/>
                <a:sym typeface="+mn-ea"/>
              </a:rPr>
              <a:t>$4.69/kg</a:t>
            </a:r>
            <a:endParaRPr lang="en-US" altLang="zh-CN" dirty="0">
              <a:latin typeface="+mn-lt"/>
            </a:endParaRPr>
          </a:p>
          <a:p>
            <a:pPr marL="171450" indent="-171450" algn="l">
              <a:lnSpc>
                <a:spcPct val="150000"/>
              </a:lnSpc>
              <a:buClr>
                <a:srgbClr val="1F497D"/>
              </a:buClr>
              <a:buFont typeface="Wingdings" panose="05000000000000000000" pitchFamily="2" charset="2"/>
              <a:buChar char="§"/>
              <a:defRPr/>
            </a:pPr>
            <a:r>
              <a:rPr lang="en-US" altLang="zh-CN" sz="1200" dirty="0">
                <a:latin typeface="+mn-lt"/>
              </a:rPr>
              <a:t>Average total production cost: </a:t>
            </a:r>
            <a:r>
              <a:rPr lang="en-US" altLang="zh-CN" dirty="0">
                <a:latin typeface="+mn-lt"/>
              </a:rPr>
              <a:t>$6.61/</a:t>
            </a:r>
            <a:r>
              <a:rPr lang="en-US" altLang="zh-CN" sz="1200" dirty="0">
                <a:latin typeface="+mn-lt"/>
              </a:rPr>
              <a:t>kg</a:t>
            </a:r>
            <a:r>
              <a:rPr lang="en-US" altLang="zh-CN" sz="1200" baseline="30000" dirty="0">
                <a:latin typeface="+mn-lt"/>
              </a:rPr>
              <a:t> </a:t>
            </a:r>
            <a:endParaRPr lang="en-US" altLang="zh-CN" sz="1200" dirty="0">
              <a:latin typeface="+mn-lt"/>
            </a:endParaRPr>
          </a:p>
          <a:p>
            <a:pPr marL="171450" indent="-171450" algn="l">
              <a:lnSpc>
                <a:spcPct val="150000"/>
              </a:lnSpc>
              <a:buClr>
                <a:srgbClr val="1F497D"/>
              </a:buClr>
              <a:buFont typeface="Wingdings" panose="05000000000000000000" pitchFamily="2" charset="2"/>
              <a:buChar char="§"/>
              <a:defRPr/>
            </a:pPr>
            <a:r>
              <a:rPr lang="en-US" altLang="zh-CN" sz="1200" dirty="0">
                <a:latin typeface="+mn-lt"/>
              </a:rPr>
              <a:t>Average cash cost: </a:t>
            </a:r>
            <a:r>
              <a:rPr lang="en-US" altLang="zh-CN" dirty="0">
                <a:latin typeface="+mn-lt"/>
              </a:rPr>
              <a:t>$5.34/</a:t>
            </a:r>
            <a:r>
              <a:rPr lang="en-US" altLang="zh-CN" sz="1200" dirty="0">
                <a:latin typeface="+mn-lt"/>
              </a:rPr>
              <a:t>kg</a:t>
            </a:r>
            <a:r>
              <a:rPr lang="en-US" altLang="zh-CN" sz="1200" baseline="30000" dirty="0">
                <a:latin typeface="+mn-lt"/>
              </a:rPr>
              <a:t> </a:t>
            </a:r>
          </a:p>
        </p:txBody>
      </p:sp>
      <p:sp>
        <p:nvSpPr>
          <p:cNvPr id="7" name="HeadingBox2" descr="&lt;tags&gt;&lt;tag n=&quot;TagName&quot; v=&quot;HeadingBox2&quot; /&gt;&lt;tag n=&quot;Top&quot; v=&quot;77.87504&quot; /&gt;&lt;tag n=&quot;Left&quot; v=&quot;369.75&quot; /&gt;&lt;tag n=&quot;Height&quot; v=&quot;21.37496&quot; /&gt;&lt;tag n=&quot;Width&quot; v=&quot;314.5&quot; /&gt;&lt;tag n=&quot;ShadowSize&quot; v=&quot;99.899&quot; /&gt;&lt;tag n=&quot;Format&quot; v=&quot;1&quot; /&gt;&lt;/tags&gt;"/>
          <p:cNvSpPr>
            <a:spLocks noChangeArrowheads="1"/>
          </p:cNvSpPr>
          <p:nvPr/>
        </p:nvSpPr>
        <p:spPr bwMode="gray">
          <a:xfrm>
            <a:off x="465721" y="2685255"/>
            <a:ext cx="8212557" cy="230319"/>
          </a:xfrm>
          <a:prstGeom prst="rect">
            <a:avLst/>
          </a:prstGeom>
          <a:solidFill>
            <a:srgbClr val="FFFFFF"/>
          </a:solidFill>
          <a:ln w="6350" algn="ctr">
            <a:noFill/>
            <a:miter lim="800000"/>
          </a:ln>
          <a:effectLst>
            <a:outerShdw dist="25400" dir="5400000" sx="99899" sy="99899" algn="ctr" rotWithShape="0">
              <a:srgbClr val="255B89"/>
            </a:outerShdw>
          </a:effectLst>
          <a:extLst>
            <a:ext uri="{91240B29-F687-4F45-9708-019B960494DF}">
              <a14:hiddenLine xmlns:a14="http://schemas.microsoft.com/office/drawing/2010/main" w="6350">
                <a:solidFill>
                  <a:schemeClr val="accent1"/>
                </a:solidFill>
                <a:miter lim="800000"/>
                <a:headEnd/>
                <a:tailEnd/>
              </a14:hiddenLine>
            </a:ext>
          </a:extLst>
        </p:spPr>
        <p:txBody>
          <a:bodyPr wrap="square" lIns="0" tIns="0" rIns="0" bIns="25400" anchor="b">
            <a:spAutoFit/>
          </a:bodyPr>
          <a:lstStyle/>
          <a:p>
            <a:pPr algn="l" defTabSz="728980"/>
            <a:r>
              <a:rPr lang="en-US" altLang="ja-JP" sz="1400" b="1" dirty="0">
                <a:solidFill>
                  <a:srgbClr val="285293"/>
                </a:solidFill>
                <a:latin typeface="+mn-lt"/>
                <a:ea typeface="MS PGothic" panose="020B0600070205080204" pitchFamily="34" charset="-128"/>
              </a:rPr>
              <a:t>Polysilicon N</a:t>
            </a:r>
            <a:r>
              <a:rPr lang="en-US" altLang="zh-CN" sz="1400" b="1" dirty="0">
                <a:solidFill>
                  <a:srgbClr val="285293"/>
                </a:solidFill>
                <a:latin typeface="+mn-lt"/>
                <a:ea typeface="MS PGothic" panose="020B0600070205080204" pitchFamily="34" charset="-128"/>
              </a:rPr>
              <a:t>ameplate</a:t>
            </a:r>
            <a:r>
              <a:rPr lang="en-US" altLang="ja-JP" sz="1400" b="1" dirty="0">
                <a:solidFill>
                  <a:srgbClr val="285293"/>
                </a:solidFill>
                <a:latin typeface="+mn-lt"/>
                <a:ea typeface="MS PGothic" panose="020B0600070205080204" pitchFamily="34" charset="-128"/>
              </a:rPr>
              <a:t> Capacity in </a:t>
            </a:r>
            <a:r>
              <a:rPr lang="en-US" altLang="ja-JP" sz="1400" b="1" dirty="0" err="1">
                <a:solidFill>
                  <a:srgbClr val="285293"/>
                </a:solidFill>
                <a:latin typeface="+mn-lt"/>
                <a:ea typeface="MS PGothic" panose="020B0600070205080204" pitchFamily="34" charset="-128"/>
              </a:rPr>
              <a:t>Daqo’s</a:t>
            </a:r>
            <a:r>
              <a:rPr lang="en-US" altLang="ja-JP" sz="1400" b="1" dirty="0">
                <a:solidFill>
                  <a:srgbClr val="285293"/>
                </a:solidFill>
                <a:latin typeface="+mn-lt"/>
                <a:ea typeface="MS PGothic" panose="020B0600070205080204" pitchFamily="34" charset="-128"/>
              </a:rPr>
              <a:t> Facilities (MT)</a:t>
            </a:r>
          </a:p>
        </p:txBody>
      </p:sp>
      <p:sp>
        <p:nvSpPr>
          <p:cNvPr id="8" name="TextBox 9"/>
          <p:cNvSpPr txBox="1"/>
          <p:nvPr/>
        </p:nvSpPr>
        <p:spPr>
          <a:xfrm>
            <a:off x="4794834" y="1058065"/>
            <a:ext cx="4046729" cy="1198880"/>
          </a:xfrm>
          <a:prstGeom prst="rect">
            <a:avLst/>
          </a:prstGeom>
          <a:noFill/>
        </p:spPr>
        <p:txBody>
          <a:bodyPr wrap="square" lIns="45720" rIns="45720" rtlCol="0">
            <a:spAutoFit/>
          </a:bodyPr>
          <a:lstStyle/>
          <a:p>
            <a:pPr marL="171450" indent="-171450" algn="l">
              <a:lnSpc>
                <a:spcPct val="150000"/>
              </a:lnSpc>
              <a:buClr>
                <a:srgbClr val="1F497D"/>
              </a:buClr>
              <a:buFont typeface="Wingdings" panose="05000000000000000000" pitchFamily="2" charset="2"/>
              <a:buChar char="§"/>
              <a:defRPr/>
            </a:pPr>
            <a:r>
              <a:rPr lang="en-US" altLang="zh-CN" dirty="0">
                <a:latin typeface="+mn-lt"/>
              </a:rPr>
              <a:t>Expected production volume in Q4 2023:</a:t>
            </a:r>
          </a:p>
          <a:p>
            <a:pPr algn="l">
              <a:lnSpc>
                <a:spcPct val="150000"/>
              </a:lnSpc>
              <a:buClr>
                <a:srgbClr val="1F497D"/>
              </a:buClr>
              <a:defRPr/>
            </a:pPr>
            <a:r>
              <a:rPr lang="en-US" altLang="zh-CN" dirty="0">
                <a:latin typeface="+mn-lt"/>
              </a:rPr>
              <a:t>    31,000 ~ 34,000 MT</a:t>
            </a:r>
          </a:p>
          <a:p>
            <a:pPr marL="171450" indent="-171450" algn="l">
              <a:lnSpc>
                <a:spcPct val="150000"/>
              </a:lnSpc>
              <a:buClr>
                <a:srgbClr val="1F497D"/>
              </a:buClr>
              <a:buFont typeface="Wingdings" panose="05000000000000000000" pitchFamily="2" charset="2"/>
              <a:buChar char="§"/>
              <a:defRPr/>
            </a:pPr>
            <a:r>
              <a:rPr lang="en-US" altLang="zh-CN" dirty="0">
                <a:latin typeface="+mn-lt"/>
              </a:rPr>
              <a:t>Expected production volume in the full year of 2024:</a:t>
            </a:r>
          </a:p>
          <a:p>
            <a:pPr algn="l">
              <a:lnSpc>
                <a:spcPct val="150000"/>
              </a:lnSpc>
              <a:buClr>
                <a:srgbClr val="1F497D"/>
              </a:buClr>
              <a:defRPr/>
            </a:pPr>
            <a:r>
              <a:rPr lang="en-US" altLang="zh-CN" dirty="0">
                <a:latin typeface="+mn-lt"/>
              </a:rPr>
              <a:t>   200,000 ~ 210,000 MT</a:t>
            </a:r>
          </a:p>
        </p:txBody>
      </p:sp>
      <p:sp>
        <p:nvSpPr>
          <p:cNvPr id="9" name="Notes" descr="&lt;tags&gt;&lt;tag n=&quot;TagName&quot; v=&quot;Notes&quot; /&gt;&lt;tag n=&quot;Top&quot; v=&quot;488.25&quot; /&gt;&lt;tag n=&quot;Left&quot; v=&quot;179.625&quot; /&gt;&lt;tag n=&quot;Height&quot; v=&quot;24.17378&quot; /&gt;&lt;tag n=&quot;Width&quot; v=&quot;408.375&quot; /&gt;&lt;/tags&gt;"/>
          <p:cNvSpPr txBox="1"/>
          <p:nvPr/>
        </p:nvSpPr>
        <p:spPr bwMode="gray">
          <a:xfrm>
            <a:off x="2124511" y="6460115"/>
            <a:ext cx="4497575" cy="146194"/>
          </a:xfrm>
          <a:prstGeom prst="rect">
            <a:avLst/>
          </a:prstGeom>
          <a:noFill/>
        </p:spPr>
        <p:txBody>
          <a:bodyPr vert="horz" wrap="square" lIns="0" tIns="0" rIns="0" bIns="0" rtlCol="0" anchor="t" anchorCtr="0">
            <a:spAutoFit/>
          </a:bodyPr>
          <a:lstStyle/>
          <a:p>
            <a:pPr marL="342900" indent="-342900" algn="ctr" fontAlgn="auto">
              <a:lnSpc>
                <a:spcPct val="95000"/>
              </a:lnSpc>
              <a:spcBef>
                <a:spcPts val="0"/>
              </a:spcBef>
              <a:spcAft>
                <a:spcPts val="0"/>
              </a:spcAft>
              <a:tabLst>
                <a:tab pos="358775" algn="l"/>
              </a:tabLst>
              <a:defRPr/>
            </a:pPr>
            <a:r>
              <a:rPr lang="en-GB" sz="1000" b="1" dirty="0">
                <a:latin typeface="Arial" panose="020B0604020202020204"/>
                <a:ea typeface="+mn-ea"/>
              </a:rPr>
              <a:t>Fully ramped up production date</a:t>
            </a:r>
          </a:p>
        </p:txBody>
      </p:sp>
      <p:sp>
        <p:nvSpPr>
          <p:cNvPr id="11" name="HeadingBox1" descr="&lt;tags&gt;&lt;tag n=&quot;TagName&quot; v=&quot;HeadingBox1&quot; /&gt;&lt;tag n=&quot;Top&quot; v=&quot;77.87504&quot; /&gt;&lt;tag n=&quot;Left&quot; v=&quot;35.75&quot; /&gt;&lt;tag n=&quot;Height&quot; v=&quot;21.37496&quot; /&gt;&lt;tag n=&quot;Width&quot; v=&quot;314.5&quot; /&gt;&lt;tag n=&quot;ShadowSize&quot; v=&quot;99.899&quot; /&gt;&lt;tag n=&quot;Format&quot; v=&quot;1&quot; /&gt;&lt;/tags&gt;"/>
          <p:cNvSpPr>
            <a:spLocks noChangeArrowheads="1"/>
          </p:cNvSpPr>
          <p:nvPr/>
        </p:nvSpPr>
        <p:spPr bwMode="gray">
          <a:xfrm>
            <a:off x="377371" y="794238"/>
            <a:ext cx="3994150" cy="229870"/>
          </a:xfrm>
          <a:prstGeom prst="rect">
            <a:avLst/>
          </a:prstGeom>
          <a:solidFill>
            <a:srgbClr val="FFFFFF"/>
          </a:solidFill>
          <a:ln w="6350" algn="ctr">
            <a:noFill/>
            <a:miter lim="800000"/>
          </a:ln>
          <a:effectLst>
            <a:outerShdw dist="25400" dir="5400000" sx="99899" sy="99899" algn="ctr" rotWithShape="0">
              <a:srgbClr val="255B89"/>
            </a:outerShdw>
          </a:effectLst>
          <a:extLst>
            <a:ext uri="{91240B29-F687-4F45-9708-019B960494DF}">
              <a14:hiddenLine xmlns:a14="http://schemas.microsoft.com/office/drawing/2010/main" w="6350">
                <a:solidFill>
                  <a:schemeClr val="accent1"/>
                </a:solidFill>
                <a:miter lim="800000"/>
                <a:headEnd/>
                <a:tailEnd/>
              </a14:hiddenLine>
            </a:ext>
          </a:extLst>
        </p:spPr>
        <p:txBody>
          <a:bodyPr lIns="0" tIns="0" rIns="0" bIns="25400" anchor="b">
            <a:spAutoFit/>
          </a:bodyPr>
          <a:lstStyle/>
          <a:p>
            <a:pPr algn="l" defTabSz="728980"/>
            <a:r>
              <a:rPr lang="en-US" altLang="ja-JP" sz="1400" b="1" dirty="0">
                <a:solidFill>
                  <a:srgbClr val="285293"/>
                </a:solidFill>
                <a:latin typeface="+mn-lt"/>
                <a:ea typeface="MS PGothic" panose="020B0600070205080204" pitchFamily="34" charset="-128"/>
              </a:rPr>
              <a:t>Q3 2024 </a:t>
            </a:r>
            <a:r>
              <a:rPr lang="en-US" altLang="zh-CN" sz="1400" b="1" dirty="0">
                <a:solidFill>
                  <a:srgbClr val="285293"/>
                </a:solidFill>
                <a:latin typeface="+mn-lt"/>
                <a:ea typeface="MS PGothic" panose="020B0600070205080204" pitchFamily="34" charset="-128"/>
              </a:rPr>
              <a:t>K</a:t>
            </a:r>
            <a:r>
              <a:rPr lang="en-US" altLang="ja-JP" sz="1400" b="1" dirty="0">
                <a:solidFill>
                  <a:srgbClr val="285293"/>
                </a:solidFill>
                <a:latin typeface="+mn-lt"/>
                <a:ea typeface="MS PGothic" panose="020B0600070205080204" pitchFamily="34" charset="-128"/>
              </a:rPr>
              <a:t>ey Figures </a:t>
            </a:r>
          </a:p>
        </p:txBody>
      </p:sp>
      <p:sp>
        <p:nvSpPr>
          <p:cNvPr id="12" name="HeadingBox2" descr="&lt;tags&gt;&lt;tag n=&quot;TagName&quot; v=&quot;HeadingBox2&quot; /&gt;&lt;tag n=&quot;Top&quot; v=&quot;77.87504&quot; /&gt;&lt;tag n=&quot;Left&quot; v=&quot;369.75&quot; /&gt;&lt;tag n=&quot;Height&quot; v=&quot;21.37496&quot; /&gt;&lt;tag n=&quot;Width&quot; v=&quot;314.5&quot; /&gt;&lt;tag n=&quot;ShadowSize&quot; v=&quot;99.899&quot; /&gt;&lt;tag n=&quot;Format&quot; v=&quot;1&quot; /&gt;&lt;/tags&gt;"/>
          <p:cNvSpPr>
            <a:spLocks noChangeArrowheads="1"/>
          </p:cNvSpPr>
          <p:nvPr/>
        </p:nvSpPr>
        <p:spPr bwMode="gray">
          <a:xfrm>
            <a:off x="4777921" y="793789"/>
            <a:ext cx="3994150" cy="230319"/>
          </a:xfrm>
          <a:prstGeom prst="rect">
            <a:avLst/>
          </a:prstGeom>
          <a:solidFill>
            <a:srgbClr val="FFFFFF"/>
          </a:solidFill>
          <a:ln w="6350" algn="ctr">
            <a:noFill/>
            <a:miter lim="800000"/>
          </a:ln>
          <a:effectLst>
            <a:outerShdw dist="25400" dir="5400000" sx="99899" sy="99899" algn="ctr" rotWithShape="0">
              <a:srgbClr val="255B89"/>
            </a:outerShdw>
          </a:effectLst>
          <a:extLst>
            <a:ext uri="{91240B29-F687-4F45-9708-019B960494DF}">
              <a14:hiddenLine xmlns:a14="http://schemas.microsoft.com/office/drawing/2010/main" w="6350">
                <a:solidFill>
                  <a:schemeClr val="accent1"/>
                </a:solidFill>
                <a:miter lim="800000"/>
                <a:headEnd/>
                <a:tailEnd/>
              </a14:hiddenLine>
            </a:ext>
          </a:extLst>
        </p:spPr>
        <p:txBody>
          <a:bodyPr lIns="0" tIns="0" rIns="0" bIns="25400" anchor="b">
            <a:spAutoFit/>
          </a:bodyPr>
          <a:lstStyle/>
          <a:p>
            <a:pPr algn="l" defTabSz="728980"/>
            <a:r>
              <a:rPr lang="en-US" altLang="ja-JP" sz="1400" b="1" dirty="0">
                <a:solidFill>
                  <a:srgbClr val="285293"/>
                </a:solidFill>
                <a:latin typeface="+mn-lt"/>
                <a:ea typeface="MS PGothic" panose="020B0600070205080204" pitchFamily="34" charset="-128"/>
              </a:rPr>
              <a:t>Outlook</a:t>
            </a:r>
          </a:p>
        </p:txBody>
      </p:sp>
      <p:sp>
        <p:nvSpPr>
          <p:cNvPr id="2" name="灯片编号占位符 1"/>
          <p:cNvSpPr>
            <a:spLocks noGrp="1"/>
          </p:cNvSpPr>
          <p:nvPr>
            <p:ph type="sldNum" sz="quarter" idx="10"/>
          </p:nvPr>
        </p:nvSpPr>
        <p:spPr>
          <a:xfrm>
            <a:off x="7388225" y="6500812"/>
            <a:ext cx="1755775" cy="357188"/>
          </a:xfrm>
        </p:spPr>
        <p:txBody>
          <a:bodyPr/>
          <a:lstStyle/>
          <a:p>
            <a:pPr algn="ctr"/>
            <a:r>
              <a:rPr lang="ja-JP" altLang="en-US" dirty="0">
                <a:solidFill>
                  <a:srgbClr val="7F7F7F"/>
                </a:solidFill>
              </a:rPr>
              <a:t> </a:t>
            </a:r>
            <a:fld id="{A5DADB4F-EA0A-4547-B6A7-8EB340355706}" type="slidenum">
              <a:rPr lang="ja-JP" altLang="en-US" smtClean="0">
                <a:solidFill>
                  <a:srgbClr val="7F7F7F"/>
                </a:solidFill>
              </a:rPr>
              <a:t>7</a:t>
            </a:fld>
            <a:endParaRPr lang="en-US" altLang="ja-JP" dirty="0">
              <a:solidFill>
                <a:srgbClr val="7F7F7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11"/>
          <p:cNvSpPr txBox="1"/>
          <p:nvPr/>
        </p:nvSpPr>
        <p:spPr>
          <a:xfrm>
            <a:off x="228600" y="148601"/>
            <a:ext cx="9156700" cy="443198"/>
          </a:xfrm>
          <a:prstGeom prst="rect">
            <a:avLst/>
          </a:prstGeom>
          <a:noFill/>
        </p:spPr>
        <p:txBody>
          <a:bodyPr>
            <a:spAutoFit/>
          </a:bodyPr>
          <a:lstStyle/>
          <a:p>
            <a:pPr algn="l">
              <a:defRPr/>
            </a:pPr>
            <a:r>
              <a:rPr lang="en-US" altLang="zh-CN" sz="2400" b="1" dirty="0">
                <a:solidFill>
                  <a:srgbClr val="F47F36"/>
                </a:solidFill>
                <a:latin typeface="Arial" panose="020B0604020202020204" pitchFamily="34" charset="0"/>
                <a:ea typeface="宋体" panose="02010600030101010101" pitchFamily="2" charset="-122"/>
              </a:rPr>
              <a:t>Polysilicon Manufacturing Overview</a:t>
            </a:r>
          </a:p>
        </p:txBody>
      </p:sp>
      <p:sp>
        <p:nvSpPr>
          <p:cNvPr id="8" name="HeadingBox1" descr="&lt;tags&gt;&lt;tag n=&quot;TagName&quot; v=&quot;HeadingBox1&quot; /&gt;&lt;tag n=&quot;Top&quot; v=&quot;77.87504&quot; /&gt;&lt;tag n=&quot;Left&quot; v=&quot;35.75&quot; /&gt;&lt;tag n=&quot;Height&quot; v=&quot;21.37496&quot; /&gt;&lt;tag n=&quot;Width&quot; v=&quot;314.5&quot; /&gt;&lt;tag n=&quot;ShadowSize&quot; v=&quot;99.899&quot; /&gt;&lt;tag n=&quot;Format&quot; v=&quot;1&quot; /&gt;&lt;/tags&gt;"/>
          <p:cNvSpPr>
            <a:spLocks noChangeArrowheads="1"/>
          </p:cNvSpPr>
          <p:nvPr/>
        </p:nvSpPr>
        <p:spPr bwMode="gray">
          <a:xfrm>
            <a:off x="377371" y="652410"/>
            <a:ext cx="3994150" cy="230319"/>
          </a:xfrm>
          <a:prstGeom prst="rect">
            <a:avLst/>
          </a:prstGeom>
          <a:solidFill>
            <a:srgbClr val="FFFFFF"/>
          </a:solidFill>
          <a:ln w="6350" algn="ctr">
            <a:noFill/>
            <a:miter lim="800000"/>
          </a:ln>
          <a:effectLst>
            <a:outerShdw dist="25400" dir="5400000" sx="99899" sy="99899" algn="ctr" rotWithShape="0">
              <a:srgbClr val="255B89"/>
            </a:outerShdw>
          </a:effectLst>
          <a:extLst>
            <a:ext uri="{91240B29-F687-4F45-9708-019B960494DF}">
              <a14:hiddenLine xmlns:a14="http://schemas.microsoft.com/office/drawing/2010/main" w="6350">
                <a:solidFill>
                  <a:schemeClr val="accent1"/>
                </a:solidFill>
                <a:miter lim="800000"/>
                <a:headEnd/>
                <a:tailEnd/>
              </a14:hiddenLine>
            </a:ext>
          </a:extLst>
        </p:spPr>
        <p:txBody>
          <a:bodyPr wrap="square" lIns="0" tIns="0" rIns="0" bIns="25400" anchor="b">
            <a:spAutoFit/>
          </a:bodyPr>
          <a:lstStyle/>
          <a:p>
            <a:pPr algn="l" defTabSz="728980"/>
            <a:r>
              <a:rPr lang="en-US" altLang="ja-JP" sz="1400" b="1" dirty="0">
                <a:solidFill>
                  <a:srgbClr val="285293"/>
                </a:solidFill>
                <a:latin typeface="+mn-lt"/>
                <a:ea typeface="MS PGothic" panose="020B0600070205080204" pitchFamily="34" charset="-128"/>
              </a:rPr>
              <a:t>Production Volume (MT)</a:t>
            </a:r>
          </a:p>
        </p:txBody>
      </p:sp>
      <p:sp>
        <p:nvSpPr>
          <p:cNvPr id="9" name="HeadingBox2" descr="&lt;tags&gt;&lt;tag n=&quot;TagName&quot; v=&quot;HeadingBox2&quot; /&gt;&lt;tag n=&quot;Top&quot; v=&quot;77.87504&quot; /&gt;&lt;tag n=&quot;Left&quot; v=&quot;369.75&quot; /&gt;&lt;tag n=&quot;Height&quot; v=&quot;21.37496&quot; /&gt;&lt;tag n=&quot;Width&quot; v=&quot;314.5&quot; /&gt;&lt;tag n=&quot;ShadowSize&quot; v=&quot;99.899&quot; /&gt;&lt;tag n=&quot;Format&quot; v=&quot;1&quot; /&gt;&lt;/tags&gt;"/>
          <p:cNvSpPr>
            <a:spLocks noChangeArrowheads="1"/>
          </p:cNvSpPr>
          <p:nvPr/>
        </p:nvSpPr>
        <p:spPr bwMode="gray">
          <a:xfrm>
            <a:off x="381000" y="4048400"/>
            <a:ext cx="3994150" cy="230319"/>
          </a:xfrm>
          <a:prstGeom prst="rect">
            <a:avLst/>
          </a:prstGeom>
          <a:solidFill>
            <a:srgbClr val="FFFFFF"/>
          </a:solidFill>
          <a:ln w="6350" algn="ctr">
            <a:noFill/>
            <a:miter lim="800000"/>
          </a:ln>
          <a:effectLst>
            <a:outerShdw dist="25400" dir="5400000" sx="99899" sy="99899" algn="ctr" rotWithShape="0">
              <a:srgbClr val="255B89"/>
            </a:outerShdw>
          </a:effectLst>
          <a:extLst>
            <a:ext uri="{91240B29-F687-4F45-9708-019B960494DF}">
              <a14:hiddenLine xmlns:a14="http://schemas.microsoft.com/office/drawing/2010/main" w="6350">
                <a:solidFill>
                  <a:schemeClr val="accent1"/>
                </a:solidFill>
                <a:miter lim="800000"/>
                <a:headEnd/>
                <a:tailEnd/>
              </a14:hiddenLine>
            </a:ext>
          </a:extLst>
        </p:spPr>
        <p:txBody>
          <a:bodyPr lIns="0" tIns="0" rIns="0" bIns="25400" anchor="b">
            <a:spAutoFit/>
          </a:bodyPr>
          <a:lstStyle/>
          <a:p>
            <a:pPr algn="l" defTabSz="728980"/>
            <a:r>
              <a:rPr lang="en-US" altLang="ja-JP" sz="1400" b="1" dirty="0">
                <a:solidFill>
                  <a:srgbClr val="285293"/>
                </a:solidFill>
                <a:latin typeface="+mn-lt"/>
                <a:ea typeface="MS PGothic" panose="020B0600070205080204" pitchFamily="34" charset="-128"/>
              </a:rPr>
              <a:t>Cash </a:t>
            </a:r>
            <a:r>
              <a:rPr lang="en-US" altLang="zh-CN" sz="1400" b="1" dirty="0">
                <a:solidFill>
                  <a:srgbClr val="285293"/>
                </a:solidFill>
                <a:latin typeface="+mn-lt"/>
                <a:ea typeface="MS PGothic" panose="020B0600070205080204" pitchFamily="34" charset="-128"/>
              </a:rPr>
              <a:t>C</a:t>
            </a:r>
            <a:r>
              <a:rPr lang="en-US" altLang="ja-JP" sz="1400" b="1" dirty="0">
                <a:solidFill>
                  <a:srgbClr val="285293"/>
                </a:solidFill>
                <a:latin typeface="+mn-lt"/>
                <a:ea typeface="MS PGothic" panose="020B0600070205080204" pitchFamily="34" charset="-128"/>
              </a:rPr>
              <a:t>ost and Depreciation ($/kg)*</a:t>
            </a:r>
          </a:p>
        </p:txBody>
      </p:sp>
      <p:sp>
        <p:nvSpPr>
          <p:cNvPr id="2" name="灯片编号占位符 1"/>
          <p:cNvSpPr>
            <a:spLocks noGrp="1"/>
          </p:cNvSpPr>
          <p:nvPr>
            <p:ph type="sldNum" sz="quarter" idx="10"/>
          </p:nvPr>
        </p:nvSpPr>
        <p:spPr>
          <a:xfrm>
            <a:off x="7388225" y="6493579"/>
            <a:ext cx="1755775" cy="357188"/>
          </a:xfrm>
        </p:spPr>
        <p:txBody>
          <a:bodyPr/>
          <a:lstStyle/>
          <a:p>
            <a:pPr algn="ctr"/>
            <a:r>
              <a:rPr lang="ja-JP" altLang="en-US" dirty="0">
                <a:solidFill>
                  <a:srgbClr val="7F7F7F"/>
                </a:solidFill>
              </a:rPr>
              <a:t> </a:t>
            </a:r>
            <a:fld id="{A5DADB4F-EA0A-4547-B6A7-8EB340355706}" type="slidenum">
              <a:rPr lang="ja-JP" altLang="en-US" smtClean="0">
                <a:solidFill>
                  <a:srgbClr val="7F7F7F"/>
                </a:solidFill>
              </a:rPr>
              <a:t>8</a:t>
            </a:fld>
            <a:endParaRPr lang="en-US" altLang="ja-JP" dirty="0">
              <a:solidFill>
                <a:srgbClr val="7F7F7F"/>
              </a:solidFill>
            </a:endParaRPr>
          </a:p>
        </p:txBody>
      </p:sp>
      <p:graphicFrame>
        <p:nvGraphicFramePr>
          <p:cNvPr id="3" name="Chart 2">
            <a:extLst>
              <a:ext uri="{FF2B5EF4-FFF2-40B4-BE49-F238E27FC236}">
                <a16:creationId xmlns:a16="http://schemas.microsoft.com/office/drawing/2014/main" xmlns="" id="{74BE7E9A-99DB-8BEC-466C-21D5F8FDE42B}"/>
              </a:ext>
            </a:extLst>
          </p:cNvPr>
          <p:cNvGraphicFramePr>
            <a:graphicFrameLocks/>
          </p:cNvGraphicFramePr>
          <p:nvPr>
            <p:extLst>
              <p:ext uri="{D42A27DB-BD31-4B8C-83A1-F6EECF244321}">
                <p14:modId xmlns:p14="http://schemas.microsoft.com/office/powerpoint/2010/main" val="2094951525"/>
              </p:ext>
            </p:extLst>
          </p:nvPr>
        </p:nvGraphicFramePr>
        <p:xfrm>
          <a:off x="304323" y="638062"/>
          <a:ext cx="8539163" cy="31068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hart 3">
            <a:extLst>
              <a:ext uri="{FF2B5EF4-FFF2-40B4-BE49-F238E27FC236}">
                <a16:creationId xmlns:a16="http://schemas.microsoft.com/office/drawing/2014/main" xmlns="" id="{029D2F3A-6B71-4A76-9C0B-E219BBFA9323}"/>
              </a:ext>
            </a:extLst>
          </p:cNvPr>
          <p:cNvGraphicFramePr>
            <a:graphicFrameLocks/>
          </p:cNvGraphicFramePr>
          <p:nvPr>
            <p:extLst>
              <p:ext uri="{D42A27DB-BD31-4B8C-83A1-F6EECF244321}">
                <p14:modId xmlns:p14="http://schemas.microsoft.com/office/powerpoint/2010/main" val="539646987"/>
              </p:ext>
            </p:extLst>
          </p:nvPr>
        </p:nvGraphicFramePr>
        <p:xfrm>
          <a:off x="304323" y="3791125"/>
          <a:ext cx="8539163" cy="2918274"/>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75" descr="&lt;tags&gt;&lt;tag n=&quot;Top&quot; v=&quot;32.37504&quot; /&gt;&lt;tag n=&quot;Left&quot; v=&quot;29.62504&quot; /&gt;&lt;tag n=&quot;Height&quot; v=&quot;27.37496&quot; /&gt;&lt;tag n=&quot;Width&quot; v=&quot;684.3749&quot; /&gt;&lt;/tags&gt;"/>
          <p:cNvSpPr>
            <a:spLocks noGrp="1" noChangeArrowheads="1"/>
          </p:cNvSpPr>
          <p:nvPr>
            <p:ph type="title"/>
          </p:nvPr>
        </p:nvSpPr>
        <p:spPr>
          <a:xfrm>
            <a:off x="449263" y="190500"/>
            <a:ext cx="7581824" cy="350865"/>
          </a:xfrm>
        </p:spPr>
        <p:txBody>
          <a:bodyPr/>
          <a:lstStyle/>
          <a:p>
            <a:r>
              <a:rPr lang="en-US" altLang="zh-CN" b="1" dirty="0">
                <a:solidFill>
                  <a:srgbClr val="F47F36"/>
                </a:solidFill>
              </a:rPr>
              <a:t>Quarterly Polysilicon </a:t>
            </a:r>
            <a:r>
              <a:rPr lang="en-US" altLang="zh-CN" dirty="0">
                <a:solidFill>
                  <a:srgbClr val="F47F36"/>
                </a:solidFill>
              </a:rPr>
              <a:t>Sales Volume and ASPs</a:t>
            </a:r>
          </a:p>
        </p:txBody>
      </p:sp>
      <p:sp>
        <p:nvSpPr>
          <p:cNvPr id="66" name="HeadingBox1" descr="&lt;tags&gt;&lt;tag n=&quot;TagName&quot; v=&quot;HeadingBox1&quot; /&gt;&lt;tag n=&quot;Top&quot; v=&quot;77.87504&quot; /&gt;&lt;tag n=&quot;Left&quot; v=&quot;35.75&quot; /&gt;&lt;tag n=&quot;Height&quot; v=&quot;21.37496&quot; /&gt;&lt;tag n=&quot;Width&quot; v=&quot;314.5&quot; /&gt;&lt;tag n=&quot;ShadowSize&quot; v=&quot;99.899&quot; /&gt;&lt;tag n=&quot;Format&quot; v=&quot;1&quot; /&gt;&lt;/tags&gt;"/>
          <p:cNvSpPr>
            <a:spLocks noChangeArrowheads="1"/>
          </p:cNvSpPr>
          <p:nvPr/>
        </p:nvSpPr>
        <p:spPr bwMode="gray">
          <a:xfrm>
            <a:off x="449263" y="962095"/>
            <a:ext cx="3166226" cy="230118"/>
          </a:xfrm>
          <a:prstGeom prst="rect">
            <a:avLst/>
          </a:prstGeom>
          <a:solidFill>
            <a:schemeClr val="bg1"/>
          </a:solidFill>
          <a:ln w="6350">
            <a:noFill/>
          </a:ln>
          <a:effectLst>
            <a:outerShdw dist="25400" dir="5400000" sx="99900" sy="99900" algn="t" rotWithShape="0">
              <a:schemeClr val="accent2"/>
            </a:outerShdw>
          </a:effectLst>
          <a:extLs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25200" numCol="1" anchor="b" anchorCtr="0" compatLnSpc="1">
            <a:spAutoFit/>
          </a:bodyPr>
          <a:lstStyle/>
          <a:p>
            <a:pPr algn="l">
              <a:spcBef>
                <a:spcPts val="0"/>
              </a:spcBef>
              <a:buFont typeface="Arial" panose="020B0604020202020204" pitchFamily="34" charset="0"/>
              <a:buNone/>
            </a:pPr>
            <a:r>
              <a:rPr lang="en-US" altLang="ja-JP" sz="1400" b="1" dirty="0">
                <a:solidFill>
                  <a:srgbClr val="285293"/>
                </a:solidFill>
                <a:latin typeface="Arial" panose="020B0604020202020204"/>
                <a:ea typeface="+mj-ea"/>
                <a:cs typeface="Arial" panose="020B0604020202020204" pitchFamily="34" charset="0"/>
              </a:rPr>
              <a:t>Polysilicon External Sales Volume</a:t>
            </a:r>
          </a:p>
        </p:txBody>
      </p:sp>
      <p:sp>
        <p:nvSpPr>
          <p:cNvPr id="11" name="矩形 74"/>
          <p:cNvSpPr/>
          <p:nvPr/>
        </p:nvSpPr>
        <p:spPr bwMode="auto">
          <a:xfrm>
            <a:off x="3700235" y="2282646"/>
            <a:ext cx="1088136" cy="656567"/>
          </a:xfrm>
          <a:prstGeom prst="rect">
            <a:avLst/>
          </a:prstGeom>
          <a:noFill/>
          <a:ln w="6350" cap="flat" cmpd="sng" algn="ctr">
            <a:noFill/>
            <a:prstDash val="solid"/>
            <a:round/>
            <a:headEnd type="none" w="med" len="med"/>
            <a:tailEnd type="none" w="med" len="med"/>
          </a:ln>
          <a:effectLst/>
        </p:spPr>
        <p:txBody>
          <a:bodyPr vert="horz" wrap="square" lIns="46800" tIns="64800" rIns="46800" bIns="64800" numCol="1" rtlCol="0" anchor="ctr" anchorCtr="0" compatLnSpc="1"/>
          <a:lstStyle/>
          <a:p>
            <a:endParaRPr lang="en-US" altLang="zh-CN" sz="1000" b="1" dirty="0">
              <a:latin typeface="Arial" panose="020B0604020202020204" pitchFamily="34" charset="0"/>
              <a:cs typeface="Arial" panose="020B0604020202020204" pitchFamily="34" charset="0"/>
            </a:endParaRPr>
          </a:p>
        </p:txBody>
      </p:sp>
      <p:sp>
        <p:nvSpPr>
          <p:cNvPr id="2" name="灯片编号占位符 1"/>
          <p:cNvSpPr>
            <a:spLocks noGrp="1"/>
          </p:cNvSpPr>
          <p:nvPr>
            <p:ph type="sldNum" sz="quarter" idx="4"/>
          </p:nvPr>
        </p:nvSpPr>
        <p:spPr>
          <a:xfrm>
            <a:off x="7388225" y="6488906"/>
            <a:ext cx="1755775" cy="357188"/>
          </a:xfrm>
        </p:spPr>
        <p:txBody>
          <a:bodyPr/>
          <a:lstStyle/>
          <a:p>
            <a:pPr algn="ctr"/>
            <a:fld id="{3C5482B9-D11D-4067-B360-F1AA9B4F5826}" type="slidenum">
              <a:rPr lang="en-US" noProof="1" smtClean="0"/>
              <a:t>9</a:t>
            </a:fld>
            <a:endParaRPr lang="en-US" noProof="1"/>
          </a:p>
        </p:txBody>
      </p:sp>
      <p:graphicFrame>
        <p:nvGraphicFramePr>
          <p:cNvPr id="7" name="Chart 6">
            <a:extLst>
              <a:ext uri="{FF2B5EF4-FFF2-40B4-BE49-F238E27FC236}">
                <a16:creationId xmlns:a16="http://schemas.microsoft.com/office/drawing/2014/main" xmlns="" id="{AAC11D4E-64AC-4D5E-8A7F-A8585BBA6C68}"/>
              </a:ext>
            </a:extLst>
          </p:cNvPr>
          <p:cNvGraphicFramePr>
            <a:graphicFrameLocks/>
          </p:cNvGraphicFramePr>
          <p:nvPr>
            <p:extLst>
              <p:ext uri="{D42A27DB-BD31-4B8C-83A1-F6EECF244321}">
                <p14:modId xmlns:p14="http://schemas.microsoft.com/office/powerpoint/2010/main" val="975773918"/>
              </p:ext>
            </p:extLst>
          </p:nvPr>
        </p:nvGraphicFramePr>
        <p:xfrm>
          <a:off x="447383" y="1203480"/>
          <a:ext cx="8419889" cy="26155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xmlns="" id="{DF629DCD-4181-4E97-BA55-14AF55781375}"/>
              </a:ext>
            </a:extLst>
          </p:cNvPr>
          <p:cNvGraphicFramePr>
            <a:graphicFrameLocks/>
          </p:cNvGraphicFramePr>
          <p:nvPr>
            <p:extLst>
              <p:ext uri="{D42A27DB-BD31-4B8C-83A1-F6EECF244321}">
                <p14:modId xmlns:p14="http://schemas.microsoft.com/office/powerpoint/2010/main" val="1343804294"/>
              </p:ext>
            </p:extLst>
          </p:nvPr>
        </p:nvGraphicFramePr>
        <p:xfrm>
          <a:off x="449262" y="4023927"/>
          <a:ext cx="8418010" cy="2618024"/>
        </p:xfrm>
        <a:graphic>
          <a:graphicData uri="http://schemas.openxmlformats.org/drawingml/2006/chart">
            <c:chart xmlns:c="http://schemas.openxmlformats.org/drawingml/2006/chart" xmlns:r="http://schemas.openxmlformats.org/officeDocument/2006/relationships" r:id="rId4"/>
          </a:graphicData>
        </a:graphic>
      </p:graphicFrame>
      <p:sp>
        <p:nvSpPr>
          <p:cNvPr id="9" name="HeadingBox1" descr="&lt;tags&gt;&lt;tag n=&quot;TagName&quot; v=&quot;HeadingBox1&quot; /&gt;&lt;tag n=&quot;Top&quot; v=&quot;77.87504&quot; /&gt;&lt;tag n=&quot;Left&quot; v=&quot;35.75&quot; /&gt;&lt;tag n=&quot;Height&quot; v=&quot;21.37496&quot; /&gt;&lt;tag n=&quot;Width&quot; v=&quot;314.5&quot; /&gt;&lt;tag n=&quot;ShadowSize&quot; v=&quot;99.899&quot; /&gt;&lt;tag n=&quot;Format&quot; v=&quot;1&quot; /&gt;&lt;/tags&gt;">
            <a:extLst>
              <a:ext uri="{FF2B5EF4-FFF2-40B4-BE49-F238E27FC236}">
                <a16:creationId xmlns:a16="http://schemas.microsoft.com/office/drawing/2014/main" xmlns="" id="{39B64E11-BFFC-AA16-7111-B69A22623AD1}"/>
              </a:ext>
            </a:extLst>
          </p:cNvPr>
          <p:cNvSpPr>
            <a:spLocks noChangeArrowheads="1"/>
          </p:cNvSpPr>
          <p:nvPr/>
        </p:nvSpPr>
        <p:spPr bwMode="gray">
          <a:xfrm>
            <a:off x="449263" y="4036798"/>
            <a:ext cx="3166226" cy="230118"/>
          </a:xfrm>
          <a:prstGeom prst="rect">
            <a:avLst/>
          </a:prstGeom>
          <a:solidFill>
            <a:schemeClr val="bg1"/>
          </a:solidFill>
          <a:ln w="6350">
            <a:noFill/>
          </a:ln>
          <a:effectLst>
            <a:outerShdw dist="25400" dir="5400000" sx="99900" sy="99900" algn="t" rotWithShape="0">
              <a:schemeClr val="accent2"/>
            </a:outerShdw>
          </a:effectLst>
          <a:extLs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25200" numCol="1" anchor="b" anchorCtr="0" compatLnSpc="1">
            <a:spAutoFit/>
          </a:bodyPr>
          <a:lstStyle/>
          <a:p>
            <a:pPr algn="l">
              <a:spcBef>
                <a:spcPts val="0"/>
              </a:spcBef>
              <a:buFont typeface="Arial" panose="020B0604020202020204" pitchFamily="34" charset="0"/>
              <a:buNone/>
            </a:pPr>
            <a:r>
              <a:rPr lang="en-US" altLang="ja-JP" sz="1400" b="1" dirty="0">
                <a:solidFill>
                  <a:srgbClr val="285293"/>
                </a:solidFill>
                <a:latin typeface="Arial" panose="020B0604020202020204"/>
                <a:ea typeface="+mj-ea"/>
                <a:cs typeface="Arial" panose="020B0604020202020204" pitchFamily="34" charset="0"/>
              </a:rPr>
              <a:t>Polysilicon ASPs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49263" y="190500"/>
            <a:ext cx="8247888" cy="350865"/>
          </a:xfrm>
        </p:spPr>
        <p:txBody>
          <a:bodyPr/>
          <a:lstStyle/>
          <a:p>
            <a:r>
              <a:rPr lang="en-US" dirty="0"/>
              <a:t>Income Statement Summary</a:t>
            </a:r>
          </a:p>
        </p:txBody>
      </p:sp>
      <p:graphicFrame>
        <p:nvGraphicFramePr>
          <p:cNvPr id="60" name="表格 6"/>
          <p:cNvGraphicFramePr>
            <a:graphicFrameLocks noGrp="1"/>
          </p:cNvGraphicFramePr>
          <p:nvPr>
            <p:custDataLst>
              <p:tags r:id="rId1"/>
            </p:custDataLst>
            <p:extLst>
              <p:ext uri="{D42A27DB-BD31-4B8C-83A1-F6EECF244321}">
                <p14:modId xmlns:p14="http://schemas.microsoft.com/office/powerpoint/2010/main" val="2097107346"/>
              </p:ext>
            </p:extLst>
          </p:nvPr>
        </p:nvGraphicFramePr>
        <p:xfrm>
          <a:off x="541961" y="879938"/>
          <a:ext cx="7724151" cy="5197741"/>
        </p:xfrm>
        <a:graphic>
          <a:graphicData uri="http://schemas.openxmlformats.org/drawingml/2006/table">
            <a:tbl>
              <a:tblPr firstRow="1" bandRow="1">
                <a:tableStyleId>{5C22544A-7EE6-4342-B048-85BDC9FD1C3A}</a:tableStyleId>
              </a:tblPr>
              <a:tblGrid>
                <a:gridCol w="3511936">
                  <a:extLst>
                    <a:ext uri="{9D8B030D-6E8A-4147-A177-3AD203B41FA5}">
                      <a16:colId xmlns:a16="http://schemas.microsoft.com/office/drawing/2014/main" xmlns="" val="20000"/>
                    </a:ext>
                  </a:extLst>
                </a:gridCol>
                <a:gridCol w="1426582">
                  <a:extLst>
                    <a:ext uri="{9D8B030D-6E8A-4147-A177-3AD203B41FA5}">
                      <a16:colId xmlns:a16="http://schemas.microsoft.com/office/drawing/2014/main" xmlns="" val="20001"/>
                    </a:ext>
                  </a:extLst>
                </a:gridCol>
                <a:gridCol w="1443465">
                  <a:extLst>
                    <a:ext uri="{9D8B030D-6E8A-4147-A177-3AD203B41FA5}">
                      <a16:colId xmlns:a16="http://schemas.microsoft.com/office/drawing/2014/main" xmlns="" val="20002"/>
                    </a:ext>
                  </a:extLst>
                </a:gridCol>
                <a:gridCol w="1342168">
                  <a:extLst>
                    <a:ext uri="{9D8B030D-6E8A-4147-A177-3AD203B41FA5}">
                      <a16:colId xmlns:a16="http://schemas.microsoft.com/office/drawing/2014/main" xmlns="" val="20003"/>
                    </a:ext>
                  </a:extLst>
                </a:gridCol>
              </a:tblGrid>
              <a:tr h="618482">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b="0" dirty="0">
                          <a:solidFill>
                            <a:schemeClr val="tx1"/>
                          </a:solidFill>
                          <a:latin typeface="+mn-lt"/>
                        </a:rPr>
                        <a:t>($ in millions, unless otherwise  stated)</a:t>
                      </a:r>
                      <a:endParaRPr lang="zh-CN" altLang="en-US" sz="1200" b="0" dirty="0">
                        <a:solidFill>
                          <a:schemeClr val="tx1"/>
                        </a:solidFill>
                        <a:latin typeface="Arial" panose="020B0604020202020204" pitchFamily="34" charset="0"/>
                        <a:cs typeface="Arial" panose="020B0604020202020204" pitchFamily="34" charset="0"/>
                      </a:endParaRPr>
                    </a:p>
                  </a:txBody>
                  <a:tcPr marL="36576" marR="36576" anchor="b">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dirty="0">
                          <a:solidFill>
                            <a:schemeClr val="tx2"/>
                          </a:solidFill>
                        </a:rPr>
                        <a:t>Q3 2024</a:t>
                      </a:r>
                      <a:endParaRPr lang="zh-CN" altLang="en-US" sz="1400" dirty="0">
                        <a:solidFill>
                          <a:schemeClr val="tx2"/>
                        </a:solidFill>
                      </a:endParaRPr>
                    </a:p>
                  </a:txBody>
                  <a:tcPr anchor="ctr">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dirty="0">
                          <a:solidFill>
                            <a:schemeClr val="tx2"/>
                          </a:solidFill>
                        </a:rPr>
                        <a:t>Q2 2024</a:t>
                      </a:r>
                      <a:endParaRPr lang="zh-CN" altLang="en-US" sz="1400" dirty="0">
                        <a:solidFill>
                          <a:schemeClr val="tx2"/>
                        </a:solidFill>
                      </a:endParaRPr>
                    </a:p>
                  </a:txBody>
                  <a:tcPr anchor="ctr">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dirty="0">
                          <a:solidFill>
                            <a:schemeClr val="tx2"/>
                          </a:solidFill>
                        </a:rPr>
                        <a:t>Q3 2023</a:t>
                      </a:r>
                      <a:endParaRPr lang="zh-CN" altLang="en-US" sz="1400" dirty="0">
                        <a:solidFill>
                          <a:schemeClr val="tx2"/>
                        </a:solidFill>
                      </a:endParaRPr>
                    </a:p>
                  </a:txBody>
                  <a:tcPr anchor="ctr">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302498">
                <a:tc>
                  <a:txBody>
                    <a:bodyPr/>
                    <a:lstStyle/>
                    <a:p>
                      <a:r>
                        <a:rPr lang="en-US" altLang="zh-CN" sz="1200" b="1" kern="1200" baseline="0" dirty="0">
                          <a:solidFill>
                            <a:schemeClr val="dk1"/>
                          </a:solidFill>
                          <a:latin typeface="+mj-lt"/>
                          <a:ea typeface="+mn-ea"/>
                          <a:cs typeface="+mn-cs"/>
                        </a:rPr>
                        <a:t>Revenues</a:t>
                      </a:r>
                      <a:endParaRPr lang="zh-CN" altLang="en-US" sz="1200" b="1" dirty="0">
                        <a:latin typeface="+mj-lt"/>
                      </a:endParaRPr>
                    </a:p>
                  </a:txBody>
                  <a:tcPr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200" b="1" i="0" u="none" strike="noStrike" kern="1200" dirty="0">
                          <a:solidFill>
                            <a:schemeClr val="tx1"/>
                          </a:solidFill>
                          <a:effectLst/>
                          <a:latin typeface="+mn-lt"/>
                          <a:ea typeface="+mn-ea"/>
                          <a:cs typeface="+mn-cs"/>
                        </a:rPr>
                        <a:t>198.5</a:t>
                      </a:r>
                      <a:endParaRPr lang="en-US" sz="1200" b="1" i="0" u="none" strike="noStrike" kern="1200" dirty="0">
                        <a:solidFill>
                          <a:schemeClr val="tx1"/>
                        </a:solidFill>
                        <a:effectLst/>
                        <a:latin typeface="+mn-lt"/>
                        <a:ea typeface="+mn-ea"/>
                        <a:cs typeface="+mn-cs"/>
                      </a:endParaRPr>
                    </a:p>
                  </a:txBody>
                  <a:tcPr marL="0" marR="0" marT="0" marB="0"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200" b="1" kern="1200" dirty="0">
                          <a:solidFill>
                            <a:schemeClr val="tx1"/>
                          </a:solidFill>
                          <a:latin typeface="Arial (Body)"/>
                          <a:ea typeface="+mn-ea"/>
                          <a:cs typeface="+mn-cs"/>
                        </a:rPr>
                        <a:t>219.9</a:t>
                      </a:r>
                      <a:endParaRPr lang="zh-CN" altLang="en-US" sz="1200" b="1" kern="1200" dirty="0">
                        <a:solidFill>
                          <a:schemeClr val="tx1"/>
                        </a:solidFill>
                        <a:latin typeface="Arial (Body)"/>
                        <a:ea typeface="+mn-ea"/>
                        <a:cs typeface="+mn-cs"/>
                      </a:endParaRPr>
                    </a:p>
                  </a:txBody>
                  <a:tcPr marL="68580" marR="68580" marT="0" marB="0"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200" b="1" i="0" u="none" strike="noStrike" kern="1200" dirty="0">
                          <a:solidFill>
                            <a:schemeClr val="tx1"/>
                          </a:solidFill>
                          <a:effectLst/>
                          <a:latin typeface="+mn-lt"/>
                          <a:ea typeface="+mn-ea"/>
                          <a:cs typeface="+mn-cs"/>
                        </a:rPr>
                        <a:t>484.8</a:t>
                      </a:r>
                      <a:endParaRPr lang="en-US" sz="1200" b="1" i="0" u="none" strike="noStrike" kern="1200" dirty="0">
                        <a:solidFill>
                          <a:schemeClr val="tx1"/>
                        </a:solidFill>
                        <a:effectLst/>
                        <a:latin typeface="+mn-lt"/>
                        <a:ea typeface="+mn-ea"/>
                        <a:cs typeface="+mn-cs"/>
                      </a:endParaRPr>
                    </a:p>
                  </a:txBody>
                  <a:tcPr marL="0" marR="0" marT="0" marB="0"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1"/>
                  </a:ext>
                </a:extLst>
              </a:tr>
              <a:tr h="349078">
                <a:tc>
                  <a:txBody>
                    <a:bodyPr/>
                    <a:lstStyle/>
                    <a:p>
                      <a:r>
                        <a:rPr lang="en-US" altLang="zh-CN" sz="1200" dirty="0">
                          <a:latin typeface="+mj-lt"/>
                        </a:rPr>
                        <a:t>Gross (loss)/profit</a:t>
                      </a:r>
                      <a:endParaRPr lang="zh-CN" altLang="en-US" sz="1200" dirty="0">
                        <a:latin typeface="+mj-lt"/>
                      </a:endParaRPr>
                    </a:p>
                  </a:txBody>
                  <a:tcPr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sz="1200" b="0" i="0" u="none" strike="noStrike" kern="1200" dirty="0">
                          <a:solidFill>
                            <a:schemeClr val="tx1"/>
                          </a:solidFill>
                          <a:effectLst/>
                          <a:latin typeface="+mn-lt"/>
                          <a:ea typeface="+mn-ea"/>
                          <a:cs typeface="+mn-cs"/>
                        </a:rPr>
                        <a:t>(60.6)</a:t>
                      </a:r>
                    </a:p>
                  </a:txBody>
                  <a:tcPr marL="0" marR="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1200" kern="100" dirty="0">
                          <a:effectLst/>
                          <a:latin typeface="Arial (Body)"/>
                          <a:ea typeface="宋体" panose="02010600030101010101" pitchFamily="2" charset="-122"/>
                          <a:cs typeface="Times New Roman" panose="02020603050405020304" pitchFamily="18" charset="0"/>
                        </a:rPr>
                        <a:t>(159.2)</a:t>
                      </a:r>
                      <a:endParaRPr lang="zh-CN" sz="1200" kern="100" dirty="0">
                        <a:effectLst/>
                        <a:latin typeface="Arial (Body)"/>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200" b="0" i="0" u="none" strike="noStrike" kern="1200" dirty="0">
                          <a:solidFill>
                            <a:schemeClr val="tx1"/>
                          </a:solidFill>
                          <a:effectLst/>
                          <a:latin typeface="+mn-lt"/>
                          <a:ea typeface="+mn-ea"/>
                          <a:cs typeface="+mn-cs"/>
                        </a:rPr>
                        <a:t>67.8</a:t>
                      </a:r>
                      <a:endParaRPr lang="en-US" sz="1200" b="0" i="0" u="none" strike="noStrike" kern="1200" dirty="0">
                        <a:solidFill>
                          <a:schemeClr val="tx1"/>
                        </a:solidFill>
                        <a:effectLst/>
                        <a:latin typeface="+mn-lt"/>
                        <a:ea typeface="+mn-ea"/>
                        <a:cs typeface="+mn-cs"/>
                      </a:endParaRPr>
                    </a:p>
                  </a:txBody>
                  <a:tcPr marL="0" marR="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2"/>
                  </a:ext>
                </a:extLst>
              </a:tr>
              <a:tr h="302498">
                <a:tc>
                  <a:txBody>
                    <a:bodyPr/>
                    <a:lstStyle/>
                    <a:p>
                      <a:r>
                        <a:rPr lang="en-US" altLang="zh-CN" sz="1200" b="1" kern="1200" baseline="0" dirty="0">
                          <a:solidFill>
                            <a:schemeClr val="dk1"/>
                          </a:solidFill>
                          <a:latin typeface="+mj-lt"/>
                          <a:ea typeface="+mn-ea"/>
                          <a:cs typeface="+mn-cs"/>
                        </a:rPr>
                        <a:t>Gross margin</a:t>
                      </a:r>
                      <a:endParaRPr lang="zh-CN" altLang="en-US" sz="1200" b="1" dirty="0">
                        <a:latin typeface="+mj-lt"/>
                      </a:endParaRPr>
                    </a:p>
                  </a:txBody>
                  <a:tcPr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defTabSz="914400" rtl="0" eaLnBrk="1" fontAlgn="ctr" latinLnBrk="0" hangingPunct="1">
                        <a:spcBef>
                          <a:spcPts val="0"/>
                        </a:spcBef>
                        <a:spcAft>
                          <a:spcPts val="0"/>
                        </a:spcAft>
                      </a:pPr>
                      <a:r>
                        <a:rPr lang="en-US" altLang="zh-CN" sz="1200" b="1" i="0" u="none" strike="noStrike" kern="1200" dirty="0">
                          <a:solidFill>
                            <a:schemeClr val="tx1"/>
                          </a:solidFill>
                          <a:effectLst/>
                          <a:latin typeface="+mn-lt"/>
                          <a:ea typeface="+mn-ea"/>
                          <a:cs typeface="+mn-cs"/>
                        </a:rPr>
                        <a:t>(30.5%)</a:t>
                      </a:r>
                      <a:endParaRPr lang="zh-CN" altLang="en-US" sz="1200" b="1" i="0" u="none" strike="noStrike" kern="1200" dirty="0">
                        <a:solidFill>
                          <a:schemeClr val="tx1"/>
                        </a:solidFill>
                        <a:effectLst/>
                        <a:latin typeface="+mn-lt"/>
                        <a:ea typeface="+mn-ea"/>
                        <a:cs typeface="+mn-cs"/>
                      </a:endParaRPr>
                    </a:p>
                  </a:txBody>
                  <a:tcPr marL="68580" marR="6858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1200" b="1" kern="100" dirty="0">
                          <a:solidFill>
                            <a:schemeClr val="dk1"/>
                          </a:solidFill>
                          <a:effectLst/>
                          <a:latin typeface="+mn-lt"/>
                          <a:ea typeface="宋体" panose="02010600030101010101" pitchFamily="2" charset="-122"/>
                          <a:cs typeface="Times New Roman" panose="02020603050405020304" pitchFamily="18" charset="0"/>
                        </a:rPr>
                        <a:t>(72.4%)</a:t>
                      </a:r>
                      <a:endParaRPr lang="zh-CN" altLang="en-US" sz="1200" b="1" kern="100" dirty="0">
                        <a:solidFill>
                          <a:schemeClr val="dk1"/>
                        </a:solidFill>
                        <a:effectLst/>
                        <a:latin typeface="+mn-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defTabSz="914400" rtl="0" eaLnBrk="1" fontAlgn="ctr" latinLnBrk="0" hangingPunct="1">
                        <a:spcBef>
                          <a:spcPts val="0"/>
                        </a:spcBef>
                        <a:spcAft>
                          <a:spcPts val="0"/>
                        </a:spcAft>
                      </a:pPr>
                      <a:r>
                        <a:rPr lang="en-US" altLang="zh-CN" sz="1200" b="1" i="0" u="none" strike="noStrike" kern="1200" dirty="0">
                          <a:solidFill>
                            <a:schemeClr val="tx1"/>
                          </a:solidFill>
                          <a:effectLst/>
                          <a:latin typeface="+mn-lt"/>
                          <a:ea typeface="+mn-ea"/>
                          <a:cs typeface="+mn-cs"/>
                        </a:rPr>
                        <a:t>14.0%</a:t>
                      </a:r>
                      <a:endParaRPr lang="zh-CN" altLang="en-US" sz="1200" b="1" i="0" u="none" strike="noStrike" kern="1200" dirty="0">
                        <a:solidFill>
                          <a:schemeClr val="tx1"/>
                        </a:solidFill>
                        <a:effectLst/>
                        <a:latin typeface="+mn-lt"/>
                        <a:ea typeface="+mn-ea"/>
                        <a:cs typeface="+mn-cs"/>
                      </a:endParaRPr>
                    </a:p>
                  </a:txBody>
                  <a:tcPr marL="68580" marR="6858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3"/>
                  </a:ext>
                </a:extLst>
              </a:tr>
              <a:tr h="302498">
                <a:tc>
                  <a:txBody>
                    <a:bodyPr/>
                    <a:lstStyle/>
                    <a:p>
                      <a:r>
                        <a:rPr lang="en-US" altLang="zh-CN" sz="1200" kern="1200" baseline="0" dirty="0">
                          <a:solidFill>
                            <a:schemeClr val="dk1"/>
                          </a:solidFill>
                          <a:latin typeface="+mj-lt"/>
                          <a:ea typeface="+mn-ea"/>
                          <a:cs typeface="+mn-cs"/>
                        </a:rPr>
                        <a:t>SG&amp;A</a:t>
                      </a:r>
                      <a:endParaRPr lang="zh-CN" altLang="en-US" sz="1200" baseline="30000" dirty="0">
                        <a:latin typeface="+mj-lt"/>
                      </a:endParaRPr>
                    </a:p>
                  </a:txBody>
                  <a:tcPr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ctr" latinLnBrk="0" hangingPunct="1"/>
                      <a:r>
                        <a:rPr lang="zh-CN" altLang="en-US" sz="1200" b="0" i="0" u="none" strike="noStrike" kern="1200" dirty="0">
                          <a:solidFill>
                            <a:schemeClr val="tx1"/>
                          </a:solidFill>
                          <a:effectLst/>
                          <a:latin typeface="+mn-lt"/>
                          <a:ea typeface="+mn-ea"/>
                          <a:cs typeface="+mn-cs"/>
                        </a:rPr>
                        <a:t>（</a:t>
                      </a:r>
                      <a:r>
                        <a:rPr lang="en-US" altLang="zh-CN" sz="1200" b="0" i="0" u="none" strike="noStrike" kern="1200" dirty="0">
                          <a:solidFill>
                            <a:schemeClr val="tx1"/>
                          </a:solidFill>
                          <a:effectLst/>
                          <a:latin typeface="+mn-lt"/>
                          <a:ea typeface="+mn-ea"/>
                          <a:cs typeface="+mn-cs"/>
                        </a:rPr>
                        <a:t>37.7</a:t>
                      </a:r>
                      <a:r>
                        <a:rPr lang="zh-CN" altLang="en-US" sz="1200" b="0" i="0" u="none" strike="noStrike" kern="1200" dirty="0">
                          <a:solidFill>
                            <a:schemeClr val="tx1"/>
                          </a:solidFill>
                          <a:effectLst/>
                          <a:latin typeface="+mn-lt"/>
                          <a:ea typeface="+mn-ea"/>
                          <a:cs typeface="+mn-cs"/>
                        </a:rPr>
                        <a:t>）</a:t>
                      </a:r>
                      <a:endParaRPr lang="en-US" sz="1200" b="0" i="0" u="none" strike="noStrike" kern="1200" dirty="0">
                        <a:solidFill>
                          <a:schemeClr val="tx1"/>
                        </a:solidFill>
                        <a:effectLst/>
                        <a:latin typeface="+mn-lt"/>
                        <a:ea typeface="+mn-ea"/>
                        <a:cs typeface="+mn-cs"/>
                      </a:endParaRPr>
                    </a:p>
                  </a:txBody>
                  <a:tcPr marL="0" marR="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200" b="0" kern="1200" dirty="0">
                          <a:solidFill>
                            <a:schemeClr val="tx1"/>
                          </a:solidFill>
                          <a:latin typeface="+mn-lt"/>
                          <a:ea typeface="+mn-ea"/>
                          <a:cs typeface="+mn-cs"/>
                        </a:rPr>
                        <a:t>(37.5)</a:t>
                      </a:r>
                      <a:endParaRPr lang="zh-CN" altLang="en-US" sz="1200" b="0" kern="1200" dirty="0">
                        <a:solidFill>
                          <a:schemeClr val="tx1"/>
                        </a:solidFill>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r>
                        <a:rPr lang="zh-CN" altLang="en-US" sz="1200" b="0" i="0" u="none" strike="noStrike" kern="1200" dirty="0">
                          <a:solidFill>
                            <a:schemeClr val="tx1"/>
                          </a:solidFill>
                          <a:effectLst/>
                          <a:latin typeface="+mn-lt"/>
                          <a:ea typeface="+mn-ea"/>
                          <a:cs typeface="+mn-cs"/>
                        </a:rPr>
                        <a:t>（</a:t>
                      </a:r>
                      <a:r>
                        <a:rPr lang="en-US" altLang="zh-CN" sz="1200" b="0" i="0" u="none" strike="noStrike" kern="1200" dirty="0">
                          <a:solidFill>
                            <a:schemeClr val="tx1"/>
                          </a:solidFill>
                          <a:effectLst/>
                          <a:latin typeface="+mn-lt"/>
                          <a:ea typeface="+mn-ea"/>
                          <a:cs typeface="+mn-cs"/>
                        </a:rPr>
                        <a:t>89.7</a:t>
                      </a:r>
                      <a:r>
                        <a:rPr lang="zh-CN" altLang="en-US" sz="1200" b="0" i="0" u="none" strike="noStrike" kern="1200" dirty="0">
                          <a:solidFill>
                            <a:schemeClr val="tx1"/>
                          </a:solidFill>
                          <a:effectLst/>
                          <a:latin typeface="+mn-lt"/>
                          <a:ea typeface="+mn-ea"/>
                          <a:cs typeface="+mn-cs"/>
                        </a:rPr>
                        <a:t>）</a:t>
                      </a:r>
                      <a:endParaRPr lang="en-US" sz="1200" b="0" i="0" u="none" strike="noStrike" kern="1200" dirty="0">
                        <a:solidFill>
                          <a:schemeClr val="tx1"/>
                        </a:solidFill>
                        <a:effectLst/>
                        <a:latin typeface="+mn-lt"/>
                        <a:ea typeface="+mn-ea"/>
                        <a:cs typeface="+mn-cs"/>
                      </a:endParaRPr>
                    </a:p>
                  </a:txBody>
                  <a:tcPr marL="0" marR="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4"/>
                  </a:ext>
                </a:extLst>
              </a:tr>
              <a:tr h="302498">
                <a:tc>
                  <a:txBody>
                    <a:bodyPr/>
                    <a:lstStyle/>
                    <a:p>
                      <a:r>
                        <a:rPr lang="en-US" altLang="zh-CN" sz="1200" kern="1200" baseline="0" dirty="0">
                          <a:solidFill>
                            <a:schemeClr val="dk1"/>
                          </a:solidFill>
                          <a:latin typeface="+mn-lt"/>
                          <a:ea typeface="+mn-ea"/>
                          <a:cs typeface="+mn-cs"/>
                        </a:rPr>
                        <a:t>R&amp;D expense </a:t>
                      </a:r>
                      <a:endParaRPr lang="zh-CN" altLang="en-US" sz="1200" baseline="30000" dirty="0">
                        <a:latin typeface="+mj-lt"/>
                      </a:endParaRPr>
                    </a:p>
                  </a:txBody>
                  <a:tcPr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defRPr/>
                      </a:pPr>
                      <a:r>
                        <a:rPr lang="zh-CN" altLang="en-US" sz="1200" b="0" i="0" u="none" strike="noStrike" kern="1200" dirty="0">
                          <a:solidFill>
                            <a:schemeClr val="tx1"/>
                          </a:solidFill>
                          <a:effectLst/>
                          <a:latin typeface="+mn-lt"/>
                          <a:ea typeface="+mn-ea"/>
                          <a:cs typeface="+mn-cs"/>
                        </a:rPr>
                        <a:t>（</a:t>
                      </a:r>
                      <a:r>
                        <a:rPr lang="en-US" altLang="zh-CN" sz="1200" b="0" i="0" u="none" strike="noStrike" kern="1200" dirty="0">
                          <a:solidFill>
                            <a:schemeClr val="tx1"/>
                          </a:solidFill>
                          <a:effectLst/>
                          <a:latin typeface="+mn-lt"/>
                          <a:ea typeface="+mn-ea"/>
                          <a:cs typeface="+mn-cs"/>
                        </a:rPr>
                        <a:t>0.8</a:t>
                      </a:r>
                      <a:r>
                        <a:rPr lang="zh-CN" altLang="en-US" sz="1200" b="0" i="0" u="none" strike="noStrike" kern="1200" dirty="0">
                          <a:solidFill>
                            <a:schemeClr val="tx1"/>
                          </a:solidFill>
                          <a:effectLst/>
                          <a:latin typeface="+mn-lt"/>
                          <a:ea typeface="+mn-ea"/>
                          <a:cs typeface="+mn-cs"/>
                        </a:rPr>
                        <a:t>）</a:t>
                      </a:r>
                      <a:endParaRPr lang="en-US" sz="1200" b="0" i="0" u="none" strike="noStrike" kern="1200" dirty="0">
                        <a:solidFill>
                          <a:schemeClr val="tx1"/>
                        </a:solidFill>
                        <a:effectLst/>
                        <a:latin typeface="+mn-lt"/>
                        <a:ea typeface="+mn-ea"/>
                        <a:cs typeface="+mn-cs"/>
                      </a:endParaRPr>
                    </a:p>
                  </a:txBody>
                  <a:tcPr marL="0" marR="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200" b="0" kern="1200" dirty="0">
                          <a:solidFill>
                            <a:schemeClr val="tx1"/>
                          </a:solidFill>
                          <a:latin typeface="+mn-lt"/>
                          <a:ea typeface="+mn-ea"/>
                          <a:cs typeface="+mn-cs"/>
                        </a:rPr>
                        <a:t>(1.8)</a:t>
                      </a:r>
                      <a:endParaRPr lang="zh-CN" altLang="en-US" sz="1200" b="0" kern="1200" dirty="0">
                        <a:solidFill>
                          <a:schemeClr val="tx1"/>
                        </a:solidFill>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defRPr/>
                      </a:pPr>
                      <a:r>
                        <a:rPr lang="zh-CN" altLang="en-US" sz="1200" b="0" i="0" u="none" strike="noStrike" kern="1200" dirty="0">
                          <a:solidFill>
                            <a:schemeClr val="tx1"/>
                          </a:solidFill>
                          <a:effectLst/>
                          <a:latin typeface="+mn-lt"/>
                          <a:ea typeface="+mn-ea"/>
                          <a:cs typeface="+mn-cs"/>
                        </a:rPr>
                        <a:t>（</a:t>
                      </a:r>
                      <a:r>
                        <a:rPr lang="en-US" altLang="zh-CN" sz="1200" b="0" i="0" u="none" strike="noStrike" kern="1200" dirty="0">
                          <a:solidFill>
                            <a:schemeClr val="tx1"/>
                          </a:solidFill>
                          <a:effectLst/>
                          <a:latin typeface="+mn-lt"/>
                          <a:ea typeface="+mn-ea"/>
                          <a:cs typeface="+mn-cs"/>
                        </a:rPr>
                        <a:t>2.8</a:t>
                      </a:r>
                      <a:r>
                        <a:rPr lang="zh-CN" altLang="en-US" sz="1200" b="0" i="0" u="none" strike="noStrike" kern="1200" dirty="0">
                          <a:solidFill>
                            <a:schemeClr val="tx1"/>
                          </a:solidFill>
                          <a:effectLst/>
                          <a:latin typeface="+mn-lt"/>
                          <a:ea typeface="+mn-ea"/>
                          <a:cs typeface="+mn-cs"/>
                        </a:rPr>
                        <a:t>）</a:t>
                      </a:r>
                      <a:endParaRPr lang="en-US" sz="1200" b="0" i="0" u="none" strike="noStrike" kern="1200" dirty="0">
                        <a:solidFill>
                          <a:schemeClr val="tx1"/>
                        </a:solidFill>
                        <a:effectLst/>
                        <a:latin typeface="+mn-lt"/>
                        <a:ea typeface="+mn-ea"/>
                        <a:cs typeface="+mn-cs"/>
                      </a:endParaRPr>
                    </a:p>
                  </a:txBody>
                  <a:tcPr marL="0" marR="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5"/>
                  </a:ext>
                </a:extLst>
              </a:tr>
              <a:tr h="302498">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b="0" kern="1200" dirty="0">
                          <a:solidFill>
                            <a:schemeClr val="dk1"/>
                          </a:solidFill>
                          <a:latin typeface="+mj-lt"/>
                          <a:ea typeface="+mn-ea"/>
                          <a:cs typeface="+mn-cs"/>
                        </a:rPr>
                        <a:t>(Loss)/income </a:t>
                      </a:r>
                      <a:r>
                        <a:rPr lang="en-US" altLang="zh-CN" sz="1200" b="0" kern="1200" dirty="0">
                          <a:solidFill>
                            <a:schemeClr val="dk1"/>
                          </a:solidFill>
                          <a:latin typeface="+mn-lt"/>
                          <a:ea typeface="+mn-ea"/>
                          <a:cs typeface="+mn-cs"/>
                        </a:rPr>
                        <a:t>from operations</a:t>
                      </a:r>
                      <a:endParaRPr lang="en-US" altLang="zh-CN" sz="1200" b="0" kern="1200" dirty="0">
                        <a:solidFill>
                          <a:schemeClr val="dk1"/>
                        </a:solidFill>
                        <a:latin typeface="+mj-lt"/>
                        <a:ea typeface="+mn-ea"/>
                        <a:cs typeface="+mn-cs"/>
                      </a:endParaRPr>
                    </a:p>
                  </a:txBody>
                  <a:tcPr anchor="b">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ctr" latinLnBrk="0" hangingPunct="1"/>
                      <a:r>
                        <a:rPr lang="en-US" altLang="zh-CN" sz="1200" b="0" i="0" u="none" strike="noStrike" kern="1200" dirty="0">
                          <a:solidFill>
                            <a:schemeClr val="tx1"/>
                          </a:solidFill>
                          <a:effectLst/>
                          <a:latin typeface="+mn-lt"/>
                          <a:ea typeface="+mn-ea"/>
                          <a:cs typeface="+mn-cs"/>
                        </a:rPr>
                        <a:t>(98.0)</a:t>
                      </a:r>
                      <a:endParaRPr lang="en-US" sz="1200" b="0" i="0" u="none" strike="noStrike" kern="1200" dirty="0">
                        <a:solidFill>
                          <a:schemeClr val="tx1"/>
                        </a:solidFill>
                        <a:effectLst/>
                        <a:latin typeface="+mn-lt"/>
                        <a:ea typeface="+mn-ea"/>
                        <a:cs typeface="+mn-cs"/>
                      </a:endParaRPr>
                    </a:p>
                  </a:txBody>
                  <a:tcPr marL="0" marR="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200" b="0" kern="1200" dirty="0">
                          <a:solidFill>
                            <a:schemeClr val="tx1"/>
                          </a:solidFill>
                          <a:latin typeface="+mn-lt"/>
                          <a:ea typeface="+mn-ea"/>
                          <a:cs typeface="+mn-cs"/>
                        </a:rPr>
                        <a:t>(195.6)</a:t>
                      </a:r>
                      <a:endParaRPr lang="zh-CN" altLang="en-US" sz="1200" b="0" kern="1200" dirty="0">
                        <a:solidFill>
                          <a:schemeClr val="tx1"/>
                        </a:solidFill>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r>
                        <a:rPr lang="en-US" altLang="zh-CN" sz="1200" b="0" i="0" u="none" strike="noStrike" kern="1200" dirty="0">
                          <a:solidFill>
                            <a:schemeClr val="tx1"/>
                          </a:solidFill>
                          <a:effectLst/>
                          <a:latin typeface="+mn-lt"/>
                          <a:ea typeface="+mn-ea"/>
                          <a:cs typeface="+mn-cs"/>
                        </a:rPr>
                        <a:t>22.5</a:t>
                      </a:r>
                      <a:endParaRPr lang="en-US" sz="1200" b="0" i="0" u="none" strike="noStrike" kern="1200" dirty="0">
                        <a:solidFill>
                          <a:schemeClr val="tx1"/>
                        </a:solidFill>
                        <a:effectLst/>
                        <a:latin typeface="+mn-lt"/>
                        <a:ea typeface="+mn-ea"/>
                        <a:cs typeface="+mn-cs"/>
                      </a:endParaRPr>
                    </a:p>
                  </a:txBody>
                  <a:tcPr marL="0" marR="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6"/>
                  </a:ext>
                </a:extLst>
              </a:tr>
              <a:tr h="504164">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b="1" kern="1200" dirty="0">
                          <a:solidFill>
                            <a:schemeClr val="dk1"/>
                          </a:solidFill>
                          <a:latin typeface="+mj-lt"/>
                          <a:ea typeface="+mn-ea"/>
                          <a:cs typeface="+mn-cs"/>
                        </a:rPr>
                        <a:t>Net loss attributable to  </a:t>
                      </a:r>
                    </a:p>
                    <a:p>
                      <a:pPr marL="0" marR="0" indent="0" algn="l" defTabSz="914400" rtl="0" eaLnBrk="1" fontAlgn="auto" latinLnBrk="0" hangingPunct="1">
                        <a:lnSpc>
                          <a:spcPct val="100000"/>
                        </a:lnSpc>
                        <a:spcBef>
                          <a:spcPts val="0"/>
                        </a:spcBef>
                        <a:spcAft>
                          <a:spcPts val="0"/>
                        </a:spcAft>
                        <a:buClrTx/>
                        <a:buSzTx/>
                        <a:buFontTx/>
                        <a:buNone/>
                        <a:defRPr/>
                      </a:pPr>
                      <a:r>
                        <a:rPr lang="en-US" altLang="zh-CN" sz="1200" b="1" kern="1200" dirty="0">
                          <a:solidFill>
                            <a:schemeClr val="dk1"/>
                          </a:solidFill>
                          <a:latin typeface="+mj-lt"/>
                          <a:ea typeface="+mn-ea"/>
                          <a:cs typeface="+mn-cs"/>
                        </a:rPr>
                        <a:t>Daqo New Energy shareholders</a:t>
                      </a:r>
                      <a:endParaRPr lang="zh-CN" altLang="en-US" sz="1200" b="1" kern="1200" dirty="0">
                        <a:solidFill>
                          <a:schemeClr val="dk1"/>
                        </a:solidFill>
                        <a:latin typeface="+mj-lt"/>
                        <a:ea typeface="+mn-ea"/>
                        <a:cs typeface="+mn-cs"/>
                      </a:endParaRPr>
                    </a:p>
                  </a:txBody>
                  <a:tcPr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ctr" latinLnBrk="0" hangingPunct="1"/>
                      <a:r>
                        <a:rPr lang="en-US" altLang="zh-CN" sz="1200" b="1" i="0" u="none" strike="noStrike" kern="1200" dirty="0">
                          <a:solidFill>
                            <a:schemeClr val="tx1"/>
                          </a:solidFill>
                          <a:effectLst/>
                          <a:latin typeface="+mn-lt"/>
                          <a:ea typeface="+mn-ea"/>
                          <a:cs typeface="+mn-cs"/>
                        </a:rPr>
                        <a:t>(60.7)</a:t>
                      </a:r>
                      <a:endParaRPr lang="en-US" sz="1200" b="1" i="0" u="none" strike="noStrike" kern="1200" dirty="0">
                        <a:solidFill>
                          <a:schemeClr val="tx1"/>
                        </a:solidFill>
                        <a:effectLst/>
                        <a:latin typeface="+mn-lt"/>
                        <a:ea typeface="+mn-ea"/>
                        <a:cs typeface="+mn-cs"/>
                      </a:endParaRPr>
                    </a:p>
                  </a:txBody>
                  <a:tcPr marL="0" marR="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200" b="1" kern="1200" dirty="0">
                          <a:solidFill>
                            <a:schemeClr val="tx1"/>
                          </a:solidFill>
                          <a:latin typeface="+mn-lt"/>
                          <a:ea typeface="+mn-ea"/>
                          <a:cs typeface="+mn-cs"/>
                        </a:rPr>
                        <a:t>(119.8)</a:t>
                      </a:r>
                      <a:endParaRPr lang="zh-CN" altLang="en-US" sz="1200" b="1" kern="1200" dirty="0">
                        <a:solidFill>
                          <a:schemeClr val="tx1"/>
                        </a:solidFill>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r>
                        <a:rPr lang="en-US" altLang="zh-CN" sz="1200" b="1" i="0" u="none" strike="noStrike" kern="1200" dirty="0">
                          <a:solidFill>
                            <a:schemeClr val="tx1"/>
                          </a:solidFill>
                          <a:effectLst/>
                          <a:latin typeface="+mn-lt"/>
                          <a:ea typeface="+mn-ea"/>
                          <a:cs typeface="+mn-cs"/>
                        </a:rPr>
                        <a:t>(6.3)</a:t>
                      </a:r>
                      <a:endParaRPr lang="en-US" sz="1200" b="1" i="0" u="none" strike="noStrike" kern="1200" dirty="0">
                        <a:solidFill>
                          <a:schemeClr val="tx1"/>
                        </a:solidFill>
                        <a:effectLst/>
                        <a:latin typeface="+mn-lt"/>
                        <a:ea typeface="+mn-ea"/>
                        <a:cs typeface="+mn-cs"/>
                      </a:endParaRPr>
                    </a:p>
                  </a:txBody>
                  <a:tcPr marL="0" marR="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7"/>
                  </a:ext>
                </a:extLst>
              </a:tr>
              <a:tr h="277290">
                <a:tc>
                  <a:txBody>
                    <a:bodyPr/>
                    <a:lstStyle/>
                    <a:p>
                      <a:pPr marL="0" marR="0" algn="l">
                        <a:spcBef>
                          <a:spcPts val="0"/>
                        </a:spcBef>
                        <a:spcAft>
                          <a:spcPts val="0"/>
                        </a:spcAft>
                      </a:pPr>
                      <a:r>
                        <a:rPr lang="en-US" sz="1200" kern="100" dirty="0">
                          <a:effectLst/>
                          <a:latin typeface="Arial" panose="020B0604020202020204" pitchFamily="34" charset="0"/>
                          <a:ea typeface="宋体" panose="02010600030101010101" pitchFamily="2" charset="-122"/>
                          <a:cs typeface="Times New Roman" panose="02020603050405020304" pitchFamily="18" charset="0"/>
                        </a:rPr>
                        <a:t>Loss per basic ADS ($ per ADS)</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defTabSz="914400" rtl="0" eaLnBrk="1" fontAlgn="ctr" latinLnBrk="0" hangingPunct="1">
                        <a:spcBef>
                          <a:spcPts val="0"/>
                        </a:spcBef>
                        <a:spcAft>
                          <a:spcPts val="0"/>
                        </a:spcAft>
                      </a:pPr>
                      <a:r>
                        <a:rPr lang="en-US" altLang="zh-CN" sz="1200" b="0" i="0" u="none" strike="noStrike" kern="1200" dirty="0">
                          <a:solidFill>
                            <a:schemeClr val="tx1"/>
                          </a:solidFill>
                          <a:effectLst/>
                          <a:latin typeface="+mn-lt"/>
                          <a:ea typeface="+mn-ea"/>
                          <a:cs typeface="+mn-cs"/>
                        </a:rPr>
                        <a:t>(0.92)</a:t>
                      </a:r>
                      <a:endParaRPr lang="zh-CN" altLang="en-US" sz="1200" b="0" i="0" u="none" strike="noStrike" kern="1200" dirty="0">
                        <a:solidFill>
                          <a:schemeClr val="tx1"/>
                        </a:solidFill>
                        <a:effectLst/>
                        <a:latin typeface="+mn-lt"/>
                        <a:ea typeface="+mn-ea"/>
                        <a:cs typeface="+mn-cs"/>
                      </a:endParaRPr>
                    </a:p>
                  </a:txBody>
                  <a:tcPr marL="68580" marR="6858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200" b="0" kern="1200" dirty="0">
                          <a:solidFill>
                            <a:schemeClr val="tx1"/>
                          </a:solidFill>
                          <a:latin typeface="+mn-lt"/>
                          <a:ea typeface="+mn-ea"/>
                          <a:cs typeface="+mn-cs"/>
                        </a:rPr>
                        <a:t> (1.81) </a:t>
                      </a:r>
                      <a:endParaRPr lang="zh-CN" altLang="en-US" sz="1200" b="0" kern="1200" dirty="0">
                        <a:solidFill>
                          <a:schemeClr val="tx1"/>
                        </a:solidFill>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defTabSz="914400" rtl="0" eaLnBrk="1" fontAlgn="ctr" latinLnBrk="0" hangingPunct="1">
                        <a:spcBef>
                          <a:spcPts val="0"/>
                        </a:spcBef>
                        <a:spcAft>
                          <a:spcPts val="0"/>
                        </a:spcAft>
                      </a:pPr>
                      <a:r>
                        <a:rPr lang="en-US" altLang="zh-CN" sz="1200" b="0" i="0" u="none" strike="noStrike" kern="1200" dirty="0">
                          <a:solidFill>
                            <a:schemeClr val="tx1"/>
                          </a:solidFill>
                          <a:effectLst/>
                          <a:latin typeface="+mn-lt"/>
                          <a:ea typeface="+mn-ea"/>
                          <a:cs typeface="+mn-cs"/>
                        </a:rPr>
                        <a:t>(0.09)</a:t>
                      </a:r>
                      <a:endParaRPr lang="zh-CN" altLang="en-US" sz="1200" b="0" i="0" u="none" strike="noStrike" kern="1200" dirty="0">
                        <a:solidFill>
                          <a:schemeClr val="tx1"/>
                        </a:solidFill>
                        <a:effectLst/>
                        <a:latin typeface="+mn-lt"/>
                        <a:ea typeface="+mn-ea"/>
                        <a:cs typeface="+mn-cs"/>
                      </a:endParaRPr>
                    </a:p>
                  </a:txBody>
                  <a:tcPr marL="68580" marR="6858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8"/>
                  </a:ext>
                </a:extLst>
              </a:tr>
              <a:tr h="453747">
                <a:tc>
                  <a:txBody>
                    <a:bodyPr/>
                    <a:lstStyle/>
                    <a:p>
                      <a:pPr marL="0" marR="0" algn="l">
                        <a:spcBef>
                          <a:spcPts val="0"/>
                        </a:spcBef>
                        <a:spcAft>
                          <a:spcPts val="0"/>
                        </a:spcAft>
                      </a:pPr>
                      <a:r>
                        <a:rPr lang="en-US" sz="1200" b="1" kern="1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Adjusted net (loss)/income (non-GAAP) attributable to </a:t>
                      </a:r>
                      <a:r>
                        <a:rPr lang="en-US" sz="1200" b="1" kern="100" dirty="0" err="1">
                          <a:solidFill>
                            <a:srgbClr val="000000"/>
                          </a:solidFill>
                          <a:effectLst/>
                          <a:latin typeface="Arial" panose="020B0604020202020204" pitchFamily="34" charset="0"/>
                          <a:ea typeface="宋体" panose="02010600030101010101" pitchFamily="2" charset="-122"/>
                          <a:cs typeface="Times New Roman" panose="02020603050405020304" pitchFamily="18" charset="0"/>
                        </a:rPr>
                        <a:t>Daqo</a:t>
                      </a:r>
                      <a:r>
                        <a:rPr lang="en-US" sz="1200" b="1" kern="1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 New Energy Corp. shareholders</a:t>
                      </a:r>
                      <a:endParaRPr lang="en-US" sz="1200" b="1"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defTabSz="914400" rtl="0" eaLnBrk="1" fontAlgn="ctr" latinLnBrk="0" hangingPunct="1">
                        <a:spcBef>
                          <a:spcPts val="0"/>
                        </a:spcBef>
                        <a:spcAft>
                          <a:spcPts val="0"/>
                        </a:spcAft>
                      </a:pPr>
                      <a:r>
                        <a:rPr lang="en-US" altLang="zh-CN" sz="1200" b="1" i="0" u="none" strike="noStrike" kern="1200" dirty="0">
                          <a:solidFill>
                            <a:schemeClr val="tx1"/>
                          </a:solidFill>
                          <a:effectLst/>
                          <a:latin typeface="+mn-lt"/>
                          <a:ea typeface="+mn-ea"/>
                          <a:cs typeface="+mn-cs"/>
                        </a:rPr>
                        <a:t>(39.4)</a:t>
                      </a:r>
                      <a:endParaRPr lang="zh-CN" altLang="en-US" sz="1200" b="1" i="0" u="none" strike="noStrike" kern="1200" dirty="0">
                        <a:solidFill>
                          <a:schemeClr val="tx1"/>
                        </a:solidFill>
                        <a:effectLst/>
                        <a:latin typeface="+mn-lt"/>
                        <a:ea typeface="+mn-ea"/>
                        <a:cs typeface="+mn-cs"/>
                      </a:endParaRPr>
                    </a:p>
                  </a:txBody>
                  <a:tcPr marL="68580" marR="6858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200" b="1" kern="1200" dirty="0">
                          <a:solidFill>
                            <a:schemeClr val="tx1"/>
                          </a:solidFill>
                          <a:latin typeface="+mn-lt"/>
                          <a:ea typeface="+mn-ea"/>
                          <a:cs typeface="+mn-cs"/>
                        </a:rPr>
                        <a:t> (98.8) </a:t>
                      </a:r>
                      <a:endParaRPr lang="zh-CN" altLang="en-US" sz="1200" b="1" kern="1200" dirty="0">
                        <a:solidFill>
                          <a:schemeClr val="tx1"/>
                        </a:solidFill>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defTabSz="914400" rtl="0" eaLnBrk="1" fontAlgn="ctr" latinLnBrk="0" hangingPunct="1">
                        <a:spcBef>
                          <a:spcPts val="0"/>
                        </a:spcBef>
                        <a:spcAft>
                          <a:spcPts val="0"/>
                        </a:spcAft>
                      </a:pPr>
                      <a:r>
                        <a:rPr lang="en-US" altLang="zh-CN" sz="1200" b="1" i="0" u="none" strike="noStrike" kern="1200" dirty="0">
                          <a:solidFill>
                            <a:schemeClr val="tx1"/>
                          </a:solidFill>
                          <a:effectLst/>
                          <a:latin typeface="+mn-lt"/>
                          <a:ea typeface="+mn-ea"/>
                          <a:cs typeface="+mn-cs"/>
                        </a:rPr>
                        <a:t>44.0</a:t>
                      </a:r>
                      <a:endParaRPr lang="zh-CN" altLang="en-US" sz="1200" b="1" i="0" u="none" strike="noStrike" kern="1200" dirty="0">
                        <a:solidFill>
                          <a:schemeClr val="tx1"/>
                        </a:solidFill>
                        <a:effectLst/>
                        <a:latin typeface="+mn-lt"/>
                        <a:ea typeface="+mn-ea"/>
                        <a:cs typeface="+mn-cs"/>
                      </a:endParaRPr>
                    </a:p>
                  </a:txBody>
                  <a:tcPr marL="68580" marR="6858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9"/>
                  </a:ext>
                </a:extLst>
              </a:tr>
              <a:tr h="453747">
                <a:tc>
                  <a:txBody>
                    <a:bodyPr/>
                    <a:lstStyle/>
                    <a:p>
                      <a:pPr marL="0" marR="0" algn="l">
                        <a:spcBef>
                          <a:spcPts val="0"/>
                        </a:spcBef>
                        <a:spcAft>
                          <a:spcPts val="0"/>
                        </a:spcAft>
                      </a:pPr>
                      <a:r>
                        <a:rPr lang="en-US" sz="1200" kern="1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Adjusted (loss)/earnings per basic ADS (non-GAAP)</a:t>
                      </a:r>
                      <a:r>
                        <a:rPr lang="en-US" sz="1200" kern="100" baseline="300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 </a:t>
                      </a:r>
                      <a:r>
                        <a:rPr lang="en-US" sz="1200" kern="1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 per ADS)</a:t>
                      </a:r>
                      <a:r>
                        <a:rPr lang="en-US" sz="1200" kern="100" baseline="300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 </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defTabSz="914400" rtl="0" eaLnBrk="1" fontAlgn="ctr" latinLnBrk="0" hangingPunct="1">
                        <a:spcBef>
                          <a:spcPts val="0"/>
                        </a:spcBef>
                        <a:spcAft>
                          <a:spcPts val="0"/>
                        </a:spcAft>
                      </a:pPr>
                      <a:r>
                        <a:rPr lang="en-US" altLang="zh-CN" sz="1200" b="0" i="0" u="none" strike="noStrike" kern="1200" dirty="0">
                          <a:solidFill>
                            <a:schemeClr val="tx1"/>
                          </a:solidFill>
                          <a:effectLst/>
                          <a:latin typeface="+mn-lt"/>
                          <a:ea typeface="+mn-ea"/>
                          <a:cs typeface="+mn-cs"/>
                        </a:rPr>
                        <a:t>(0.59)</a:t>
                      </a:r>
                      <a:endParaRPr lang="zh-CN" altLang="en-US" sz="1200" b="0" i="0" u="none" strike="noStrike" kern="1200" dirty="0">
                        <a:solidFill>
                          <a:schemeClr val="tx1"/>
                        </a:solidFill>
                        <a:effectLst/>
                        <a:latin typeface="+mn-lt"/>
                        <a:ea typeface="+mn-ea"/>
                        <a:cs typeface="+mn-cs"/>
                      </a:endParaRPr>
                    </a:p>
                  </a:txBody>
                  <a:tcPr marL="68580" marR="6858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200" b="0" kern="1200" dirty="0">
                          <a:solidFill>
                            <a:schemeClr val="tx1"/>
                          </a:solidFill>
                          <a:latin typeface="+mn-lt"/>
                          <a:ea typeface="+mn-ea"/>
                          <a:cs typeface="+mn-cs"/>
                        </a:rPr>
                        <a:t> (1.50)</a:t>
                      </a:r>
                      <a:endParaRPr lang="zh-CN" altLang="en-US" sz="1200" b="0" kern="1200" dirty="0">
                        <a:solidFill>
                          <a:schemeClr val="tx1"/>
                        </a:solidFill>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defTabSz="914400" rtl="0" eaLnBrk="1" fontAlgn="ctr" latinLnBrk="0" hangingPunct="1">
                        <a:spcBef>
                          <a:spcPts val="0"/>
                        </a:spcBef>
                        <a:spcAft>
                          <a:spcPts val="0"/>
                        </a:spcAft>
                      </a:pPr>
                      <a:r>
                        <a:rPr lang="en-US" altLang="zh-CN" sz="1200" b="0" i="0" u="none" strike="noStrike" kern="1200" dirty="0">
                          <a:solidFill>
                            <a:schemeClr val="tx1"/>
                          </a:solidFill>
                          <a:effectLst/>
                          <a:latin typeface="+mn-lt"/>
                          <a:ea typeface="+mn-ea"/>
                          <a:cs typeface="+mn-cs"/>
                        </a:rPr>
                        <a:t>0.59</a:t>
                      </a:r>
                      <a:endParaRPr lang="zh-CN" altLang="en-US" sz="1200" b="0" i="0" u="none" strike="noStrike" kern="1200" dirty="0">
                        <a:solidFill>
                          <a:schemeClr val="tx1"/>
                        </a:solidFill>
                        <a:effectLst/>
                        <a:latin typeface="+mn-lt"/>
                        <a:ea typeface="+mn-ea"/>
                        <a:cs typeface="+mn-cs"/>
                      </a:endParaRPr>
                    </a:p>
                  </a:txBody>
                  <a:tcPr marL="68580" marR="6858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10"/>
                  </a:ext>
                </a:extLst>
              </a:tr>
              <a:tr h="403891">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b="1" dirty="0">
                          <a:latin typeface="+mj-lt"/>
                        </a:rPr>
                        <a:t>EBITDA</a:t>
                      </a:r>
                      <a:r>
                        <a:rPr lang="en-US" altLang="zh-CN" sz="1200" b="1" baseline="0" dirty="0">
                          <a:latin typeface="+mj-lt"/>
                        </a:rPr>
                        <a:t> </a:t>
                      </a:r>
                      <a:endParaRPr lang="zh-CN" altLang="en-US" sz="1200" b="1" baseline="30000" dirty="0">
                        <a:latin typeface="+mj-lt"/>
                      </a:endParaRPr>
                    </a:p>
                  </a:txBody>
                  <a:tcPr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ctr" latinLnBrk="0" hangingPunct="1"/>
                      <a:r>
                        <a:rPr lang="en-US" sz="1200" b="1" i="0" u="none" strike="noStrike" kern="1200" dirty="0">
                          <a:solidFill>
                            <a:schemeClr val="tx1"/>
                          </a:solidFill>
                          <a:effectLst/>
                          <a:latin typeface="+mn-lt"/>
                          <a:ea typeface="+mn-ea"/>
                          <a:cs typeface="+mn-cs"/>
                        </a:rPr>
                        <a:t>(34.3)</a:t>
                      </a:r>
                    </a:p>
                  </a:txBody>
                  <a:tcPr marL="0" marR="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200" b="1" kern="1200" dirty="0">
                          <a:solidFill>
                            <a:schemeClr val="tx1"/>
                          </a:solidFill>
                          <a:latin typeface="+mn-lt"/>
                          <a:ea typeface="+mn-ea"/>
                          <a:cs typeface="+mn-cs"/>
                        </a:rPr>
                        <a:t> (144.9) </a:t>
                      </a:r>
                      <a:endParaRPr lang="zh-CN" altLang="en-US" sz="1200" b="1" kern="1200" dirty="0">
                        <a:solidFill>
                          <a:schemeClr val="tx1"/>
                        </a:solidFill>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r>
                        <a:rPr lang="en-US" altLang="zh-CN" sz="1200" b="1" i="0" u="none" strike="noStrike" kern="1200" dirty="0">
                          <a:solidFill>
                            <a:schemeClr val="tx1"/>
                          </a:solidFill>
                          <a:effectLst/>
                          <a:latin typeface="+mn-lt"/>
                          <a:ea typeface="+mn-ea"/>
                          <a:cs typeface="+mn-cs"/>
                        </a:rPr>
                        <a:t>70.2</a:t>
                      </a:r>
                      <a:endParaRPr lang="en-US" sz="1200" b="1" i="0" u="none" strike="noStrike" kern="1200" dirty="0">
                        <a:solidFill>
                          <a:schemeClr val="tx1"/>
                        </a:solidFill>
                        <a:effectLst/>
                        <a:latin typeface="+mn-lt"/>
                        <a:ea typeface="+mn-ea"/>
                        <a:cs typeface="+mn-cs"/>
                      </a:endParaRPr>
                    </a:p>
                  </a:txBody>
                  <a:tcPr marL="0" marR="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11"/>
                  </a:ext>
                </a:extLst>
              </a:tr>
              <a:tr h="435066">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b="1" dirty="0">
                          <a:latin typeface="+mj-lt"/>
                        </a:rPr>
                        <a:t>EBITDA </a:t>
                      </a:r>
                      <a:r>
                        <a:rPr lang="en-US" altLang="zh-CN" sz="1200" b="1" baseline="0" dirty="0">
                          <a:latin typeface="+mj-lt"/>
                        </a:rPr>
                        <a:t>margin </a:t>
                      </a:r>
                      <a:endParaRPr lang="zh-CN" altLang="en-US" sz="1200" b="1" baseline="30000" dirty="0">
                        <a:latin typeface="+mj-lt"/>
                      </a:endParaRPr>
                    </a:p>
                  </a:txBody>
                  <a:tcPr anchor="ctr">
                    <a:lnL w="12700" cmpd="sng">
                      <a:noFill/>
                    </a:lnL>
                    <a:lnR w="12700" cmpd="sng">
                      <a:noFill/>
                    </a:lnR>
                    <a:lnT w="6350" cap="flat" cmpd="sng" algn="ctr">
                      <a:solidFill>
                        <a:srgbClr val="C8C1BC"/>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solidFill>
                  </a:tcPr>
                </a:tc>
                <a:tc>
                  <a:txBody>
                    <a:bodyPr/>
                    <a:lstStyle/>
                    <a:p>
                      <a:pPr marL="0" algn="ctr" defTabSz="914400" rtl="0" eaLnBrk="1" fontAlgn="ctr" latinLnBrk="0" hangingPunct="1"/>
                      <a:r>
                        <a:rPr lang="en-US" sz="1200" b="1" i="0" u="none" strike="noStrike" kern="1200" dirty="0">
                          <a:solidFill>
                            <a:schemeClr val="tx1"/>
                          </a:solidFill>
                          <a:effectLst/>
                          <a:latin typeface="+mn-lt"/>
                          <a:ea typeface="+mn-ea"/>
                          <a:cs typeface="+mn-cs"/>
                        </a:rPr>
                        <a:t>(17.3%)</a:t>
                      </a:r>
                    </a:p>
                  </a:txBody>
                  <a:tcPr marL="0" marR="0" marT="0" marB="0" anchor="ctr">
                    <a:lnL w="12700" cmpd="sng">
                      <a:noFill/>
                    </a:lnL>
                    <a:lnR w="12700" cmpd="sng">
                      <a:noFill/>
                    </a:lnR>
                    <a:lnT w="6350" cap="flat" cmpd="sng" algn="ctr">
                      <a:solidFill>
                        <a:srgbClr val="C8C1BC"/>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200" b="1" kern="1200" dirty="0">
                          <a:solidFill>
                            <a:schemeClr val="tx1"/>
                          </a:solidFill>
                          <a:latin typeface="+mn-lt"/>
                          <a:ea typeface="+mn-ea"/>
                          <a:cs typeface="+mn-cs"/>
                        </a:rPr>
                        <a:t>(65.9%)</a:t>
                      </a:r>
                      <a:endParaRPr lang="zh-CN" altLang="en-US" sz="1200" b="1" kern="1200" dirty="0">
                        <a:solidFill>
                          <a:schemeClr val="tx1"/>
                        </a:solidFill>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algn="ctr" defTabSz="914400" rtl="0" eaLnBrk="1" fontAlgn="ctr" latinLnBrk="0" hangingPunct="1"/>
                      <a:r>
                        <a:rPr lang="en-US" altLang="zh-CN" sz="1200" b="1" i="0" u="none" strike="noStrike" kern="1200" dirty="0">
                          <a:solidFill>
                            <a:schemeClr val="tx1"/>
                          </a:solidFill>
                          <a:effectLst/>
                          <a:latin typeface="+mn-lt"/>
                          <a:ea typeface="+mn-ea"/>
                          <a:cs typeface="+mn-cs"/>
                        </a:rPr>
                        <a:t>14.5%</a:t>
                      </a:r>
                      <a:endParaRPr lang="en-US" sz="1200" b="1" i="0" u="none" strike="noStrike" kern="1200" dirty="0">
                        <a:solidFill>
                          <a:schemeClr val="tx1"/>
                        </a:solidFill>
                        <a:effectLst/>
                        <a:latin typeface="+mn-lt"/>
                        <a:ea typeface="+mn-ea"/>
                        <a:cs typeface="+mn-cs"/>
                      </a:endParaRPr>
                    </a:p>
                  </a:txBody>
                  <a:tcPr marL="0" marR="0" marT="0" marB="0" anchor="ctr">
                    <a:lnL w="12700" cmpd="sng">
                      <a:noFill/>
                    </a:lnL>
                    <a:lnR w="12700" cmpd="sng">
                      <a:noFill/>
                    </a:lnR>
                    <a:lnT w="6350" cap="flat" cmpd="sng" algn="ctr">
                      <a:solidFill>
                        <a:srgbClr val="C8C1BC"/>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12"/>
                  </a:ext>
                </a:extLst>
              </a:tr>
            </a:tbl>
          </a:graphicData>
        </a:graphic>
      </p:graphicFrame>
      <p:sp>
        <p:nvSpPr>
          <p:cNvPr id="2" name="灯片编号占位符 1"/>
          <p:cNvSpPr>
            <a:spLocks noGrp="1"/>
          </p:cNvSpPr>
          <p:nvPr>
            <p:ph type="sldNum" sz="quarter" idx="4"/>
          </p:nvPr>
        </p:nvSpPr>
        <p:spPr>
          <a:xfrm>
            <a:off x="7388225" y="6500812"/>
            <a:ext cx="1755775" cy="357188"/>
          </a:xfrm>
        </p:spPr>
        <p:txBody>
          <a:bodyPr/>
          <a:lstStyle/>
          <a:p>
            <a:pPr algn="ctr"/>
            <a:fld id="{3C5482B9-D11D-4067-B360-F1AA9B4F5826}" type="slidenum">
              <a:rPr lang="en-US" noProof="1" smtClean="0"/>
              <a:t>10</a:t>
            </a:fld>
            <a:endParaRPr lang="en-US" noProof="1"/>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Balance Sheet Summary</a:t>
            </a:r>
          </a:p>
        </p:txBody>
      </p:sp>
      <p:graphicFrame>
        <p:nvGraphicFramePr>
          <p:cNvPr id="60" name="表格 6"/>
          <p:cNvGraphicFramePr>
            <a:graphicFrameLocks noGrp="1"/>
          </p:cNvGraphicFramePr>
          <p:nvPr>
            <p:custDataLst>
              <p:tags r:id="rId1"/>
            </p:custDataLst>
            <p:extLst>
              <p:ext uri="{D42A27DB-BD31-4B8C-83A1-F6EECF244321}">
                <p14:modId xmlns:p14="http://schemas.microsoft.com/office/powerpoint/2010/main" val="344884328"/>
              </p:ext>
            </p:extLst>
          </p:nvPr>
        </p:nvGraphicFramePr>
        <p:xfrm>
          <a:off x="360000" y="730004"/>
          <a:ext cx="8041043" cy="5351968"/>
        </p:xfrm>
        <a:graphic>
          <a:graphicData uri="http://schemas.openxmlformats.org/drawingml/2006/table">
            <a:tbl>
              <a:tblPr firstRow="1" bandRow="1">
                <a:tableStyleId>{5C22544A-7EE6-4342-B048-85BDC9FD1C3A}</a:tableStyleId>
              </a:tblPr>
              <a:tblGrid>
                <a:gridCol w="4278610">
                  <a:extLst>
                    <a:ext uri="{9D8B030D-6E8A-4147-A177-3AD203B41FA5}">
                      <a16:colId xmlns:a16="http://schemas.microsoft.com/office/drawing/2014/main" xmlns="" val="20000"/>
                    </a:ext>
                  </a:extLst>
                </a:gridCol>
                <a:gridCol w="1262991">
                  <a:extLst>
                    <a:ext uri="{9D8B030D-6E8A-4147-A177-3AD203B41FA5}">
                      <a16:colId xmlns:a16="http://schemas.microsoft.com/office/drawing/2014/main" xmlns="" val="20001"/>
                    </a:ext>
                  </a:extLst>
                </a:gridCol>
                <a:gridCol w="1252009">
                  <a:extLst>
                    <a:ext uri="{9D8B030D-6E8A-4147-A177-3AD203B41FA5}">
                      <a16:colId xmlns:a16="http://schemas.microsoft.com/office/drawing/2014/main" xmlns="" val="20002"/>
                    </a:ext>
                  </a:extLst>
                </a:gridCol>
                <a:gridCol w="1247433">
                  <a:extLst>
                    <a:ext uri="{9D8B030D-6E8A-4147-A177-3AD203B41FA5}">
                      <a16:colId xmlns:a16="http://schemas.microsoft.com/office/drawing/2014/main" xmlns="" val="20003"/>
                    </a:ext>
                  </a:extLst>
                </a:gridCol>
              </a:tblGrid>
              <a:tr h="632018">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b="0" kern="1200" dirty="0">
                          <a:solidFill>
                            <a:schemeClr val="tx1"/>
                          </a:solidFill>
                          <a:latin typeface="+mn-lt"/>
                          <a:ea typeface="+mn-ea"/>
                          <a:cs typeface="+mn-cs"/>
                        </a:rPr>
                        <a:t>($ in millions)</a:t>
                      </a:r>
                      <a:endParaRPr lang="zh-CN" altLang="en-US" sz="1200" b="1" kern="1200" dirty="0">
                        <a:solidFill>
                          <a:schemeClr val="accent3"/>
                        </a:solidFill>
                        <a:latin typeface="Arial" panose="020B0604020202020204" pitchFamily="34" charset="0"/>
                        <a:ea typeface="+mn-ea"/>
                        <a:cs typeface="Arial" panose="020B0604020202020204" pitchFamily="34" charset="0"/>
                      </a:endParaRPr>
                    </a:p>
                  </a:txBody>
                  <a:tcPr marL="36576" marR="36576" anchor="b">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As of</a:t>
                      </a:r>
                    </a:p>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9/30/2024</a:t>
                      </a:r>
                      <a:endParaRPr lang="zh-CN" altLang="en-US" sz="1200" b="1" kern="1200" dirty="0">
                        <a:solidFill>
                          <a:schemeClr val="accent1"/>
                        </a:solidFill>
                        <a:latin typeface="Arial" panose="020B0604020202020204" pitchFamily="34" charset="0"/>
                        <a:ea typeface="+mn-ea"/>
                        <a:cs typeface="Arial" panose="020B0604020202020204" pitchFamily="34" charset="0"/>
                      </a:endParaRPr>
                    </a:p>
                  </a:txBody>
                  <a:tcPr marL="36576" marR="36576" anchor="b">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As of</a:t>
                      </a:r>
                    </a:p>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6/30/2024</a:t>
                      </a:r>
                      <a:endParaRPr lang="zh-CN" altLang="en-US" sz="1200" b="1" kern="1200" dirty="0">
                        <a:solidFill>
                          <a:schemeClr val="accent1"/>
                        </a:solidFill>
                        <a:latin typeface="Arial" panose="020B0604020202020204" pitchFamily="34" charset="0"/>
                        <a:ea typeface="+mn-ea"/>
                        <a:cs typeface="Arial" panose="020B0604020202020204" pitchFamily="34" charset="0"/>
                      </a:endParaRPr>
                    </a:p>
                  </a:txBody>
                  <a:tcPr marL="36576" marR="36576" anchor="b">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As of</a:t>
                      </a:r>
                    </a:p>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9/30/2023</a:t>
                      </a:r>
                      <a:endParaRPr lang="zh-CN" altLang="en-US" sz="1200" b="1" kern="1200" dirty="0">
                        <a:solidFill>
                          <a:schemeClr val="accent1"/>
                        </a:solidFill>
                        <a:latin typeface="Arial" panose="020B0604020202020204" pitchFamily="34" charset="0"/>
                        <a:ea typeface="+mn-ea"/>
                        <a:cs typeface="Arial" panose="020B0604020202020204" pitchFamily="34" charset="0"/>
                      </a:endParaRPr>
                    </a:p>
                  </a:txBody>
                  <a:tcPr marL="36576" marR="36576" anchor="b">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379210">
                <a:tc>
                  <a:txBody>
                    <a:bodyPr/>
                    <a:lstStyle/>
                    <a:p>
                      <a:pPr algn="l"/>
                      <a:r>
                        <a:rPr lang="en-US" altLang="zh-CN" sz="1200" kern="1200" baseline="0" dirty="0">
                          <a:solidFill>
                            <a:schemeClr val="dk1"/>
                          </a:solidFill>
                          <a:latin typeface="+mn-lt"/>
                          <a:ea typeface="+mn-ea"/>
                          <a:cs typeface="+mn-cs"/>
                        </a:rPr>
                        <a:t>Cash, cash equivalent and restricted cash</a:t>
                      </a:r>
                      <a:endParaRPr lang="zh-CN" altLang="en-US" sz="1200" dirty="0">
                        <a:latin typeface="+mn-lt"/>
                      </a:endParaRPr>
                    </a:p>
                  </a:txBody>
                  <a:tcPr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b" latinLnBrk="0" hangingPunct="1">
                        <a:spcBef>
                          <a:spcPts val="0"/>
                        </a:spcBef>
                        <a:spcAft>
                          <a:spcPts val="0"/>
                        </a:spcAft>
                      </a:pPr>
                      <a:r>
                        <a:rPr lang="en-US" sz="1200" b="0" i="0" u="none" strike="noStrike" kern="1200" dirty="0">
                          <a:solidFill>
                            <a:srgbClr val="000000"/>
                          </a:solidFill>
                          <a:effectLst/>
                          <a:latin typeface="+mn-lt"/>
                          <a:ea typeface="+mn-ea"/>
                          <a:cs typeface="Arial" panose="020B0604020202020204"/>
                        </a:rPr>
                        <a:t>853.4</a:t>
                      </a:r>
                      <a:endParaRPr lang="en-US" sz="1200" b="0"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997.5</a:t>
                      </a:r>
                    </a:p>
                  </a:txBody>
                  <a:tcPr marL="45720" marR="0"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3,280.8</a:t>
                      </a:r>
                    </a:p>
                  </a:txBody>
                  <a:tcPr marL="45720" marR="0"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189605">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kern="1200" baseline="0" dirty="0">
                          <a:solidFill>
                            <a:schemeClr val="dk1"/>
                          </a:solidFill>
                          <a:latin typeface="+mn-lt"/>
                          <a:ea typeface="+mn-ea"/>
                          <a:cs typeface="+mn-cs"/>
                        </a:rPr>
                        <a:t>Accounts and notes receivables</a:t>
                      </a:r>
                      <a:endParaRPr lang="zh-CN" altLang="en-US" sz="1200" dirty="0">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rtl="0" eaLnBrk="1" fontAlgn="b" latinLnBrk="0" hangingPunct="1">
                        <a:spcBef>
                          <a:spcPts val="0"/>
                        </a:spcBef>
                        <a:spcAft>
                          <a:spcPts val="0"/>
                        </a:spcAft>
                      </a:pPr>
                      <a:r>
                        <a:rPr lang="en-US" sz="1200" b="0" i="0" u="none" strike="noStrike" kern="1200" dirty="0">
                          <a:solidFill>
                            <a:srgbClr val="000000"/>
                          </a:solidFill>
                          <a:effectLst/>
                          <a:latin typeface="+mn-lt"/>
                          <a:ea typeface="+mn-ea"/>
                          <a:cs typeface="Arial" panose="020B0604020202020204"/>
                        </a:rPr>
                        <a:t>84.5</a:t>
                      </a:r>
                      <a:endParaRPr lang="en-US" sz="1200" b="0"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80.7</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275.8</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189605">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dirty="0">
                          <a:latin typeface="+mn-lt"/>
                        </a:rPr>
                        <a:t>Short-term investments</a:t>
                      </a:r>
                      <a:endParaRPr lang="zh-CN" altLang="en-US" sz="1200" dirty="0">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245.0</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219.5</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2.7</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r h="379210">
                <a:tc>
                  <a:txBody>
                    <a:bodyPr/>
                    <a:lstStyle/>
                    <a:p>
                      <a:pPr algn="l"/>
                      <a:r>
                        <a:rPr lang="en-US" altLang="zh-CN" sz="1200" kern="1200" baseline="0" dirty="0">
                          <a:solidFill>
                            <a:schemeClr val="dk1"/>
                          </a:solidFill>
                          <a:latin typeface="+mn-lt"/>
                          <a:ea typeface="+mn-ea"/>
                          <a:cs typeface="+mn-cs"/>
                        </a:rPr>
                        <a:t>Inventories</a:t>
                      </a:r>
                      <a:endParaRPr lang="zh-CN" altLang="en-US" sz="1200" dirty="0">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206.9</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192.0</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Arial" panose="020B0604020202020204"/>
                          <a:ea typeface="+mn-ea"/>
                          <a:cs typeface="Arial" panose="020B0604020202020204"/>
                        </a:rPr>
                        <a:t>129.1</a:t>
                      </a:r>
                      <a:endParaRPr lang="en-US" sz="1200" b="0"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4"/>
                  </a:ext>
                </a:extLst>
              </a:tr>
              <a:tr h="379210">
                <a:tc>
                  <a:txBody>
                    <a:bodyPr/>
                    <a:lstStyle/>
                    <a:p>
                      <a:pPr algn="l"/>
                      <a:r>
                        <a:rPr lang="en-US" altLang="zh-CN" sz="1200" b="0" kern="1200" baseline="0" dirty="0">
                          <a:solidFill>
                            <a:schemeClr val="tx1"/>
                          </a:solidFill>
                          <a:latin typeface="+mn-lt"/>
                          <a:ea typeface="+mn-ea"/>
                          <a:cs typeface="+mn-cs"/>
                        </a:rPr>
                        <a:t>Prepaid land use rights</a:t>
                      </a:r>
                      <a:endParaRPr lang="zh-CN" altLang="en-US" sz="1200" b="0" dirty="0">
                        <a:solidFill>
                          <a:schemeClr val="tx1"/>
                        </a:solidFill>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mn-lt"/>
                          <a:ea typeface="+mn-ea"/>
                          <a:cs typeface="Arial" panose="020B0604020202020204"/>
                        </a:rPr>
                        <a:t> 159.9</a:t>
                      </a:r>
                      <a:endParaRPr lang="en-US" sz="1200" b="0"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155.2</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Arial" panose="020B0604020202020204"/>
                          <a:ea typeface="+mn-ea"/>
                          <a:cs typeface="Arial" panose="020B0604020202020204"/>
                        </a:rPr>
                        <a:t> 147.8</a:t>
                      </a:r>
                      <a:endParaRPr lang="en-US" sz="1200" b="0"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5"/>
                  </a:ext>
                </a:extLst>
              </a:tr>
              <a:tr h="379210">
                <a:tc>
                  <a:txBody>
                    <a:bodyPr/>
                    <a:lstStyle/>
                    <a:p>
                      <a:pPr marL="0" indent="89535" algn="l" defTabSz="914400" rtl="0" eaLnBrk="1" latinLnBrk="0" hangingPunct="1"/>
                      <a:r>
                        <a:rPr lang="en-US" sz="1200" b="0" kern="1200" baseline="0" dirty="0">
                          <a:solidFill>
                            <a:schemeClr val="tx1"/>
                          </a:solidFill>
                          <a:latin typeface="+mn-lt"/>
                          <a:ea typeface="+mn-ea"/>
                          <a:cs typeface="+mn-cs"/>
                        </a:rPr>
                        <a:t>Property, plant and equipment, net</a:t>
                      </a:r>
                      <a:endParaRPr lang="zh-CN" altLang="en-US" sz="1200" b="0" kern="1200" baseline="0" dirty="0">
                        <a:solidFill>
                          <a:schemeClr val="tx1"/>
                        </a:solidFill>
                        <a:latin typeface="+mn-lt"/>
                        <a:ea typeface="+mn-ea"/>
                        <a:cs typeface="+mn-cs"/>
                      </a:endParaRPr>
                    </a:p>
                  </a:txBody>
                  <a:tcPr marL="0" marR="6858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Arial" panose="020B0604020202020204"/>
                          <a:ea typeface="+mn-ea"/>
                          <a:cs typeface="Arial" panose="020B0604020202020204"/>
                        </a:rPr>
                        <a:t> 3,903.4</a:t>
                      </a:r>
                      <a:endParaRPr lang="en-US" sz="1200" b="0" i="0" u="none" strike="noStrike" kern="1200" dirty="0">
                        <a:solidFill>
                          <a:srgbClr val="000000"/>
                        </a:solidFill>
                        <a:effectLst/>
                        <a:latin typeface="Arial" panose="020B0604020202020204"/>
                        <a:ea typeface="+mn-ea"/>
                        <a:cs typeface="Arial" panose="020B0604020202020204"/>
                      </a:endParaRPr>
                    </a:p>
                  </a:txBody>
                  <a:tcPr marL="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3,781.3</a:t>
                      </a:r>
                    </a:p>
                  </a:txBody>
                  <a:tcPr marL="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Arial" panose="020B0604020202020204"/>
                          <a:ea typeface="+mn-ea"/>
                          <a:cs typeface="Arial" panose="020B0604020202020204"/>
                        </a:rPr>
                        <a:t> 3,237.8</a:t>
                      </a:r>
                      <a:endParaRPr lang="en-US" sz="1200" b="0" i="0" u="none" strike="noStrike" kern="1200" dirty="0">
                        <a:solidFill>
                          <a:srgbClr val="000000"/>
                        </a:solidFill>
                        <a:effectLst/>
                        <a:latin typeface="Arial" panose="020B0604020202020204"/>
                        <a:ea typeface="+mn-ea"/>
                        <a:cs typeface="Arial" panose="020B0604020202020204"/>
                      </a:endParaRPr>
                    </a:p>
                  </a:txBody>
                  <a:tcPr marL="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6"/>
                  </a:ext>
                </a:extLst>
              </a:tr>
              <a:tr h="379210">
                <a:tc>
                  <a:txBody>
                    <a:bodyPr/>
                    <a:lstStyle/>
                    <a:p>
                      <a:pPr algn="l"/>
                      <a:r>
                        <a:rPr lang="en-US" altLang="zh-CN" sz="1200" b="1" kern="1200" baseline="0" dirty="0">
                          <a:solidFill>
                            <a:schemeClr val="dk1"/>
                          </a:solidFill>
                          <a:latin typeface="+mn-lt"/>
                          <a:ea typeface="+mn-ea"/>
                          <a:cs typeface="+mn-cs"/>
                        </a:rPr>
                        <a:t>Total assets</a:t>
                      </a:r>
                      <a:endParaRPr lang="zh-CN" altLang="en-US" sz="1200" b="1" dirty="0">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b" latinLnBrk="0" hangingPunct="1">
                        <a:spcBef>
                          <a:spcPts val="0"/>
                        </a:spcBef>
                        <a:spcAft>
                          <a:spcPts val="0"/>
                        </a:spcAft>
                      </a:pPr>
                      <a:r>
                        <a:rPr lang="en-US" altLang="zh-CN" sz="1200" b="1" i="0" u="none" strike="noStrike" kern="1200" dirty="0">
                          <a:solidFill>
                            <a:srgbClr val="000000"/>
                          </a:solidFill>
                          <a:effectLst/>
                          <a:latin typeface="+mn-lt"/>
                          <a:ea typeface="+mn-ea"/>
                          <a:cs typeface="Arial" panose="020B0604020202020204"/>
                        </a:rPr>
                        <a:t> 7,048.7</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b" latinLnBrk="0" hangingPunct="1">
                        <a:spcBef>
                          <a:spcPts val="0"/>
                        </a:spcBef>
                        <a:spcAft>
                          <a:spcPts val="0"/>
                        </a:spcAft>
                      </a:pPr>
                      <a:r>
                        <a:rPr lang="en-US" sz="1200" b="1" i="0" u="none" strike="noStrike" kern="1200" dirty="0">
                          <a:solidFill>
                            <a:srgbClr val="000000"/>
                          </a:solidFill>
                          <a:effectLst/>
                          <a:latin typeface="Arial" panose="020B0604020202020204"/>
                          <a:ea typeface="+mn-ea"/>
                          <a:cs typeface="Arial" panose="020B0604020202020204"/>
                        </a:rPr>
                        <a:t>6,940.5</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Bef>
                          <a:spcPts val="0"/>
                        </a:spcBef>
                        <a:spcAft>
                          <a:spcPts val="0"/>
                        </a:spcAft>
                      </a:pPr>
                      <a:r>
                        <a:rPr lang="en-US" altLang="zh-CN" sz="1200" b="1" i="0" u="none" strike="noStrike" kern="1200" dirty="0">
                          <a:solidFill>
                            <a:srgbClr val="000000"/>
                          </a:solidFill>
                          <a:effectLst/>
                          <a:latin typeface="Arial" panose="020B0604020202020204"/>
                          <a:ea typeface="+mn-ea"/>
                          <a:cs typeface="Arial" panose="020B0604020202020204"/>
                        </a:rPr>
                        <a:t>7,295.6</a:t>
                      </a:r>
                      <a:endParaRPr lang="en-US" sz="1200" b="1"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7"/>
                  </a:ext>
                </a:extLst>
              </a:tr>
              <a:tr h="379210">
                <a:tc>
                  <a:txBody>
                    <a:bodyPr/>
                    <a:lstStyle/>
                    <a:p>
                      <a:pPr marL="0" algn="l" defTabSz="914400" rtl="0" eaLnBrk="1" latinLnBrk="0" hangingPunct="1"/>
                      <a:r>
                        <a:rPr lang="en-US" altLang="zh-CN" sz="1200" kern="1200" baseline="0" dirty="0">
                          <a:solidFill>
                            <a:schemeClr val="dk1"/>
                          </a:solidFill>
                          <a:latin typeface="+mn-lt"/>
                          <a:ea typeface="+mn-ea"/>
                          <a:cs typeface="+mn-cs"/>
                        </a:rPr>
                        <a:t>Advances from customers - short term portion</a:t>
                      </a:r>
                      <a:endParaRPr lang="zh-CN" altLang="en-US" sz="1200" kern="1200" baseline="0" dirty="0">
                        <a:solidFill>
                          <a:schemeClr val="dk1"/>
                        </a:solidFill>
                        <a:latin typeface="+mn-lt"/>
                        <a:ea typeface="+mn-ea"/>
                        <a:cs typeface="+mn-cs"/>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Arial" panose="020B0604020202020204"/>
                          <a:ea typeface="+mn-ea"/>
                          <a:cs typeface="Arial" panose="020B0604020202020204"/>
                        </a:rPr>
                        <a:t> </a:t>
                      </a:r>
                      <a:r>
                        <a:rPr lang="en-US" altLang="zh-CN" sz="1200" b="0" i="0" u="none" strike="noStrike" kern="1200" dirty="0">
                          <a:solidFill>
                            <a:srgbClr val="000000"/>
                          </a:solidFill>
                          <a:effectLst/>
                          <a:latin typeface="+mn-lt"/>
                          <a:ea typeface="+mn-ea"/>
                          <a:cs typeface="Arial" panose="020B0604020202020204"/>
                        </a:rPr>
                        <a:t> 56.2</a:t>
                      </a:r>
                      <a:endParaRPr lang="en-US" sz="1200" b="0"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59.0</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Arial" panose="020B0604020202020204"/>
                          <a:ea typeface="+mn-ea"/>
                          <a:cs typeface="Arial" panose="020B0604020202020204"/>
                        </a:rPr>
                        <a:t> 252.3</a:t>
                      </a:r>
                      <a:endParaRPr lang="en-US" sz="1200" b="0"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8"/>
                  </a:ext>
                </a:extLst>
              </a:tr>
              <a:tr h="379210">
                <a:tc>
                  <a:txBody>
                    <a:bodyPr/>
                    <a:lstStyle/>
                    <a:p>
                      <a:pPr algn="l"/>
                      <a:r>
                        <a:rPr lang="en-US" altLang="zh-CN" sz="1200" kern="1200" baseline="0" dirty="0">
                          <a:solidFill>
                            <a:schemeClr val="dk1"/>
                          </a:solidFill>
                          <a:latin typeface="+mn-lt"/>
                          <a:ea typeface="+mn-ea"/>
                          <a:cs typeface="+mn-cs"/>
                        </a:rPr>
                        <a:t>Advance from customers - long term portion</a:t>
                      </a:r>
                      <a:endParaRPr lang="zh-CN" altLang="en-US" sz="1200" kern="1200" baseline="0" dirty="0">
                        <a:solidFill>
                          <a:schemeClr val="dk1"/>
                        </a:solidFill>
                        <a:latin typeface="+mn-lt"/>
                        <a:ea typeface="+mn-ea"/>
                        <a:cs typeface="+mn-cs"/>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mn-lt"/>
                          <a:ea typeface="+mn-ea"/>
                          <a:cs typeface="Arial" panose="020B0604020202020204"/>
                        </a:rPr>
                        <a:t> 76.7</a:t>
                      </a:r>
                      <a:endParaRPr lang="en-US" sz="1200" b="0"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102.9</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Arial" panose="020B0604020202020204"/>
                          <a:ea typeface="+mn-ea"/>
                          <a:cs typeface="Arial" panose="020B0604020202020204"/>
                        </a:rPr>
                        <a:t>104.2</a:t>
                      </a:r>
                      <a:endParaRPr lang="en-US" sz="1200" b="0"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9"/>
                  </a:ext>
                </a:extLst>
              </a:tr>
              <a:tr h="379210">
                <a:tc>
                  <a:txBody>
                    <a:bodyPr/>
                    <a:lstStyle/>
                    <a:p>
                      <a:pPr algn="l"/>
                      <a:r>
                        <a:rPr lang="en-US" altLang="zh-CN" sz="1200" dirty="0">
                          <a:latin typeface="+mn-lt"/>
                        </a:rPr>
                        <a:t>Payables for purchases of property, plant and equipment</a:t>
                      </a:r>
                      <a:endParaRPr lang="zh-CN" altLang="en-US" sz="1200" dirty="0">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mn-lt"/>
                          <a:ea typeface="+mn-ea"/>
                          <a:cs typeface="Arial" panose="020B0604020202020204"/>
                        </a:rPr>
                        <a:t> 454.4</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436.3</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Arial" panose="020B0604020202020204"/>
                          <a:ea typeface="+mn-ea"/>
                          <a:cs typeface="Arial" panose="020B0604020202020204"/>
                        </a:rPr>
                        <a:t>292.5</a:t>
                      </a:r>
                      <a:endParaRPr lang="en-US" sz="1200" b="0"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0"/>
                  </a:ext>
                </a:extLst>
              </a:tr>
              <a:tr h="379210">
                <a:tc>
                  <a:txBody>
                    <a:bodyPr/>
                    <a:lstStyle/>
                    <a:p>
                      <a:pPr algn="l"/>
                      <a:r>
                        <a:rPr lang="en-US" altLang="zh-CN" sz="1200" b="1" kern="1200" baseline="0" dirty="0">
                          <a:solidFill>
                            <a:schemeClr val="dk1"/>
                          </a:solidFill>
                          <a:latin typeface="+mn-lt"/>
                          <a:ea typeface="+mn-ea"/>
                          <a:cs typeface="+mn-cs"/>
                        </a:rPr>
                        <a:t>Total liabilities</a:t>
                      </a:r>
                      <a:endParaRPr lang="zh-CN" altLang="en-US" sz="1200" b="1" dirty="0">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b" latinLnBrk="0" hangingPunct="1">
                        <a:spcBef>
                          <a:spcPts val="0"/>
                        </a:spcBef>
                        <a:spcAft>
                          <a:spcPts val="0"/>
                        </a:spcAft>
                      </a:pPr>
                      <a:r>
                        <a:rPr lang="en-US" altLang="zh-CN" sz="1200" b="1" i="0" u="none" strike="noStrike" kern="1200" dirty="0">
                          <a:solidFill>
                            <a:srgbClr val="000000"/>
                          </a:solidFill>
                          <a:effectLst/>
                          <a:latin typeface="+mn-lt"/>
                          <a:ea typeface="+mn-ea"/>
                          <a:cs typeface="Arial" panose="020B0604020202020204"/>
                        </a:rPr>
                        <a:t> 724.3</a:t>
                      </a:r>
                      <a:endParaRPr lang="en-US" sz="1200" b="1"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b" latinLnBrk="0" hangingPunct="1">
                        <a:spcBef>
                          <a:spcPts val="0"/>
                        </a:spcBef>
                        <a:spcAft>
                          <a:spcPts val="0"/>
                        </a:spcAft>
                      </a:pPr>
                      <a:r>
                        <a:rPr lang="en-US" sz="1200" b="1" i="0" u="none" strike="noStrike" kern="1200" dirty="0">
                          <a:solidFill>
                            <a:srgbClr val="000000"/>
                          </a:solidFill>
                          <a:effectLst/>
                          <a:latin typeface="Arial" panose="020B0604020202020204"/>
                          <a:ea typeface="+mn-ea"/>
                          <a:cs typeface="Arial" panose="020B0604020202020204"/>
                        </a:rPr>
                        <a:t>762.5</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Bef>
                          <a:spcPts val="0"/>
                        </a:spcBef>
                        <a:spcAft>
                          <a:spcPts val="0"/>
                        </a:spcAft>
                      </a:pPr>
                      <a:r>
                        <a:rPr lang="en-US" altLang="zh-CN" sz="1200" b="1" i="0" u="none" strike="noStrike" kern="1200" dirty="0">
                          <a:solidFill>
                            <a:srgbClr val="000000"/>
                          </a:solidFill>
                          <a:effectLst/>
                          <a:latin typeface="Arial" panose="020B0604020202020204"/>
                          <a:ea typeface="+mn-ea"/>
                          <a:cs typeface="Arial" panose="020B0604020202020204"/>
                        </a:rPr>
                        <a:t>948.1 </a:t>
                      </a:r>
                      <a:endParaRPr lang="en-US" sz="1200" b="1"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1"/>
                  </a:ext>
                </a:extLst>
              </a:tr>
              <a:tr h="379210">
                <a:tc>
                  <a:txBody>
                    <a:bodyPr/>
                    <a:lstStyle/>
                    <a:p>
                      <a:pPr algn="l"/>
                      <a:r>
                        <a:rPr lang="en-US" altLang="zh-CN" sz="1200" b="1" kern="1200" baseline="0" dirty="0">
                          <a:solidFill>
                            <a:schemeClr val="dk1"/>
                          </a:solidFill>
                          <a:latin typeface="+mn-lt"/>
                          <a:ea typeface="+mn-ea"/>
                          <a:cs typeface="+mn-cs"/>
                        </a:rPr>
                        <a:t>Total equity</a:t>
                      </a:r>
                      <a:endParaRPr lang="zh-CN" altLang="en-US" sz="1200" b="1" dirty="0">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b" latinLnBrk="0" hangingPunct="1">
                        <a:spcBef>
                          <a:spcPts val="0"/>
                        </a:spcBef>
                        <a:spcAft>
                          <a:spcPts val="0"/>
                        </a:spcAft>
                      </a:pPr>
                      <a:r>
                        <a:rPr lang="en-US" altLang="zh-CN" sz="1200" b="1" i="0" u="none" strike="noStrike" kern="1200" dirty="0">
                          <a:solidFill>
                            <a:srgbClr val="000000"/>
                          </a:solidFill>
                          <a:effectLst/>
                          <a:latin typeface="+mn-lt"/>
                          <a:ea typeface="+mn-ea"/>
                          <a:cs typeface="Arial" panose="020B0604020202020204"/>
                        </a:rPr>
                        <a:t>  6,324.4</a:t>
                      </a:r>
                      <a:endParaRPr lang="en-US" sz="1200" b="1"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b" latinLnBrk="0" hangingPunct="1">
                        <a:spcBef>
                          <a:spcPts val="0"/>
                        </a:spcBef>
                        <a:spcAft>
                          <a:spcPts val="0"/>
                        </a:spcAft>
                      </a:pPr>
                      <a:r>
                        <a:rPr lang="en-US" sz="1200" b="1" i="0" u="none" strike="noStrike" kern="1200" dirty="0">
                          <a:solidFill>
                            <a:srgbClr val="000000"/>
                          </a:solidFill>
                          <a:effectLst/>
                          <a:latin typeface="Arial" panose="020B0604020202020204"/>
                          <a:ea typeface="+mn-ea"/>
                          <a:cs typeface="Arial" panose="020B0604020202020204"/>
                        </a:rPr>
                        <a:t>6,178.0</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Bef>
                          <a:spcPts val="0"/>
                        </a:spcBef>
                        <a:spcAft>
                          <a:spcPts val="0"/>
                        </a:spcAft>
                      </a:pPr>
                      <a:r>
                        <a:rPr lang="en-US" altLang="zh-CN" sz="1200" b="1" i="0" u="none" strike="noStrike" kern="1200" dirty="0">
                          <a:solidFill>
                            <a:srgbClr val="000000"/>
                          </a:solidFill>
                          <a:effectLst/>
                          <a:latin typeface="Arial" panose="020B0604020202020204"/>
                          <a:ea typeface="+mn-ea"/>
                          <a:cs typeface="Arial" panose="020B0604020202020204"/>
                        </a:rPr>
                        <a:t>6,347.6</a:t>
                      </a:r>
                      <a:endParaRPr lang="en-US" sz="1200" b="1"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2"/>
                  </a:ext>
                </a:extLst>
              </a:tr>
              <a:tr h="379210">
                <a:tc>
                  <a:txBody>
                    <a:bodyPr/>
                    <a:lstStyle/>
                    <a:p>
                      <a:pPr algn="l"/>
                      <a:r>
                        <a:rPr lang="en-US" altLang="zh-CN" sz="1200" b="1" dirty="0">
                          <a:latin typeface="+mn-lt"/>
                        </a:rPr>
                        <a:t>Total liabilities and equity</a:t>
                      </a:r>
                      <a:endParaRPr lang="zh-CN" altLang="en-US" sz="1200" b="1" dirty="0">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b" latinLnBrk="0" hangingPunct="1">
                        <a:spcBef>
                          <a:spcPts val="0"/>
                        </a:spcBef>
                        <a:spcAft>
                          <a:spcPts val="0"/>
                        </a:spcAft>
                      </a:pPr>
                      <a:r>
                        <a:rPr lang="en-US" altLang="zh-CN" sz="1200" b="1" i="0" u="none" strike="noStrike" kern="1200" dirty="0">
                          <a:solidFill>
                            <a:srgbClr val="000000"/>
                          </a:solidFill>
                          <a:effectLst/>
                          <a:latin typeface="+mn-lt"/>
                          <a:ea typeface="+mn-ea"/>
                          <a:cs typeface="Arial" panose="020B0604020202020204"/>
                        </a:rPr>
                        <a:t> 7,048.7</a:t>
                      </a:r>
                      <a:endParaRPr lang="en-US" sz="1200" b="1"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b" latinLnBrk="0" hangingPunct="1">
                        <a:spcBef>
                          <a:spcPts val="0"/>
                        </a:spcBef>
                        <a:spcAft>
                          <a:spcPts val="0"/>
                        </a:spcAft>
                      </a:pPr>
                      <a:r>
                        <a:rPr lang="en-US" sz="1200" b="1" i="0" u="none" strike="noStrike" kern="1200" dirty="0">
                          <a:solidFill>
                            <a:srgbClr val="000000"/>
                          </a:solidFill>
                          <a:effectLst/>
                          <a:latin typeface="Arial" panose="020B0604020202020204"/>
                          <a:ea typeface="+mn-ea"/>
                          <a:cs typeface="Arial" panose="020B0604020202020204"/>
                        </a:rPr>
                        <a:t>6,940.5</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Bef>
                          <a:spcPts val="0"/>
                        </a:spcBef>
                        <a:spcAft>
                          <a:spcPts val="0"/>
                        </a:spcAft>
                      </a:pPr>
                      <a:r>
                        <a:rPr lang="en-US" altLang="zh-CN" sz="1200" b="1" i="0" u="none" strike="noStrike" kern="1200" dirty="0">
                          <a:solidFill>
                            <a:srgbClr val="000000"/>
                          </a:solidFill>
                          <a:effectLst/>
                          <a:latin typeface="Arial" panose="020B0604020202020204"/>
                          <a:ea typeface="+mn-ea"/>
                          <a:cs typeface="Arial" panose="020B0604020202020204"/>
                        </a:rPr>
                        <a:t>7,295.6</a:t>
                      </a:r>
                      <a:endParaRPr lang="en-US" sz="1200" b="1"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3"/>
                  </a:ext>
                </a:extLst>
              </a:tr>
            </a:tbl>
          </a:graphicData>
        </a:graphic>
      </p:graphicFrame>
      <p:cxnSp>
        <p:nvCxnSpPr>
          <p:cNvPr id="6" name="Straight Connector 19"/>
          <p:cNvCxnSpPr>
            <a:cxnSpLocks noChangeShapeType="1"/>
          </p:cNvCxnSpPr>
          <p:nvPr/>
        </p:nvCxnSpPr>
        <p:spPr bwMode="auto">
          <a:xfrm flipV="1">
            <a:off x="5902385" y="729168"/>
            <a:ext cx="0" cy="5183374"/>
          </a:xfrm>
          <a:prstGeom prst="line">
            <a:avLst/>
          </a:prstGeom>
          <a:noFill/>
          <a:ln w="12700" algn="ctr">
            <a:solidFill>
              <a:schemeClr val="accent2"/>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 name="Straight Connector 19"/>
          <p:cNvCxnSpPr>
            <a:cxnSpLocks noChangeShapeType="1"/>
          </p:cNvCxnSpPr>
          <p:nvPr/>
        </p:nvCxnSpPr>
        <p:spPr bwMode="auto">
          <a:xfrm flipV="1">
            <a:off x="7207652" y="729167"/>
            <a:ext cx="0" cy="5183375"/>
          </a:xfrm>
          <a:prstGeom prst="line">
            <a:avLst/>
          </a:prstGeom>
          <a:noFill/>
          <a:ln w="12700" algn="ctr">
            <a:solidFill>
              <a:schemeClr val="accent2"/>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灯片编号占位符 2"/>
          <p:cNvSpPr>
            <a:spLocks noGrp="1"/>
          </p:cNvSpPr>
          <p:nvPr>
            <p:ph type="sldNum" sz="quarter" idx="4"/>
          </p:nvPr>
        </p:nvSpPr>
        <p:spPr>
          <a:xfrm>
            <a:off x="7388225" y="6500812"/>
            <a:ext cx="1755775" cy="357188"/>
          </a:xfrm>
        </p:spPr>
        <p:txBody>
          <a:bodyPr/>
          <a:lstStyle/>
          <a:p>
            <a:pPr algn="ctr"/>
            <a:fld id="{3C5482B9-D11D-4067-B360-F1AA9B4F5826}" type="slidenum">
              <a:rPr lang="en-US" noProof="1" smtClean="0"/>
              <a:t>11</a:t>
            </a:fld>
            <a:endParaRPr lang="en-US" noProof="1"/>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Cash Flow Summary</a:t>
            </a:r>
            <a:endParaRPr lang="en-US" dirty="0"/>
          </a:p>
        </p:txBody>
      </p:sp>
      <p:graphicFrame>
        <p:nvGraphicFramePr>
          <p:cNvPr id="58" name="表格 6"/>
          <p:cNvGraphicFramePr>
            <a:graphicFrameLocks noGrp="1"/>
          </p:cNvGraphicFramePr>
          <p:nvPr>
            <p:custDataLst>
              <p:tags r:id="rId1"/>
            </p:custDataLst>
            <p:extLst>
              <p:ext uri="{D42A27DB-BD31-4B8C-83A1-F6EECF244321}">
                <p14:modId xmlns:p14="http://schemas.microsoft.com/office/powerpoint/2010/main" val="2861650601"/>
              </p:ext>
            </p:extLst>
          </p:nvPr>
        </p:nvGraphicFramePr>
        <p:xfrm>
          <a:off x="363538" y="690058"/>
          <a:ext cx="8236743" cy="5179802"/>
        </p:xfrm>
        <a:graphic>
          <a:graphicData uri="http://schemas.openxmlformats.org/drawingml/2006/table">
            <a:tbl>
              <a:tblPr firstRow="1" bandRow="1">
                <a:tableStyleId>{5C22544A-7EE6-4342-B048-85BDC9FD1C3A}</a:tableStyleId>
              </a:tblPr>
              <a:tblGrid>
                <a:gridCol w="5351462">
                  <a:extLst>
                    <a:ext uri="{9D8B030D-6E8A-4147-A177-3AD203B41FA5}">
                      <a16:colId xmlns:a16="http://schemas.microsoft.com/office/drawing/2014/main" xmlns="" val="20000"/>
                    </a:ext>
                  </a:extLst>
                </a:gridCol>
                <a:gridCol w="1438275">
                  <a:extLst>
                    <a:ext uri="{9D8B030D-6E8A-4147-A177-3AD203B41FA5}">
                      <a16:colId xmlns:a16="http://schemas.microsoft.com/office/drawing/2014/main" xmlns="" val="20001"/>
                    </a:ext>
                  </a:extLst>
                </a:gridCol>
                <a:gridCol w="1447006">
                  <a:extLst>
                    <a:ext uri="{9D8B030D-6E8A-4147-A177-3AD203B41FA5}">
                      <a16:colId xmlns:a16="http://schemas.microsoft.com/office/drawing/2014/main" xmlns="" val="20002"/>
                    </a:ext>
                  </a:extLst>
                </a:gridCol>
              </a:tblGrid>
              <a:tr h="570503">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b="0" kern="1200" dirty="0">
                          <a:solidFill>
                            <a:schemeClr val="tx1"/>
                          </a:solidFill>
                          <a:latin typeface="+mn-lt"/>
                          <a:ea typeface="+mn-ea"/>
                          <a:cs typeface="+mn-cs"/>
                        </a:rPr>
                        <a:t>($ in millions)</a:t>
                      </a:r>
                      <a:endParaRPr lang="zh-CN" altLang="en-US" sz="1200" b="0" kern="1200" dirty="0">
                        <a:solidFill>
                          <a:schemeClr val="tx1"/>
                        </a:solidFill>
                        <a:latin typeface="+mn-lt"/>
                        <a:ea typeface="+mn-ea"/>
                        <a:cs typeface="+mn-cs"/>
                      </a:endParaRPr>
                    </a:p>
                  </a:txBody>
                  <a:tcPr marL="45720" marR="45720" anchor="b">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9 months ended </a:t>
                      </a:r>
                    </a:p>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9/30/2024</a:t>
                      </a:r>
                    </a:p>
                  </a:txBody>
                  <a:tcPr marL="45720" marR="45720" anchor="b">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9 months ended </a:t>
                      </a:r>
                    </a:p>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9/30/2023</a:t>
                      </a:r>
                    </a:p>
                  </a:txBody>
                  <a:tcPr marL="45720" marR="45720" anchor="b">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479170">
                <a:tc>
                  <a:txBody>
                    <a:bodyPr/>
                    <a:lstStyle/>
                    <a:p>
                      <a:pPr marL="0" algn="l" rtl="0" eaLnBrk="1" fontAlgn="ctr" latinLnBrk="0" hangingPunct="1">
                        <a:spcBef>
                          <a:spcPts val="0"/>
                        </a:spcBef>
                        <a:spcAft>
                          <a:spcPts val="0"/>
                        </a:spcAft>
                      </a:pPr>
                      <a:r>
                        <a:rPr lang="en-US" sz="1200" b="0" i="0" u="none" strike="noStrike" kern="1200" dirty="0">
                          <a:solidFill>
                            <a:srgbClr val="000000"/>
                          </a:solidFill>
                          <a:effectLst/>
                          <a:latin typeface="Arial" panose="020B0604020202020204"/>
                        </a:rPr>
                        <a:t>Net (loss)/income</a:t>
                      </a:r>
                      <a:endParaRPr lang="en-US" sz="1200" b="0" i="0" u="none" strike="noStrike" dirty="0">
                        <a:effectLst/>
                        <a:latin typeface="Arial" panose="020B0604020202020204"/>
                      </a:endParaRPr>
                    </a:p>
                  </a:txBody>
                  <a:tcPr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rtl="0" eaLnBrk="1" fontAlgn="b" latinLnBrk="0" hangingPunct="1">
                        <a:spcBef>
                          <a:spcPts val="0"/>
                        </a:spcBef>
                        <a:spcAft>
                          <a:spcPts val="0"/>
                        </a:spcAft>
                      </a:pPr>
                      <a:r>
                        <a:rPr lang="en-US" altLang="zh-CN" sz="1200" b="0" i="0" u="none" strike="noStrike" kern="1200" dirty="0">
                          <a:solidFill>
                            <a:schemeClr val="dk1"/>
                          </a:solidFill>
                          <a:effectLst/>
                          <a:latin typeface="+mn-lt"/>
                          <a:ea typeface="+mn-ea"/>
                          <a:cs typeface="+mn-cs"/>
                        </a:rPr>
                        <a:t>(206.6)</a:t>
                      </a:r>
                      <a:endParaRPr lang="en-US" sz="1200" b="0" i="0" u="none" strike="noStrike" kern="1200" dirty="0">
                        <a:solidFill>
                          <a:schemeClr val="dk1"/>
                        </a:solidFill>
                        <a:effectLst/>
                        <a:latin typeface="Arial" panose="020B0604020202020204"/>
                        <a:ea typeface="+mn-ea"/>
                        <a:cs typeface="+mn-cs"/>
                      </a:endParaRPr>
                    </a:p>
                  </a:txBody>
                  <a:tcPr marL="9525" marR="9525" marT="9525" marB="0"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rtl="0" eaLnBrk="1" fontAlgn="b" latinLnBrk="0" hangingPunct="1">
                        <a:spcBef>
                          <a:spcPts val="0"/>
                        </a:spcBef>
                        <a:spcAft>
                          <a:spcPts val="0"/>
                        </a:spcAft>
                      </a:pPr>
                      <a:r>
                        <a:rPr lang="en-US" altLang="zh-CN" sz="1200" b="0" i="0" u="none" strike="noStrike" kern="1200" dirty="0">
                          <a:solidFill>
                            <a:schemeClr val="dk1"/>
                          </a:solidFill>
                          <a:effectLst/>
                          <a:latin typeface="Arial" panose="020B0604020202020204"/>
                          <a:ea typeface="+mn-ea"/>
                          <a:cs typeface="+mn-cs"/>
                        </a:rPr>
                        <a:t>574.7</a:t>
                      </a:r>
                      <a:endParaRPr lang="en-US" sz="1200" b="0" i="0" u="none" strike="noStrike" kern="1200" dirty="0">
                        <a:solidFill>
                          <a:schemeClr val="dk1"/>
                        </a:solidFill>
                        <a:effectLst/>
                        <a:latin typeface="Arial" panose="020B0604020202020204"/>
                        <a:ea typeface="+mn-ea"/>
                        <a:cs typeface="+mn-cs"/>
                      </a:endParaRPr>
                    </a:p>
                  </a:txBody>
                  <a:tcPr marL="9525" marR="9525" marT="9525" marB="0"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570503">
                <a:tc>
                  <a:txBody>
                    <a:bodyPr/>
                    <a:lstStyle/>
                    <a:p>
                      <a:pPr marL="0" marR="0" lvl="0" indent="0" algn="l" defTabSz="914400" rtl="0" eaLnBrk="1" fontAlgn="ctr" latinLnBrk="0" hangingPunct="1">
                        <a:lnSpc>
                          <a:spcPct val="100000"/>
                        </a:lnSpc>
                        <a:spcBef>
                          <a:spcPts val="0"/>
                        </a:spcBef>
                        <a:spcAft>
                          <a:spcPts val="0"/>
                        </a:spcAft>
                        <a:buClrTx/>
                        <a:buSzTx/>
                        <a:buFontTx/>
                        <a:buNone/>
                        <a:defRPr/>
                      </a:pPr>
                      <a:r>
                        <a:rPr lang="en-US" altLang="zh-CN" sz="1200" kern="1200" dirty="0">
                          <a:solidFill>
                            <a:schemeClr val="dk1"/>
                          </a:solidFill>
                          <a:effectLst/>
                          <a:latin typeface="+mn-lt"/>
                          <a:ea typeface="+mn-ea"/>
                          <a:cs typeface="+mn-cs"/>
                        </a:rPr>
                        <a:t>Adjustments to reconcile net income to net cash provided by operating activities</a:t>
                      </a:r>
                      <a:endParaRPr lang="en-US" sz="1200" b="0" i="0" u="none" strike="noStrike" dirty="0">
                        <a:effectLst/>
                        <a:latin typeface="Arial" panose="020B0604020202020204"/>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altLang="zh-CN" sz="1200" b="0" i="0" u="none" strike="noStrike" kern="1200" dirty="0">
                          <a:solidFill>
                            <a:schemeClr val="dk1"/>
                          </a:solidFill>
                          <a:effectLst/>
                          <a:latin typeface="Arial" panose="020B0604020202020204"/>
                          <a:ea typeface="+mn-ea"/>
                          <a:cs typeface="+mn-cs"/>
                        </a:rPr>
                        <a:t>395.6</a:t>
                      </a:r>
                      <a:endParaRPr lang="zh-CN" altLang="en-US" sz="1200" b="0" i="0" u="none" strike="noStrike" kern="1200" dirty="0">
                        <a:solidFill>
                          <a:schemeClr val="dk1"/>
                        </a:solidFill>
                        <a:effectLst/>
                        <a:latin typeface="Arial" panose="020B0604020202020204"/>
                        <a:ea typeface="+mn-ea"/>
                        <a:cs typeface="+mn-cs"/>
                      </a:endParaRPr>
                    </a:p>
                  </a:txBody>
                  <a:tcPr marL="68580" marR="6858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zh-CN" altLang="en-US" sz="1200" b="0" i="0" u="none" strike="noStrike" kern="1200" dirty="0">
                          <a:solidFill>
                            <a:schemeClr val="dk1"/>
                          </a:solidFill>
                          <a:effectLst/>
                          <a:latin typeface="Arial" panose="020B0604020202020204"/>
                          <a:ea typeface="+mn-ea"/>
                          <a:cs typeface="+mn-cs"/>
                        </a:rPr>
                        <a:t> </a:t>
                      </a:r>
                      <a:r>
                        <a:rPr lang="en-US" sz="1200" b="0" i="0" u="none" strike="noStrike" kern="1200" dirty="0">
                          <a:solidFill>
                            <a:schemeClr val="dk1"/>
                          </a:solidFill>
                          <a:effectLst/>
                          <a:latin typeface="Arial" panose="020B0604020202020204"/>
                          <a:ea typeface="+mn-ea"/>
                          <a:cs typeface="+mn-cs"/>
                        </a:rPr>
                        <a:t>235.3  </a:t>
                      </a:r>
                      <a:endParaRPr lang="zh-CN" altLang="en-US" sz="1200" b="0" i="0" u="none" strike="noStrike" kern="1200" dirty="0">
                        <a:solidFill>
                          <a:schemeClr val="dk1"/>
                        </a:solidFill>
                        <a:effectLst/>
                        <a:latin typeface="Arial" panose="020B0604020202020204"/>
                        <a:ea typeface="+mn-ea"/>
                        <a:cs typeface="+mn-cs"/>
                      </a:endParaRPr>
                    </a:p>
                  </a:txBody>
                  <a:tcPr marL="68580" marR="6858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479170">
                <a:tc>
                  <a:txBody>
                    <a:bodyPr/>
                    <a:lstStyle/>
                    <a:p>
                      <a:pPr marL="0" marR="0" lvl="0" indent="0" algn="l" defTabSz="914400" rtl="0" eaLnBrk="1" fontAlgn="ctr" latinLnBrk="0" hangingPunct="1">
                        <a:lnSpc>
                          <a:spcPct val="100000"/>
                        </a:lnSpc>
                        <a:spcBef>
                          <a:spcPts val="0"/>
                        </a:spcBef>
                        <a:spcAft>
                          <a:spcPts val="0"/>
                        </a:spcAft>
                        <a:buClrTx/>
                        <a:buSzTx/>
                        <a:buFontTx/>
                        <a:buNone/>
                        <a:defRPr/>
                      </a:pPr>
                      <a:r>
                        <a:rPr lang="en-US" altLang="zh-CN" sz="1200" kern="1200" dirty="0">
                          <a:solidFill>
                            <a:schemeClr val="dk1"/>
                          </a:solidFill>
                          <a:effectLst/>
                          <a:latin typeface="+mn-lt"/>
                          <a:ea typeface="+mn-ea"/>
                          <a:cs typeface="+mn-cs"/>
                        </a:rPr>
                        <a:t>Changes in operating assets and liabilities</a:t>
                      </a:r>
                      <a:endParaRPr lang="en-US" sz="1200" b="0" i="0" u="none" strike="noStrike" dirty="0">
                        <a:effectLst/>
                        <a:latin typeface="Arial" panose="020B0604020202020204"/>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b="0" i="0" u="none" strike="noStrike" kern="1200" dirty="0">
                          <a:solidFill>
                            <a:schemeClr val="dk1"/>
                          </a:solidFill>
                          <a:effectLst/>
                          <a:latin typeface="Arial" panose="020B0604020202020204"/>
                          <a:ea typeface="+mn-ea"/>
                          <a:cs typeface="+mn-cs"/>
                        </a:rPr>
                        <a:t> </a:t>
                      </a:r>
                      <a:r>
                        <a:rPr lang="en-US" sz="1200" b="0" i="0" u="none" strike="noStrike" kern="1200" dirty="0">
                          <a:solidFill>
                            <a:schemeClr val="dk1"/>
                          </a:solidFill>
                          <a:effectLst/>
                          <a:latin typeface="+mn-lt"/>
                          <a:ea typeface="+mn-ea"/>
                          <a:cs typeface="+mn-cs"/>
                        </a:rPr>
                        <a:t> (565.4)</a:t>
                      </a:r>
                      <a:r>
                        <a:rPr lang="en-US" sz="1200" b="0" i="0" u="none" strike="noStrike" kern="1200" dirty="0">
                          <a:solidFill>
                            <a:schemeClr val="dk1"/>
                          </a:solidFill>
                          <a:effectLst/>
                          <a:latin typeface="Arial" panose="020B0604020202020204"/>
                          <a:ea typeface="+mn-ea"/>
                          <a:cs typeface="+mn-cs"/>
                        </a:rPr>
                        <a:t> </a:t>
                      </a:r>
                      <a:endParaRPr lang="zh-CN" altLang="en-US" sz="1200" b="0" i="0" u="none" strike="noStrike" kern="1200" dirty="0">
                        <a:solidFill>
                          <a:schemeClr val="dk1"/>
                        </a:solidFill>
                        <a:effectLst/>
                        <a:latin typeface="Arial" panose="020B0604020202020204"/>
                        <a:ea typeface="+mn-ea"/>
                        <a:cs typeface="+mn-cs"/>
                      </a:endParaRPr>
                    </a:p>
                  </a:txBody>
                  <a:tcPr marL="68580" marR="6858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1200" b="0" i="0" u="none" strike="noStrike" kern="1200" dirty="0">
                          <a:solidFill>
                            <a:schemeClr val="dk1"/>
                          </a:solidFill>
                          <a:effectLst/>
                          <a:latin typeface="Arial" panose="020B0604020202020204"/>
                          <a:ea typeface="+mn-ea"/>
                          <a:cs typeface="+mn-cs"/>
                        </a:rPr>
                        <a:t> 687.4 </a:t>
                      </a:r>
                      <a:endParaRPr lang="zh-CN" altLang="en-US" sz="1200" b="0" i="0" u="none" strike="noStrike" kern="1200" dirty="0">
                        <a:solidFill>
                          <a:schemeClr val="dk1"/>
                        </a:solidFill>
                        <a:effectLst/>
                        <a:latin typeface="Arial" panose="020B0604020202020204"/>
                        <a:ea typeface="+mn-ea"/>
                        <a:cs typeface="+mn-cs"/>
                      </a:endParaRPr>
                    </a:p>
                  </a:txBody>
                  <a:tcPr marL="68580" marR="6858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r h="479170">
                <a:tc>
                  <a:txBody>
                    <a:bodyPr/>
                    <a:lstStyle/>
                    <a:p>
                      <a:pPr marL="0" algn="l" rtl="0" eaLnBrk="1" fontAlgn="ctr" latinLnBrk="0" hangingPunct="1">
                        <a:spcBef>
                          <a:spcPts val="0"/>
                        </a:spcBef>
                        <a:spcAft>
                          <a:spcPts val="0"/>
                        </a:spcAft>
                      </a:pPr>
                      <a:r>
                        <a:rPr lang="en-US" altLang="zh-CN" sz="1200" b="1" i="0" u="none" strike="noStrike" kern="1200" dirty="0">
                          <a:solidFill>
                            <a:srgbClr val="000000"/>
                          </a:solidFill>
                          <a:effectLst/>
                          <a:latin typeface="+mn-lt"/>
                        </a:rPr>
                        <a:t>Net cash (used in)/provided by operating activities </a:t>
                      </a:r>
                      <a:endParaRPr lang="en-US" sz="1200" b="0" i="0" u="none" strike="noStrike" dirty="0">
                        <a:effectLst/>
                        <a:latin typeface="Arial" panose="020B0604020202020204"/>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b="1" i="0" u="none" strike="noStrike" kern="1200" dirty="0">
                          <a:solidFill>
                            <a:schemeClr val="dk1"/>
                          </a:solidFill>
                          <a:effectLst/>
                          <a:latin typeface="+mn-lt"/>
                          <a:ea typeface="+mn-ea"/>
                          <a:cs typeface="+mn-cs"/>
                        </a:rPr>
                        <a:t>(376.5)</a:t>
                      </a:r>
                      <a:endParaRPr lang="zh-CN" altLang="en-US" sz="1200" b="1" i="0" u="none" strike="noStrike" kern="1200" dirty="0">
                        <a:solidFill>
                          <a:schemeClr val="dk1"/>
                        </a:solidFill>
                        <a:effectLst/>
                        <a:latin typeface="Arial" panose="020B0604020202020204"/>
                        <a:ea typeface="+mn-ea"/>
                        <a:cs typeface="+mn-cs"/>
                      </a:endParaRPr>
                    </a:p>
                  </a:txBody>
                  <a:tcPr marL="68580" marR="6858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1200" b="1" i="0" u="none" strike="noStrike" kern="1200" dirty="0">
                          <a:solidFill>
                            <a:schemeClr val="dk1"/>
                          </a:solidFill>
                          <a:effectLst/>
                          <a:latin typeface="Arial" panose="020B0604020202020204"/>
                          <a:ea typeface="+mn-ea"/>
                          <a:cs typeface="+mn-cs"/>
                        </a:rPr>
                        <a:t>1,497.4</a:t>
                      </a:r>
                      <a:endParaRPr lang="zh-CN" altLang="en-US" sz="1200" b="1" i="0" u="none" strike="noStrike" kern="1200" dirty="0">
                        <a:solidFill>
                          <a:schemeClr val="dk1"/>
                        </a:solidFill>
                        <a:effectLst/>
                        <a:latin typeface="Arial" panose="020B0604020202020204"/>
                        <a:ea typeface="+mn-ea"/>
                        <a:cs typeface="+mn-cs"/>
                      </a:endParaRPr>
                    </a:p>
                  </a:txBody>
                  <a:tcPr marL="68580" marR="6858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4"/>
                  </a:ext>
                </a:extLst>
              </a:tr>
              <a:tr h="342303">
                <a:tc>
                  <a:txBody>
                    <a:bodyPr/>
                    <a:lstStyle/>
                    <a:p>
                      <a:r>
                        <a:rPr lang="en-US" altLang="zh-CN" sz="1200" b="1" i="0" u="none" strike="noStrike" kern="1200" dirty="0">
                          <a:solidFill>
                            <a:srgbClr val="000000"/>
                          </a:solidFill>
                          <a:effectLst/>
                          <a:latin typeface="+mn-lt"/>
                          <a:ea typeface="+mn-ea"/>
                          <a:cs typeface="+mn-cs"/>
                        </a:rPr>
                        <a:t>Net cash used in provided by investing activities </a:t>
                      </a:r>
                      <a:endParaRPr lang="zh-CN" altLang="en-US" sz="1200" b="1" i="0" u="none" strike="noStrike" kern="1200" dirty="0">
                        <a:solidFill>
                          <a:srgbClr val="000000"/>
                        </a:solidFill>
                        <a:effectLst/>
                        <a:latin typeface="+mn-lt"/>
                        <a:ea typeface="+mn-ea"/>
                        <a:cs typeface="+mn-cs"/>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b="1" i="0" u="none" strike="noStrike" kern="1200" dirty="0">
                          <a:solidFill>
                            <a:schemeClr val="dk1"/>
                          </a:solidFill>
                          <a:effectLst/>
                          <a:latin typeface="+mn-lt"/>
                          <a:ea typeface="+mn-ea"/>
                          <a:cs typeface="+mn-cs"/>
                        </a:rPr>
                        <a:t>(1,747.7)</a:t>
                      </a:r>
                      <a:endParaRPr lang="zh-CN" altLang="en-US" sz="1200" b="1" i="0" u="none" strike="noStrike" kern="1200" dirty="0">
                        <a:solidFill>
                          <a:schemeClr val="dk1"/>
                        </a:solidFill>
                        <a:effectLst/>
                        <a:latin typeface="Arial" panose="020B0604020202020204"/>
                        <a:ea typeface="+mn-ea"/>
                        <a:cs typeface="+mn-cs"/>
                      </a:endParaRPr>
                    </a:p>
                  </a:txBody>
                  <a:tcPr marL="68580" marR="6858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1200" b="1" i="0" u="none" strike="noStrike" kern="1200" dirty="0">
                          <a:solidFill>
                            <a:schemeClr val="dk1"/>
                          </a:solidFill>
                          <a:effectLst/>
                          <a:latin typeface="Arial" panose="020B0604020202020204"/>
                          <a:ea typeface="+mn-ea"/>
                          <a:cs typeface="+mn-cs"/>
                        </a:rPr>
                        <a:t>(954.3)</a:t>
                      </a:r>
                      <a:endParaRPr lang="zh-CN" altLang="en-US" sz="1200" b="1" i="0" u="none" strike="noStrike" kern="1200" dirty="0">
                        <a:solidFill>
                          <a:schemeClr val="dk1"/>
                        </a:solidFill>
                        <a:effectLst/>
                        <a:latin typeface="Arial" panose="020B0604020202020204"/>
                        <a:ea typeface="+mn-ea"/>
                        <a:cs typeface="+mn-cs"/>
                      </a:endParaRPr>
                    </a:p>
                  </a:txBody>
                  <a:tcPr marL="68580" marR="6858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5"/>
                  </a:ext>
                </a:extLst>
              </a:tr>
              <a:tr h="479170">
                <a:tc>
                  <a:txBody>
                    <a:bodyPr/>
                    <a:lstStyle/>
                    <a:p>
                      <a:pPr marL="0" marR="0" lvl="0" indent="0" algn="l" defTabSz="914400" rtl="0" eaLnBrk="1" fontAlgn="ctr" latinLnBrk="0" hangingPunct="1">
                        <a:lnSpc>
                          <a:spcPct val="100000"/>
                        </a:lnSpc>
                        <a:spcBef>
                          <a:spcPts val="0"/>
                        </a:spcBef>
                        <a:spcAft>
                          <a:spcPts val="0"/>
                        </a:spcAft>
                        <a:buClrTx/>
                        <a:buSzTx/>
                        <a:buFontTx/>
                        <a:buNone/>
                        <a:defRPr/>
                      </a:pPr>
                      <a:r>
                        <a:rPr lang="en-US" altLang="zh-CN" sz="1200" b="1" i="0" u="none" strike="noStrike" kern="1200" dirty="0">
                          <a:solidFill>
                            <a:srgbClr val="000000"/>
                          </a:solidFill>
                          <a:effectLst/>
                          <a:latin typeface="+mn-lt"/>
                        </a:rPr>
                        <a:t>Net cash used in provided by financing activities </a:t>
                      </a:r>
                      <a:endParaRPr lang="en-US" sz="1200" b="1" i="0" u="none" strike="noStrike" dirty="0">
                        <a:effectLst/>
                        <a:latin typeface="Arial" panose="020B0604020202020204"/>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rtl="0" eaLnBrk="1" fontAlgn="b" latinLnBrk="0" hangingPunct="1">
                        <a:spcBef>
                          <a:spcPts val="0"/>
                        </a:spcBef>
                        <a:spcAft>
                          <a:spcPts val="0"/>
                        </a:spcAft>
                      </a:pPr>
                      <a:r>
                        <a:rPr lang="en-US" altLang="zh-CN" sz="1200" b="1" i="0" u="none" strike="noStrike" kern="1200" dirty="0">
                          <a:solidFill>
                            <a:schemeClr val="dk1"/>
                          </a:solidFill>
                          <a:effectLst/>
                          <a:latin typeface="+mn-lt"/>
                          <a:ea typeface="+mn-ea"/>
                          <a:cs typeface="+mn-cs"/>
                        </a:rPr>
                        <a:t>(48.5)</a:t>
                      </a: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rtl="0" eaLnBrk="1" fontAlgn="b" latinLnBrk="0" hangingPunct="1">
                        <a:spcBef>
                          <a:spcPts val="0"/>
                        </a:spcBef>
                        <a:spcAft>
                          <a:spcPts val="0"/>
                        </a:spcAft>
                      </a:pPr>
                      <a:r>
                        <a:rPr lang="en-US" altLang="zh-CN" sz="1200" b="1" i="0" u="none" strike="noStrike" kern="1200" dirty="0">
                          <a:solidFill>
                            <a:schemeClr val="dk1"/>
                          </a:solidFill>
                          <a:effectLst/>
                          <a:latin typeface="+mn-lt"/>
                          <a:ea typeface="+mn-ea"/>
                          <a:cs typeface="+mn-cs"/>
                        </a:rPr>
                        <a:t>(602.0)</a:t>
                      </a: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6"/>
                  </a:ext>
                </a:extLst>
              </a:tr>
              <a:tr h="342303">
                <a:tc>
                  <a:txBody>
                    <a:bodyPr/>
                    <a:lstStyle/>
                    <a:p>
                      <a:pPr marL="0" algn="l" rtl="0" eaLnBrk="1" fontAlgn="ctr" latinLnBrk="0" hangingPunct="1">
                        <a:spcBef>
                          <a:spcPts val="0"/>
                        </a:spcBef>
                        <a:spcAft>
                          <a:spcPts val="0"/>
                        </a:spcAft>
                      </a:pPr>
                      <a:r>
                        <a:rPr lang="en-US" sz="1200" b="0" i="0" u="none" strike="noStrike" kern="1200" dirty="0">
                          <a:solidFill>
                            <a:srgbClr val="000000"/>
                          </a:solidFill>
                          <a:effectLst/>
                          <a:latin typeface="Arial" panose="020B0604020202020204"/>
                        </a:rPr>
                        <a:t>Effect of exchange rate changes</a:t>
                      </a:r>
                      <a:endParaRPr lang="en-US" sz="1200" b="0" i="0" u="none" strike="noStrike" dirty="0">
                        <a:effectLst/>
                        <a:latin typeface="Arial" panose="020B0604020202020204"/>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rtl="0" eaLnBrk="1" fontAlgn="b" latinLnBrk="0" hangingPunct="1">
                        <a:spcBef>
                          <a:spcPts val="0"/>
                        </a:spcBef>
                        <a:spcAft>
                          <a:spcPts val="0"/>
                        </a:spcAft>
                      </a:pPr>
                      <a:r>
                        <a:rPr lang="en-US" altLang="zh-CN" sz="1200" b="0" i="0" u="none" strike="noStrike" kern="1200" dirty="0">
                          <a:solidFill>
                            <a:schemeClr val="dk1"/>
                          </a:solidFill>
                          <a:effectLst/>
                          <a:latin typeface="Arial" panose="020B0604020202020204"/>
                          <a:ea typeface="+mn-ea"/>
                          <a:cs typeface="+mn-cs"/>
                        </a:rPr>
                        <a:t>(21.8)</a:t>
                      </a:r>
                      <a:endParaRPr lang="en-US" sz="1200" b="0" i="0" u="none" strike="noStrike" kern="1200" dirty="0">
                        <a:solidFill>
                          <a:schemeClr val="dk1"/>
                        </a:solidFill>
                        <a:effectLst/>
                        <a:latin typeface="Arial" panose="020B0604020202020204"/>
                        <a:ea typeface="+mn-ea"/>
                        <a:cs typeface="+mn-cs"/>
                      </a:endParaRP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rtl="0" eaLnBrk="1" fontAlgn="b" latinLnBrk="0" hangingPunct="1">
                        <a:spcBef>
                          <a:spcPts val="0"/>
                        </a:spcBef>
                        <a:spcAft>
                          <a:spcPts val="0"/>
                        </a:spcAft>
                      </a:pPr>
                      <a:r>
                        <a:rPr lang="en-US" altLang="zh-CN" sz="1200" b="0" i="0" u="none" strike="noStrike" kern="1200" dirty="0">
                          <a:solidFill>
                            <a:schemeClr val="dk1"/>
                          </a:solidFill>
                          <a:effectLst/>
                          <a:latin typeface="Arial" panose="020B0604020202020204"/>
                          <a:ea typeface="+mn-ea"/>
                          <a:cs typeface="+mn-cs"/>
                        </a:rPr>
                        <a:t>(180.7)</a:t>
                      </a:r>
                      <a:endParaRPr lang="en-US" sz="1200" b="0" i="0" u="none" strike="noStrike" kern="1200" dirty="0">
                        <a:solidFill>
                          <a:schemeClr val="dk1"/>
                        </a:solidFill>
                        <a:effectLst/>
                        <a:latin typeface="Arial" panose="020B0604020202020204"/>
                        <a:ea typeface="+mn-ea"/>
                        <a:cs typeface="+mn-cs"/>
                      </a:endParaRP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7"/>
                  </a:ext>
                </a:extLst>
              </a:tr>
              <a:tr h="479170">
                <a:tc>
                  <a:txBody>
                    <a:bodyPr/>
                    <a:lstStyle/>
                    <a:p>
                      <a:pPr marL="0" algn="l" rtl="0" eaLnBrk="1" fontAlgn="ctr" latinLnBrk="0" hangingPunct="1">
                        <a:spcBef>
                          <a:spcPts val="0"/>
                        </a:spcBef>
                        <a:spcAft>
                          <a:spcPts val="0"/>
                        </a:spcAft>
                      </a:pPr>
                      <a:r>
                        <a:rPr lang="en-US" sz="1200" b="0" i="0" u="none" strike="noStrike" kern="1200" dirty="0">
                          <a:solidFill>
                            <a:srgbClr val="000000"/>
                          </a:solidFill>
                          <a:effectLst/>
                          <a:latin typeface="Arial" panose="020B0604020202020204"/>
                        </a:rPr>
                        <a:t>Net decrease in cash, cash equivalents and restricted cash</a:t>
                      </a:r>
                      <a:endParaRPr lang="en-US" sz="1200" b="0" i="0" u="none" strike="noStrike" dirty="0">
                        <a:effectLst/>
                        <a:latin typeface="Arial" panose="020B0604020202020204"/>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rtl="0" eaLnBrk="1" fontAlgn="b" latinLnBrk="0" hangingPunct="1">
                        <a:spcBef>
                          <a:spcPts val="0"/>
                        </a:spcBef>
                        <a:spcAft>
                          <a:spcPts val="0"/>
                        </a:spcAft>
                      </a:pPr>
                      <a:r>
                        <a:rPr lang="en-US" sz="1200" b="0" i="0" u="none" strike="noStrike" kern="1200" dirty="0">
                          <a:solidFill>
                            <a:schemeClr val="dk1"/>
                          </a:solidFill>
                          <a:effectLst/>
                          <a:latin typeface="+mn-lt"/>
                          <a:ea typeface="+mn-ea"/>
                          <a:cs typeface="+mn-cs"/>
                        </a:rPr>
                        <a:t> (2,194.6)</a:t>
                      </a:r>
                      <a:endParaRPr lang="en-US" sz="1200" b="0" i="0" u="none" strike="noStrike" kern="1200" dirty="0">
                        <a:solidFill>
                          <a:schemeClr val="dk1"/>
                        </a:solidFill>
                        <a:effectLst/>
                        <a:latin typeface="Arial" panose="020B0604020202020204"/>
                        <a:ea typeface="+mn-ea"/>
                        <a:cs typeface="+mn-cs"/>
                      </a:endParaRP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rtl="0" eaLnBrk="1" fontAlgn="b" latinLnBrk="0" hangingPunct="1">
                        <a:spcBef>
                          <a:spcPts val="0"/>
                        </a:spcBef>
                        <a:spcAft>
                          <a:spcPts val="0"/>
                        </a:spcAft>
                      </a:pPr>
                      <a:r>
                        <a:rPr lang="en-US" altLang="zh-CN" sz="1200" b="0" i="0" u="none" strike="noStrike" kern="1200" dirty="0">
                          <a:solidFill>
                            <a:schemeClr val="dk1"/>
                          </a:solidFill>
                          <a:effectLst/>
                          <a:latin typeface="Arial" panose="020B0604020202020204"/>
                          <a:ea typeface="+mn-ea"/>
                          <a:cs typeface="+mn-cs"/>
                        </a:rPr>
                        <a:t>(239.5)</a:t>
                      </a:r>
                      <a:endParaRPr lang="en-US" sz="1200" b="0" i="0" u="none" strike="noStrike" kern="1200" dirty="0">
                        <a:solidFill>
                          <a:schemeClr val="dk1"/>
                        </a:solidFill>
                        <a:effectLst/>
                        <a:latin typeface="Arial" panose="020B0604020202020204"/>
                        <a:ea typeface="+mn-ea"/>
                        <a:cs typeface="+mn-cs"/>
                      </a:endParaRP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8"/>
                  </a:ext>
                </a:extLst>
              </a:tr>
              <a:tr h="479170">
                <a:tc>
                  <a:txBody>
                    <a:bodyPr/>
                    <a:lstStyle/>
                    <a:p>
                      <a:pPr marL="0" algn="l" rtl="0" eaLnBrk="1" fontAlgn="ctr" latinLnBrk="0" hangingPunct="1">
                        <a:spcBef>
                          <a:spcPts val="0"/>
                        </a:spcBef>
                        <a:spcAft>
                          <a:spcPts val="0"/>
                        </a:spcAft>
                      </a:pPr>
                      <a:r>
                        <a:rPr lang="en-US" sz="1200" b="0" i="0" u="none" strike="noStrike" kern="1200" dirty="0">
                          <a:solidFill>
                            <a:srgbClr val="000000"/>
                          </a:solidFill>
                          <a:effectLst/>
                          <a:latin typeface="Arial" panose="020B0604020202020204"/>
                        </a:rPr>
                        <a:t>Cash, cash equivalents and restricted cash at the beginning of the</a:t>
                      </a:r>
                      <a:r>
                        <a:rPr lang="en-US" sz="1200" b="0" i="0" u="none" strike="noStrike" kern="1200" baseline="0" dirty="0">
                          <a:solidFill>
                            <a:srgbClr val="000000"/>
                          </a:solidFill>
                          <a:effectLst/>
                          <a:latin typeface="Arial" panose="020B0604020202020204"/>
                        </a:rPr>
                        <a:t> period</a:t>
                      </a:r>
                      <a:endParaRPr lang="en-US" sz="1200" b="0" i="0" u="none" strike="noStrike" dirty="0">
                        <a:effectLst/>
                        <a:latin typeface="Arial" panose="020B0604020202020204"/>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rtl="0" eaLnBrk="1" fontAlgn="b" latinLnBrk="0" hangingPunct="1">
                        <a:spcBef>
                          <a:spcPts val="0"/>
                        </a:spcBef>
                        <a:spcAft>
                          <a:spcPts val="0"/>
                        </a:spcAft>
                      </a:pPr>
                      <a:r>
                        <a:rPr lang="en-US" altLang="zh-CN" sz="1200" b="0" i="0" u="none" strike="noStrike" kern="1200" dirty="0">
                          <a:solidFill>
                            <a:schemeClr val="dk1"/>
                          </a:solidFill>
                          <a:effectLst/>
                          <a:latin typeface="+mn-lt"/>
                          <a:ea typeface="+mn-ea"/>
                          <a:cs typeface="+mn-cs"/>
                        </a:rPr>
                        <a:t>3,048.0</a:t>
                      </a: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rtl="0" eaLnBrk="1" fontAlgn="b" latinLnBrk="0" hangingPunct="1">
                        <a:spcBef>
                          <a:spcPts val="0"/>
                        </a:spcBef>
                        <a:spcAft>
                          <a:spcPts val="0"/>
                        </a:spcAft>
                      </a:pPr>
                      <a:r>
                        <a:rPr lang="en-US" altLang="zh-CN" sz="1200" b="0" i="0" u="none" strike="noStrike" kern="1200" dirty="0">
                          <a:solidFill>
                            <a:schemeClr val="dk1"/>
                          </a:solidFill>
                          <a:effectLst/>
                          <a:latin typeface="Arial" panose="020B0604020202020204"/>
                          <a:ea typeface="+mn-ea"/>
                          <a:cs typeface="+mn-cs"/>
                        </a:rPr>
                        <a:t>3,520.4</a:t>
                      </a:r>
                      <a:endParaRPr lang="en-US" sz="1200" b="0" i="0" u="none" strike="noStrike" kern="1200" dirty="0">
                        <a:solidFill>
                          <a:schemeClr val="dk1"/>
                        </a:solidFill>
                        <a:effectLst/>
                        <a:latin typeface="Arial" panose="020B0604020202020204"/>
                        <a:ea typeface="+mn-ea"/>
                        <a:cs typeface="+mn-cs"/>
                      </a:endParaRP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9"/>
                  </a:ext>
                </a:extLst>
              </a:tr>
              <a:tr h="479170">
                <a:tc>
                  <a:txBody>
                    <a:bodyPr/>
                    <a:lstStyle/>
                    <a:p>
                      <a:pPr marL="0" algn="l" rtl="0" eaLnBrk="1" fontAlgn="ctr" latinLnBrk="0" hangingPunct="1">
                        <a:spcBef>
                          <a:spcPts val="0"/>
                        </a:spcBef>
                        <a:spcAft>
                          <a:spcPts val="0"/>
                        </a:spcAft>
                      </a:pPr>
                      <a:r>
                        <a:rPr lang="en-US" altLang="zh-CN" sz="1200" b="0" i="0" u="none" strike="noStrike" kern="1200" dirty="0">
                          <a:solidFill>
                            <a:srgbClr val="000000"/>
                          </a:solidFill>
                          <a:effectLst/>
                          <a:latin typeface="+mn-lt"/>
                        </a:rPr>
                        <a:t>Cash, cash equivalents and restricted cash </a:t>
                      </a:r>
                      <a:r>
                        <a:rPr lang="en-US" sz="1200" b="0" i="0" u="none" strike="noStrike" kern="1200" dirty="0">
                          <a:solidFill>
                            <a:srgbClr val="000000"/>
                          </a:solidFill>
                          <a:effectLst/>
                          <a:latin typeface="Arial" panose="020B0604020202020204"/>
                        </a:rPr>
                        <a:t>at the end of the period</a:t>
                      </a:r>
                      <a:endParaRPr lang="en-US" sz="1200" b="0" i="0" u="none" strike="noStrike" dirty="0">
                        <a:effectLst/>
                        <a:latin typeface="Arial" panose="020B0604020202020204"/>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rtl="0" eaLnBrk="1" fontAlgn="b" latinLnBrk="0" hangingPunct="1">
                        <a:spcBef>
                          <a:spcPts val="0"/>
                        </a:spcBef>
                        <a:spcAft>
                          <a:spcPts val="0"/>
                        </a:spcAft>
                      </a:pPr>
                      <a:r>
                        <a:rPr lang="en-US" altLang="zh-CN" sz="1200" b="0" i="0" u="none" strike="noStrike" kern="1200" dirty="0">
                          <a:solidFill>
                            <a:schemeClr val="dk1"/>
                          </a:solidFill>
                          <a:effectLst/>
                          <a:latin typeface="+mn-lt"/>
                          <a:ea typeface="+mn-ea"/>
                          <a:cs typeface="+mn-cs"/>
                        </a:rPr>
                        <a:t> 853.4</a:t>
                      </a:r>
                      <a:endParaRPr lang="en-US" sz="1200" b="0" i="0" u="none" strike="noStrike" kern="1200" dirty="0">
                        <a:solidFill>
                          <a:schemeClr val="dk1"/>
                        </a:solidFill>
                        <a:effectLst/>
                        <a:latin typeface="Arial" panose="020B0604020202020204"/>
                        <a:ea typeface="+mn-ea"/>
                        <a:cs typeface="+mn-cs"/>
                      </a:endParaRP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rtl="0" eaLnBrk="1" fontAlgn="b" latinLnBrk="0" hangingPunct="1">
                        <a:spcBef>
                          <a:spcPts val="0"/>
                        </a:spcBef>
                        <a:spcAft>
                          <a:spcPts val="0"/>
                        </a:spcAft>
                      </a:pPr>
                      <a:r>
                        <a:rPr lang="en-US" altLang="zh-CN" sz="1200" b="0" i="0" u="none" strike="noStrike" kern="1200" dirty="0">
                          <a:solidFill>
                            <a:schemeClr val="dk1"/>
                          </a:solidFill>
                          <a:effectLst/>
                          <a:latin typeface="Arial" panose="020B0604020202020204"/>
                          <a:ea typeface="+mn-ea"/>
                          <a:cs typeface="+mn-cs"/>
                        </a:rPr>
                        <a:t>3,280.8</a:t>
                      </a:r>
                      <a:endParaRPr lang="en-US" sz="1200" b="0" i="0" u="none" strike="noStrike" kern="1200" dirty="0">
                        <a:solidFill>
                          <a:schemeClr val="dk1"/>
                        </a:solidFill>
                        <a:effectLst/>
                        <a:latin typeface="Arial" panose="020B0604020202020204"/>
                        <a:ea typeface="+mn-ea"/>
                        <a:cs typeface="+mn-cs"/>
                      </a:endParaRP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0"/>
                  </a:ext>
                </a:extLst>
              </a:tr>
            </a:tbl>
          </a:graphicData>
        </a:graphic>
      </p:graphicFrame>
      <p:sp>
        <p:nvSpPr>
          <p:cNvPr id="3" name="灯片编号占位符 2"/>
          <p:cNvSpPr>
            <a:spLocks noGrp="1"/>
          </p:cNvSpPr>
          <p:nvPr>
            <p:ph type="sldNum" sz="quarter" idx="4"/>
          </p:nvPr>
        </p:nvSpPr>
        <p:spPr>
          <a:xfrm>
            <a:off x="7388225" y="6500812"/>
            <a:ext cx="1755775" cy="357188"/>
          </a:xfrm>
        </p:spPr>
        <p:txBody>
          <a:bodyPr/>
          <a:lstStyle/>
          <a:p>
            <a:pPr algn="ctr"/>
            <a:fld id="{3C5482B9-D11D-4067-B360-F1AA9B4F5826}" type="slidenum">
              <a:rPr lang="en-US" noProof="1" smtClean="0"/>
              <a:t>12</a:t>
            </a:fld>
            <a:endParaRPr lang="en-US" noProof="1"/>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fld id="{3C5482B9-D11D-4067-B360-F1AA9B4F5826}" type="slidenum">
              <a:rPr lang="en-US" noProof="1" smtClean="0"/>
              <a:t>13</a:t>
            </a:fld>
            <a:endParaRPr lang="en-US" noProof="1"/>
          </a:p>
        </p:txBody>
      </p:sp>
      <p:graphicFrame>
        <p:nvGraphicFramePr>
          <p:cNvPr id="3" name="表格 2"/>
          <p:cNvGraphicFramePr>
            <a:graphicFrameLocks noGrp="1"/>
          </p:cNvGraphicFramePr>
          <p:nvPr>
            <p:custDataLst>
              <p:tags r:id="rId1"/>
            </p:custDataLst>
            <p:extLst>
              <p:ext uri="{D42A27DB-BD31-4B8C-83A1-F6EECF244321}">
                <p14:modId xmlns:p14="http://schemas.microsoft.com/office/powerpoint/2010/main" val="1273578234"/>
              </p:ext>
            </p:extLst>
          </p:nvPr>
        </p:nvGraphicFramePr>
        <p:xfrm>
          <a:off x="594907" y="855009"/>
          <a:ext cx="8008404" cy="2313940"/>
        </p:xfrm>
        <a:graphic>
          <a:graphicData uri="http://schemas.openxmlformats.org/drawingml/2006/table">
            <a:tbl>
              <a:tblPr>
                <a:tableStyleId>{5C22544A-7EE6-4342-B048-85BDC9FD1C3A}</a:tableStyleId>
              </a:tblPr>
              <a:tblGrid>
                <a:gridCol w="4072959">
                  <a:extLst>
                    <a:ext uri="{9D8B030D-6E8A-4147-A177-3AD203B41FA5}">
                      <a16:colId xmlns:a16="http://schemas.microsoft.com/office/drawing/2014/main" xmlns="" val="20000"/>
                    </a:ext>
                  </a:extLst>
                </a:gridCol>
                <a:gridCol w="164419">
                  <a:extLst>
                    <a:ext uri="{9D8B030D-6E8A-4147-A177-3AD203B41FA5}">
                      <a16:colId xmlns:a16="http://schemas.microsoft.com/office/drawing/2014/main" xmlns="" val="20001"/>
                    </a:ext>
                  </a:extLst>
                </a:gridCol>
                <a:gridCol w="1207948">
                  <a:extLst>
                    <a:ext uri="{9D8B030D-6E8A-4147-A177-3AD203B41FA5}">
                      <a16:colId xmlns:a16="http://schemas.microsoft.com/office/drawing/2014/main" xmlns="" val="20002"/>
                    </a:ext>
                  </a:extLst>
                </a:gridCol>
                <a:gridCol w="164419">
                  <a:extLst>
                    <a:ext uri="{9D8B030D-6E8A-4147-A177-3AD203B41FA5}">
                      <a16:colId xmlns:a16="http://schemas.microsoft.com/office/drawing/2014/main" xmlns="" val="20003"/>
                    </a:ext>
                  </a:extLst>
                </a:gridCol>
                <a:gridCol w="1148280">
                  <a:extLst>
                    <a:ext uri="{9D8B030D-6E8A-4147-A177-3AD203B41FA5}">
                      <a16:colId xmlns:a16="http://schemas.microsoft.com/office/drawing/2014/main" xmlns="" val="20004"/>
                    </a:ext>
                  </a:extLst>
                </a:gridCol>
                <a:gridCol w="164419">
                  <a:extLst>
                    <a:ext uri="{9D8B030D-6E8A-4147-A177-3AD203B41FA5}">
                      <a16:colId xmlns:a16="http://schemas.microsoft.com/office/drawing/2014/main" xmlns="" val="20005"/>
                    </a:ext>
                  </a:extLst>
                </a:gridCol>
                <a:gridCol w="1085960">
                  <a:extLst>
                    <a:ext uri="{9D8B030D-6E8A-4147-A177-3AD203B41FA5}">
                      <a16:colId xmlns:a16="http://schemas.microsoft.com/office/drawing/2014/main" xmlns="" val="20006"/>
                    </a:ext>
                  </a:extLst>
                </a:gridCol>
              </a:tblGrid>
              <a:tr h="201930">
                <a:tc>
                  <a:txBody>
                    <a:bodyPr/>
                    <a:lstStyle/>
                    <a:p>
                      <a:pPr marL="0" marR="0" algn="l">
                        <a:spcBef>
                          <a:spcPts val="0"/>
                        </a:spcBef>
                        <a:spcAft>
                          <a:spcPts val="0"/>
                        </a:spcAft>
                      </a:pPr>
                      <a:r>
                        <a:rPr lang="en-US" altLang="zh-CN" sz="1200" kern="100" dirty="0">
                          <a:effectLst/>
                          <a:latin typeface="+mj-lt"/>
                          <a:ea typeface="宋体" panose="02010600030101010101" pitchFamily="2" charset="-122"/>
                          <a:cs typeface="+mj-lt"/>
                        </a:rPr>
                        <a:t>$ </a:t>
                      </a:r>
                      <a:r>
                        <a:rPr lang="zh-CN" altLang="en-US" sz="1200" kern="100" dirty="0">
                          <a:effectLst/>
                          <a:latin typeface="+mj-lt"/>
                          <a:ea typeface="宋体" panose="02010600030101010101" pitchFamily="2" charset="-122"/>
                          <a:cs typeface="+mj-lt"/>
                        </a:rPr>
                        <a:t>in thousands</a:t>
                      </a:r>
                    </a:p>
                  </a:txBody>
                  <a:tcPr marL="68580" marR="68580">
                    <a:solidFill>
                      <a:schemeClr val="bg1">
                        <a:lumMod val="85000"/>
                      </a:schemeClr>
                    </a:solidFill>
                  </a:tcPr>
                </a:tc>
                <a:tc gridSpan="6">
                  <a:txBody>
                    <a:bodyPr/>
                    <a:lstStyle/>
                    <a:p>
                      <a:pPr marL="0" marR="0" algn="ctr">
                        <a:spcBef>
                          <a:spcPts val="0"/>
                        </a:spcBef>
                        <a:spcAft>
                          <a:spcPts val="0"/>
                        </a:spcAft>
                      </a:pPr>
                      <a:r>
                        <a:rPr lang="en-US" sz="1200" b="1" kern="0" dirty="0">
                          <a:solidFill>
                            <a:schemeClr val="tx2"/>
                          </a:solidFill>
                          <a:effectLst/>
                        </a:rPr>
                        <a:t>3 months Ended</a:t>
                      </a:r>
                      <a:endParaRPr lang="en-US" sz="1200" b="1" kern="100" dirty="0">
                        <a:solidFill>
                          <a:schemeClr val="tx2"/>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xmlns="" val="10000"/>
                  </a:ext>
                </a:extLst>
              </a:tr>
              <a:tr h="393700">
                <a:tc>
                  <a:txBody>
                    <a:bodyPr/>
                    <a:lstStyle/>
                    <a:p>
                      <a:pPr marL="0" marR="0" algn="l">
                        <a:spcBef>
                          <a:spcPts val="0"/>
                        </a:spcBef>
                        <a:spcAft>
                          <a:spcPts val="0"/>
                        </a:spcAft>
                      </a:pPr>
                      <a:r>
                        <a:rPr lang="zh-CN" altLang="en-US" sz="1200" kern="0" dirty="0">
                          <a:effectLst/>
                        </a:rPr>
                        <a:t> </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en-US" sz="1200" kern="100" dirty="0">
                          <a:effectLst/>
                        </a:rPr>
                        <a:t>Sep. 30, 2024</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en-US" sz="1200" kern="100" dirty="0">
                          <a:effectLst/>
                        </a:rPr>
                        <a:t>Jun. 30, 2024</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zh-CN" altLang="en-US" sz="1200" kern="0" dirty="0">
                          <a:effectLst/>
                        </a:rPr>
                        <a:t> </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en-US" sz="1200" kern="100" dirty="0">
                          <a:effectLst/>
                        </a:rPr>
                        <a:t>Sep. 30, 2023</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extLst>
                  <a:ext uri="{0D108BD9-81ED-4DB2-BD59-A6C34878D82A}">
                    <a16:rowId xmlns:a16="http://schemas.microsoft.com/office/drawing/2014/main" xmlns="" val="10001"/>
                  </a:ext>
                </a:extLst>
              </a:tr>
              <a:tr h="201930">
                <a:tc>
                  <a:txBody>
                    <a:bodyPr/>
                    <a:lstStyle/>
                    <a:p>
                      <a:pPr marL="127000" marR="0" indent="-127000" algn="l">
                        <a:spcBef>
                          <a:spcPts val="0"/>
                        </a:spcBef>
                        <a:spcAft>
                          <a:spcPts val="0"/>
                        </a:spcAft>
                      </a:pPr>
                      <a:r>
                        <a:rPr lang="en-US" sz="1200" kern="0" dirty="0">
                          <a:effectLst/>
                        </a:rPr>
                        <a:t>Net (loss)/income</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a:r>
                        <a:rPr lang="en-US" altLang="zh-CN" sz="1200" kern="100" dirty="0">
                          <a:solidFill>
                            <a:schemeClr val="dk1"/>
                          </a:solidFill>
                          <a:effectLst/>
                          <a:latin typeface="+mn-lt"/>
                          <a:ea typeface="+mn-ea"/>
                          <a:cs typeface="+mn-cs"/>
                        </a:rPr>
                        <a:t>(76,930)</a:t>
                      </a:r>
                      <a:endParaRPr lang="zh-CN" altLang="en-US" sz="1200" kern="100" dirty="0">
                        <a:solidFill>
                          <a:schemeClr val="dk1"/>
                        </a:solidFill>
                        <a:effectLst/>
                        <a:latin typeface="+mn-lt"/>
                        <a:ea typeface="+mn-ea"/>
                        <a:cs typeface="+mn-cs"/>
                      </a:endParaRPr>
                    </a:p>
                  </a:txBody>
                  <a:tcPr marL="68580" marR="68580" marT="0" marB="0" anchor="ctr"/>
                </a:tc>
                <a:tc>
                  <a:txBody>
                    <a:bodyPr/>
                    <a:lstStyle/>
                    <a:p>
                      <a:pPr marL="0" marR="0" algn="r" defTabSz="914400" rtl="0" eaLnBrk="1" fontAlgn="t" latinLnBrk="0" hangingPunct="1">
                        <a:spcBef>
                          <a:spcPts val="0"/>
                        </a:spcBef>
                        <a:spcAft>
                          <a:spcPts val="0"/>
                        </a:spcAft>
                      </a:pPr>
                      <a:r>
                        <a:rPr lang="zh-CN" altLang="en-US" sz="1200" kern="100" dirty="0">
                          <a:solidFill>
                            <a:schemeClr val="dk1"/>
                          </a:solidFill>
                          <a:effectLst/>
                          <a:latin typeface="+mn-lt"/>
                          <a:ea typeface="+mn-ea"/>
                          <a:cs typeface="+mn-cs"/>
                        </a:rPr>
                        <a:t> </a:t>
                      </a:r>
                    </a:p>
                  </a:txBody>
                  <a:tcPr marL="68580" marR="68580" anchor="ctr"/>
                </a:tc>
                <a:tc>
                  <a:txBody>
                    <a:bodyPr/>
                    <a:lstStyle/>
                    <a:p>
                      <a:pPr algn="r"/>
                      <a:r>
                        <a:rPr lang="en-US" sz="1200" kern="100" dirty="0">
                          <a:solidFill>
                            <a:schemeClr val="dk1"/>
                          </a:solidFill>
                          <a:effectLst/>
                          <a:latin typeface="+mn-lt"/>
                          <a:ea typeface="+mn-ea"/>
                          <a:cs typeface="+mn-cs"/>
                        </a:rPr>
                        <a:t>(157,863)</a:t>
                      </a:r>
                      <a:endParaRPr lang="zh-CN" altLang="en-US" sz="1200" kern="100" dirty="0">
                        <a:solidFill>
                          <a:schemeClr val="dk1"/>
                        </a:solidFill>
                        <a:effectLst/>
                        <a:latin typeface="+mn-lt"/>
                        <a:ea typeface="+mn-ea"/>
                        <a:cs typeface="+mn-cs"/>
                      </a:endParaRPr>
                    </a:p>
                  </a:txBody>
                  <a:tcPr marL="68580" marR="68580" marT="0" marB="0" anchor="ctr"/>
                </a:tc>
                <a:tc>
                  <a:txBody>
                    <a:bodyPr/>
                    <a:lstStyle/>
                    <a:p>
                      <a:pPr marL="0" marR="0" algn="r" defTabSz="914400" rtl="0" eaLnBrk="1" fontAlgn="t" latinLnBrk="0" hangingPunct="1">
                        <a:spcBef>
                          <a:spcPts val="0"/>
                        </a:spcBef>
                        <a:spcAft>
                          <a:spcPts val="0"/>
                        </a:spcAft>
                      </a:pPr>
                      <a:r>
                        <a:rPr lang="zh-CN" altLang="en-US" sz="1200" kern="100" dirty="0">
                          <a:solidFill>
                            <a:schemeClr val="dk1"/>
                          </a:solidFill>
                          <a:effectLst/>
                          <a:latin typeface="+mn-lt"/>
                          <a:ea typeface="+mn-ea"/>
                          <a:cs typeface="+mn-cs"/>
                        </a:rPr>
                        <a:t> </a:t>
                      </a:r>
                    </a:p>
                  </a:txBody>
                  <a:tcPr marL="68580" marR="68580" anchor="ctr"/>
                </a:tc>
                <a:tc>
                  <a:txBody>
                    <a:bodyPr/>
                    <a:lstStyle/>
                    <a:p>
                      <a:pPr algn="r"/>
                      <a:r>
                        <a:rPr lang="zh-CN" altLang="en-US" sz="1200" kern="100" dirty="0">
                          <a:solidFill>
                            <a:schemeClr val="dk1"/>
                          </a:solidFill>
                          <a:effectLst/>
                          <a:latin typeface="+mn-lt"/>
                          <a:ea typeface="+mn-ea"/>
                          <a:cs typeface="+mn-cs"/>
                        </a:rPr>
                        <a:t>  </a:t>
                      </a:r>
                      <a:r>
                        <a:rPr lang="en-US" sz="1200" kern="100" dirty="0">
                          <a:solidFill>
                            <a:schemeClr val="dk1"/>
                          </a:solidFill>
                          <a:effectLst/>
                          <a:latin typeface="+mn-lt"/>
                          <a:ea typeface="+mn-ea"/>
                          <a:cs typeface="+mn-cs"/>
                        </a:rPr>
                        <a:t> 17,843   </a:t>
                      </a:r>
                      <a:endParaRPr lang="zh-CN" altLang="en-US" sz="1200" kern="1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xmlns="" val="10002"/>
                  </a:ext>
                </a:extLst>
              </a:tr>
              <a:tr h="201930">
                <a:tc>
                  <a:txBody>
                    <a:bodyPr/>
                    <a:lstStyle/>
                    <a:p>
                      <a:pPr marL="0" marR="0" algn="l">
                        <a:spcBef>
                          <a:spcPts val="0"/>
                        </a:spcBef>
                        <a:spcAft>
                          <a:spcPts val="0"/>
                        </a:spcAft>
                      </a:pPr>
                      <a:r>
                        <a:rPr lang="en-US" sz="1200" kern="100" dirty="0">
                          <a:effectLst/>
                        </a:rPr>
                        <a:t>Income tax (benefit)/expense</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a:r>
                        <a:rPr lang="en-US" sz="1200" kern="100" dirty="0">
                          <a:solidFill>
                            <a:schemeClr val="dk1"/>
                          </a:solidFill>
                          <a:effectLst/>
                          <a:latin typeface="+mn-lt"/>
                          <a:ea typeface="+mn-ea"/>
                          <a:cs typeface="+mn-cs"/>
                        </a:rPr>
                        <a:t>(12,007)</a:t>
                      </a:r>
                      <a:endParaRPr lang="zh-CN" altLang="en-US" sz="1200" kern="100" dirty="0">
                        <a:solidFill>
                          <a:schemeClr val="dk1"/>
                        </a:solidFill>
                        <a:effectLst/>
                        <a:latin typeface="+mn-lt"/>
                        <a:ea typeface="+mn-ea"/>
                        <a:cs typeface="+mn-cs"/>
                      </a:endParaRPr>
                    </a:p>
                  </a:txBody>
                  <a:tcPr marL="68580" marR="68580" marT="0" marB="0" anchor="ctr"/>
                </a:tc>
                <a:tc>
                  <a:txBody>
                    <a:bodyPr/>
                    <a:lstStyle/>
                    <a:p>
                      <a:pPr marL="0" marR="0" algn="r" defTabSz="914400" rtl="0" eaLnBrk="1" fontAlgn="t" latinLnBrk="0" hangingPunct="1">
                        <a:spcBef>
                          <a:spcPts val="0"/>
                        </a:spcBef>
                        <a:spcAft>
                          <a:spcPts val="0"/>
                        </a:spcAft>
                      </a:pPr>
                      <a:r>
                        <a:rPr lang="zh-CN" altLang="en-US" sz="1200" kern="100">
                          <a:solidFill>
                            <a:schemeClr val="dk1"/>
                          </a:solidFill>
                          <a:effectLst/>
                          <a:latin typeface="+mn-lt"/>
                          <a:ea typeface="+mn-ea"/>
                          <a:cs typeface="+mn-cs"/>
                        </a:rPr>
                        <a:t> </a:t>
                      </a:r>
                    </a:p>
                  </a:txBody>
                  <a:tcPr marL="68580" marR="68580" anchor="ctr"/>
                </a:tc>
                <a:tc>
                  <a:txBody>
                    <a:bodyPr/>
                    <a:lstStyle/>
                    <a:p>
                      <a:pPr algn="r"/>
                      <a:r>
                        <a:rPr lang="en-US" sz="1200" kern="100" dirty="0">
                          <a:solidFill>
                            <a:schemeClr val="dk1"/>
                          </a:solidFill>
                          <a:effectLst/>
                          <a:latin typeface="+mn-lt"/>
                          <a:ea typeface="+mn-ea"/>
                          <a:cs typeface="+mn-cs"/>
                        </a:rPr>
                        <a:t>  (23,283)</a:t>
                      </a:r>
                      <a:endParaRPr lang="zh-CN" altLang="en-US" sz="1200" kern="100" dirty="0">
                        <a:solidFill>
                          <a:schemeClr val="dk1"/>
                        </a:solidFill>
                        <a:effectLst/>
                        <a:latin typeface="+mn-lt"/>
                        <a:ea typeface="+mn-ea"/>
                        <a:cs typeface="+mn-cs"/>
                      </a:endParaRPr>
                    </a:p>
                  </a:txBody>
                  <a:tcPr marL="68580" marR="68580" marT="0" marB="0" anchor="ctr"/>
                </a:tc>
                <a:tc>
                  <a:txBody>
                    <a:bodyPr/>
                    <a:lstStyle/>
                    <a:p>
                      <a:pPr marL="0" marR="0" algn="r" defTabSz="914400" rtl="0" eaLnBrk="1" fontAlgn="t" latinLnBrk="0" hangingPunct="1">
                        <a:spcBef>
                          <a:spcPts val="0"/>
                        </a:spcBef>
                        <a:spcAft>
                          <a:spcPts val="0"/>
                        </a:spcAft>
                      </a:pPr>
                      <a:r>
                        <a:rPr lang="zh-CN" altLang="en-US" sz="1200" kern="100">
                          <a:solidFill>
                            <a:schemeClr val="dk1"/>
                          </a:solidFill>
                          <a:effectLst/>
                          <a:latin typeface="+mn-lt"/>
                          <a:ea typeface="+mn-ea"/>
                          <a:cs typeface="+mn-cs"/>
                        </a:rPr>
                        <a:t> </a:t>
                      </a:r>
                    </a:p>
                  </a:txBody>
                  <a:tcPr marL="68580" marR="68580" anchor="ctr"/>
                </a:tc>
                <a:tc>
                  <a:txBody>
                    <a:bodyPr/>
                    <a:lstStyle/>
                    <a:p>
                      <a:pPr algn="r"/>
                      <a:r>
                        <a:rPr lang="en-US" sz="1200" kern="100" dirty="0">
                          <a:solidFill>
                            <a:schemeClr val="dk1"/>
                          </a:solidFill>
                          <a:effectLst/>
                          <a:latin typeface="+mn-lt"/>
                          <a:ea typeface="+mn-ea"/>
                          <a:cs typeface="+mn-cs"/>
                        </a:rPr>
                        <a:t> 21,438 </a:t>
                      </a:r>
                      <a:endParaRPr lang="zh-CN" altLang="en-US" sz="1200" kern="1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xmlns="" val="10003"/>
                  </a:ext>
                </a:extLst>
              </a:tr>
              <a:tr h="0">
                <a:tc>
                  <a:txBody>
                    <a:bodyPr/>
                    <a:lstStyle/>
                    <a:p>
                      <a:pPr marL="0" marR="0" algn="l">
                        <a:spcBef>
                          <a:spcPts val="0"/>
                        </a:spcBef>
                        <a:spcAft>
                          <a:spcPts val="0"/>
                        </a:spcAft>
                      </a:pPr>
                      <a:r>
                        <a:rPr lang="en-US" sz="1200" kern="100" dirty="0">
                          <a:effectLst/>
                        </a:rPr>
                        <a:t>Interest </a:t>
                      </a:r>
                      <a:r>
                        <a:rPr lang="en-US" sz="1200" kern="100" dirty="0">
                          <a:effectLst/>
                          <a:sym typeface="+mn-ea"/>
                        </a:rPr>
                        <a:t>income</a:t>
                      </a:r>
                      <a:r>
                        <a:rPr lang="en-US" sz="1200" kern="100" dirty="0">
                          <a:effectLst/>
                        </a:rPr>
                        <a:t>, net</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a:r>
                        <a:rPr lang="en-US" sz="1200" kern="100" dirty="0">
                          <a:solidFill>
                            <a:schemeClr val="dk1"/>
                          </a:solidFill>
                          <a:effectLst/>
                          <a:latin typeface="+mn-lt"/>
                          <a:ea typeface="+mn-ea"/>
                          <a:cs typeface="+mn-cs"/>
                        </a:rPr>
                        <a:t>(1,604)</a:t>
                      </a:r>
                      <a:endParaRPr lang="zh-CN" altLang="en-US" sz="1200" kern="100" dirty="0">
                        <a:solidFill>
                          <a:schemeClr val="dk1"/>
                        </a:solidFill>
                        <a:effectLst/>
                        <a:latin typeface="+mn-lt"/>
                        <a:ea typeface="+mn-ea"/>
                        <a:cs typeface="+mn-cs"/>
                      </a:endParaRPr>
                    </a:p>
                  </a:txBody>
                  <a:tcPr marL="68580" marR="68580" marT="0" marB="0" anchor="ctr"/>
                </a:tc>
                <a:tc>
                  <a:txBody>
                    <a:bodyPr/>
                    <a:lstStyle/>
                    <a:p>
                      <a:pPr marL="0" marR="0" algn="r" defTabSz="914400" rtl="0" eaLnBrk="1" fontAlgn="t" latinLnBrk="0" hangingPunct="1">
                        <a:spcBef>
                          <a:spcPts val="0"/>
                        </a:spcBef>
                        <a:spcAft>
                          <a:spcPts val="0"/>
                        </a:spcAft>
                      </a:pPr>
                      <a:r>
                        <a:rPr lang="zh-CN" altLang="en-US" sz="1200" kern="100">
                          <a:solidFill>
                            <a:schemeClr val="dk1"/>
                          </a:solidFill>
                          <a:effectLst/>
                          <a:latin typeface="+mn-lt"/>
                          <a:ea typeface="+mn-ea"/>
                          <a:cs typeface="+mn-cs"/>
                        </a:rPr>
                        <a:t> </a:t>
                      </a:r>
                    </a:p>
                  </a:txBody>
                  <a:tcPr marL="68580" marR="68580" anchor="ctr"/>
                </a:tc>
                <a:tc>
                  <a:txBody>
                    <a:bodyPr/>
                    <a:lstStyle/>
                    <a:p>
                      <a:pPr algn="r"/>
                      <a:r>
                        <a:rPr lang="en-US" sz="1200" kern="100" dirty="0">
                          <a:solidFill>
                            <a:schemeClr val="dk1"/>
                          </a:solidFill>
                          <a:effectLst/>
                          <a:latin typeface="+mn-lt"/>
                          <a:ea typeface="+mn-ea"/>
                          <a:cs typeface="+mn-cs"/>
                        </a:rPr>
                        <a:t>(8,730)</a:t>
                      </a:r>
                      <a:endParaRPr lang="zh-CN" altLang="en-US" sz="1200" kern="100" dirty="0">
                        <a:solidFill>
                          <a:schemeClr val="dk1"/>
                        </a:solidFill>
                        <a:effectLst/>
                        <a:latin typeface="+mn-lt"/>
                        <a:ea typeface="+mn-ea"/>
                        <a:cs typeface="+mn-cs"/>
                      </a:endParaRPr>
                    </a:p>
                  </a:txBody>
                  <a:tcPr marL="68580" marR="68580" marT="0" marB="0" anchor="ctr"/>
                </a:tc>
                <a:tc>
                  <a:txBody>
                    <a:bodyPr/>
                    <a:lstStyle/>
                    <a:p>
                      <a:pPr marL="0" marR="0" algn="r" defTabSz="914400" rtl="0" eaLnBrk="1" fontAlgn="t" latinLnBrk="0" hangingPunct="1">
                        <a:spcBef>
                          <a:spcPts val="0"/>
                        </a:spcBef>
                        <a:spcAft>
                          <a:spcPts val="0"/>
                        </a:spcAft>
                      </a:pPr>
                      <a:r>
                        <a:rPr lang="zh-CN" altLang="en-US" sz="1200" kern="100">
                          <a:solidFill>
                            <a:schemeClr val="dk1"/>
                          </a:solidFill>
                          <a:effectLst/>
                          <a:latin typeface="+mn-lt"/>
                          <a:ea typeface="+mn-ea"/>
                          <a:cs typeface="+mn-cs"/>
                        </a:rPr>
                        <a:t> </a:t>
                      </a:r>
                    </a:p>
                  </a:txBody>
                  <a:tcPr marL="68580" marR="68580" anchor="ctr"/>
                </a:tc>
                <a:tc>
                  <a:txBody>
                    <a:bodyPr/>
                    <a:lstStyle/>
                    <a:p>
                      <a:pPr algn="r"/>
                      <a:r>
                        <a:rPr lang="en-US" sz="1200" kern="100" dirty="0">
                          <a:solidFill>
                            <a:schemeClr val="dk1"/>
                          </a:solidFill>
                          <a:effectLst/>
                          <a:latin typeface="+mn-lt"/>
                          <a:ea typeface="+mn-ea"/>
                          <a:cs typeface="+mn-cs"/>
                        </a:rPr>
                        <a:t> (13,832)</a:t>
                      </a:r>
                      <a:endParaRPr lang="zh-CN" altLang="en-US" sz="1200" kern="1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xmlns="" val="10004"/>
                  </a:ext>
                </a:extLst>
              </a:tr>
              <a:tr h="191770">
                <a:tc>
                  <a:txBody>
                    <a:bodyPr/>
                    <a:lstStyle/>
                    <a:p>
                      <a:pPr marL="0" marR="0" algn="l">
                        <a:spcBef>
                          <a:spcPts val="0"/>
                        </a:spcBef>
                        <a:spcAft>
                          <a:spcPts val="0"/>
                        </a:spcAft>
                      </a:pPr>
                      <a:r>
                        <a:rPr lang="en-US" sz="1200" kern="100" dirty="0">
                          <a:effectLst/>
                        </a:rPr>
                        <a:t>Depreciation &amp; Amortization</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a:r>
                        <a:rPr lang="en-US" sz="1200" kern="100" dirty="0">
                          <a:solidFill>
                            <a:schemeClr val="dk1"/>
                          </a:solidFill>
                          <a:effectLst/>
                          <a:latin typeface="+mn-lt"/>
                          <a:ea typeface="+mn-ea"/>
                          <a:cs typeface="+mn-cs"/>
                        </a:rPr>
                        <a:t>56,218</a:t>
                      </a:r>
                      <a:endParaRPr lang="zh-CN" altLang="en-US" sz="1200" kern="100" dirty="0">
                        <a:solidFill>
                          <a:schemeClr val="dk1"/>
                        </a:solidFill>
                        <a:effectLst/>
                        <a:latin typeface="+mn-lt"/>
                        <a:ea typeface="+mn-ea"/>
                        <a:cs typeface="+mn-cs"/>
                      </a:endParaRPr>
                    </a:p>
                  </a:txBody>
                  <a:tcPr marL="68580" marR="68580" marT="0" marB="0" anchor="ctr"/>
                </a:tc>
                <a:tc>
                  <a:txBody>
                    <a:bodyPr/>
                    <a:lstStyle/>
                    <a:p>
                      <a:pPr marL="0" marR="0" algn="r" defTabSz="914400" rtl="0" eaLnBrk="1" fontAlgn="t" latinLnBrk="0" hangingPunct="1">
                        <a:spcBef>
                          <a:spcPts val="0"/>
                        </a:spcBef>
                        <a:spcAft>
                          <a:spcPts val="0"/>
                        </a:spcAft>
                      </a:pPr>
                      <a:r>
                        <a:rPr lang="zh-CN" altLang="en-US" sz="1200" kern="100">
                          <a:solidFill>
                            <a:schemeClr val="dk1"/>
                          </a:solidFill>
                          <a:effectLst/>
                          <a:latin typeface="+mn-lt"/>
                          <a:ea typeface="+mn-ea"/>
                          <a:cs typeface="+mn-cs"/>
                        </a:rPr>
                        <a:t> </a:t>
                      </a:r>
                    </a:p>
                  </a:txBody>
                  <a:tcPr marL="68580" marR="68580" anchor="ctr"/>
                </a:tc>
                <a:tc>
                  <a:txBody>
                    <a:bodyPr/>
                    <a:lstStyle/>
                    <a:p>
                      <a:pPr algn="r"/>
                      <a:r>
                        <a:rPr lang="en-US" sz="1200" kern="100" dirty="0">
                          <a:solidFill>
                            <a:schemeClr val="dk1"/>
                          </a:solidFill>
                          <a:effectLst/>
                          <a:latin typeface="+mn-lt"/>
                          <a:ea typeface="+mn-ea"/>
                          <a:cs typeface="+mn-cs"/>
                        </a:rPr>
                        <a:t> 44,958</a:t>
                      </a:r>
                      <a:endParaRPr lang="zh-CN" altLang="en-US" sz="1200" kern="100" dirty="0">
                        <a:solidFill>
                          <a:schemeClr val="dk1"/>
                        </a:solidFill>
                        <a:effectLst/>
                        <a:latin typeface="+mn-lt"/>
                        <a:ea typeface="+mn-ea"/>
                        <a:cs typeface="+mn-cs"/>
                      </a:endParaRPr>
                    </a:p>
                  </a:txBody>
                  <a:tcPr marL="68580" marR="68580" marT="0" marB="0" anchor="ctr"/>
                </a:tc>
                <a:tc>
                  <a:txBody>
                    <a:bodyPr/>
                    <a:lstStyle/>
                    <a:p>
                      <a:pPr marL="0" marR="0" algn="r" defTabSz="914400" rtl="0" eaLnBrk="1" fontAlgn="t" latinLnBrk="0" hangingPunct="1">
                        <a:spcBef>
                          <a:spcPts val="0"/>
                        </a:spcBef>
                        <a:spcAft>
                          <a:spcPts val="0"/>
                        </a:spcAft>
                      </a:pPr>
                      <a:r>
                        <a:rPr lang="zh-CN" altLang="en-US" sz="1200" kern="100" dirty="0">
                          <a:solidFill>
                            <a:schemeClr val="dk1"/>
                          </a:solidFill>
                          <a:effectLst/>
                          <a:latin typeface="+mn-lt"/>
                          <a:ea typeface="+mn-ea"/>
                          <a:cs typeface="+mn-cs"/>
                        </a:rPr>
                        <a:t> </a:t>
                      </a:r>
                    </a:p>
                  </a:txBody>
                  <a:tcPr marL="68580" marR="68580" anchor="ctr"/>
                </a:tc>
                <a:tc>
                  <a:txBody>
                    <a:bodyPr/>
                    <a:lstStyle/>
                    <a:p>
                      <a:pPr algn="r"/>
                      <a:r>
                        <a:rPr lang="en-US" sz="1200" kern="100" dirty="0">
                          <a:solidFill>
                            <a:schemeClr val="dk1"/>
                          </a:solidFill>
                          <a:effectLst/>
                          <a:latin typeface="+mn-lt"/>
                          <a:ea typeface="+mn-ea"/>
                          <a:cs typeface="+mn-cs"/>
                        </a:rPr>
                        <a:t>  44,765  </a:t>
                      </a:r>
                      <a:endParaRPr lang="zh-CN" altLang="en-US" sz="1200" kern="1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xmlns="" val="10005"/>
                  </a:ext>
                </a:extLst>
              </a:tr>
              <a:tr h="0">
                <a:tc>
                  <a:txBody>
                    <a:bodyPr/>
                    <a:lstStyle/>
                    <a:p>
                      <a:pPr marL="0" marR="0" algn="l">
                        <a:spcBef>
                          <a:spcPts val="0"/>
                        </a:spcBef>
                        <a:spcAft>
                          <a:spcPts val="0"/>
                        </a:spcAft>
                      </a:pPr>
                      <a:r>
                        <a:rPr lang="en-US" sz="1200" b="1" kern="0" dirty="0">
                          <a:effectLst/>
                        </a:rPr>
                        <a:t>EBITDA (non-GAAP)</a:t>
                      </a:r>
                      <a:endParaRPr lang="en-US" sz="1200" b="1"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a:r>
                        <a:rPr lang="en-US" sz="1200" b="1" kern="100" dirty="0">
                          <a:solidFill>
                            <a:schemeClr val="dk1"/>
                          </a:solidFill>
                          <a:effectLst/>
                          <a:latin typeface="+mn-lt"/>
                          <a:ea typeface="+mn-ea"/>
                          <a:cs typeface="+mn-cs"/>
                        </a:rPr>
                        <a:t>(34,323)</a:t>
                      </a:r>
                      <a:endParaRPr lang="zh-CN" altLang="en-US" sz="1200" b="1" kern="100" dirty="0">
                        <a:solidFill>
                          <a:schemeClr val="dk1"/>
                        </a:solidFill>
                        <a:effectLst/>
                        <a:latin typeface="+mn-lt"/>
                        <a:ea typeface="+mn-ea"/>
                        <a:cs typeface="+mn-cs"/>
                      </a:endParaRPr>
                    </a:p>
                  </a:txBody>
                  <a:tcPr marL="68580" marR="68580" marT="0" marB="0" anchor="ctr"/>
                </a:tc>
                <a:tc>
                  <a:txBody>
                    <a:bodyPr/>
                    <a:lstStyle/>
                    <a:p>
                      <a:pPr marL="0" marR="0" algn="r" defTabSz="914400" rtl="0" eaLnBrk="1" fontAlgn="t" latinLnBrk="0" hangingPunct="1">
                        <a:spcBef>
                          <a:spcPts val="0"/>
                        </a:spcBef>
                        <a:spcAft>
                          <a:spcPts val="0"/>
                        </a:spcAft>
                      </a:pPr>
                      <a:r>
                        <a:rPr lang="zh-CN" altLang="en-US" sz="1200" b="1" kern="100" dirty="0">
                          <a:solidFill>
                            <a:schemeClr val="dk1"/>
                          </a:solidFill>
                          <a:effectLst/>
                          <a:latin typeface="+mn-lt"/>
                          <a:ea typeface="+mn-ea"/>
                          <a:cs typeface="+mn-cs"/>
                        </a:rPr>
                        <a:t> </a:t>
                      </a:r>
                    </a:p>
                  </a:txBody>
                  <a:tcPr marL="68580" marR="68580" anchor="ctr"/>
                </a:tc>
                <a:tc>
                  <a:txBody>
                    <a:bodyPr/>
                    <a:lstStyle/>
                    <a:p>
                      <a:pPr algn="r"/>
                      <a:r>
                        <a:rPr lang="en-US" sz="1200" b="1" kern="100" dirty="0">
                          <a:solidFill>
                            <a:schemeClr val="dk1"/>
                          </a:solidFill>
                          <a:effectLst/>
                          <a:latin typeface="+mn-lt"/>
                          <a:ea typeface="+mn-ea"/>
                          <a:cs typeface="+mn-cs"/>
                        </a:rPr>
                        <a:t> (144,918)</a:t>
                      </a:r>
                      <a:endParaRPr lang="zh-CN" altLang="en-US" sz="1200" b="1" kern="100" dirty="0">
                        <a:solidFill>
                          <a:schemeClr val="dk1"/>
                        </a:solidFill>
                        <a:effectLst/>
                        <a:latin typeface="+mn-lt"/>
                        <a:ea typeface="+mn-ea"/>
                        <a:cs typeface="+mn-cs"/>
                      </a:endParaRPr>
                    </a:p>
                  </a:txBody>
                  <a:tcPr marL="68580" marR="68580" marT="0" marB="0" anchor="ctr"/>
                </a:tc>
                <a:tc>
                  <a:txBody>
                    <a:bodyPr/>
                    <a:lstStyle/>
                    <a:p>
                      <a:pPr marL="0" marR="0" algn="r" defTabSz="914400" rtl="0" eaLnBrk="1" fontAlgn="t" latinLnBrk="0" hangingPunct="1">
                        <a:spcBef>
                          <a:spcPts val="0"/>
                        </a:spcBef>
                        <a:spcAft>
                          <a:spcPts val="0"/>
                        </a:spcAft>
                      </a:pPr>
                      <a:r>
                        <a:rPr lang="zh-CN" altLang="en-US" sz="1200" b="1" kern="100" dirty="0">
                          <a:solidFill>
                            <a:schemeClr val="dk1"/>
                          </a:solidFill>
                          <a:effectLst/>
                          <a:latin typeface="+mn-lt"/>
                          <a:ea typeface="+mn-ea"/>
                          <a:cs typeface="+mn-cs"/>
                        </a:rPr>
                        <a:t> </a:t>
                      </a:r>
                    </a:p>
                  </a:txBody>
                  <a:tcPr marL="68580" marR="68580" anchor="ctr"/>
                </a:tc>
                <a:tc>
                  <a:txBody>
                    <a:bodyPr/>
                    <a:lstStyle/>
                    <a:p>
                      <a:pPr algn="r"/>
                      <a:r>
                        <a:rPr lang="en-US" sz="1200" b="1" kern="100" dirty="0">
                          <a:solidFill>
                            <a:schemeClr val="dk1"/>
                          </a:solidFill>
                          <a:effectLst/>
                          <a:latin typeface="+mn-lt"/>
                          <a:ea typeface="+mn-ea"/>
                          <a:cs typeface="+mn-cs"/>
                        </a:rPr>
                        <a:t>  70,214  </a:t>
                      </a:r>
                      <a:endParaRPr lang="zh-CN" altLang="en-US" sz="1200" b="1" kern="1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xmlns="" val="10006"/>
                  </a:ext>
                </a:extLst>
              </a:tr>
              <a:tr h="201930">
                <a:tc>
                  <a:txBody>
                    <a:bodyPr/>
                    <a:lstStyle/>
                    <a:p>
                      <a:pPr marL="127000" marR="0" indent="-127000" algn="l">
                        <a:spcBef>
                          <a:spcPts val="0"/>
                        </a:spcBef>
                        <a:spcAft>
                          <a:spcPts val="0"/>
                        </a:spcAft>
                      </a:pPr>
                      <a:r>
                        <a:rPr lang="en-US" sz="1200" b="1" kern="0" dirty="0">
                          <a:effectLst/>
                        </a:rPr>
                        <a:t>EBITDA margin</a:t>
                      </a:r>
                      <a:r>
                        <a:rPr lang="en-US" sz="1200" b="1" kern="100" dirty="0">
                          <a:effectLst/>
                        </a:rPr>
                        <a:t> </a:t>
                      </a:r>
                      <a:r>
                        <a:rPr lang="en-US" sz="1200" b="1" kern="0" dirty="0">
                          <a:effectLst/>
                        </a:rPr>
                        <a:t>(non-GAAP)</a:t>
                      </a:r>
                      <a:endParaRPr lang="en-US" sz="1200" b="1"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a:r>
                        <a:rPr lang="en-US" sz="1200" b="1" kern="100" dirty="0">
                          <a:solidFill>
                            <a:schemeClr val="dk1"/>
                          </a:solidFill>
                          <a:effectLst/>
                          <a:latin typeface="+mn-lt"/>
                          <a:ea typeface="+mn-ea"/>
                          <a:cs typeface="+mn-cs"/>
                        </a:rPr>
                        <a:t>(17.3%)</a:t>
                      </a:r>
                    </a:p>
                  </a:txBody>
                  <a:tcPr marL="68580" marR="68580" marT="0" marB="0" anchor="ctr"/>
                </a:tc>
                <a:tc>
                  <a:txBody>
                    <a:bodyPr/>
                    <a:lstStyle/>
                    <a:p>
                      <a:pPr marL="0" marR="0" algn="r" defTabSz="914400" rtl="0" eaLnBrk="1" fontAlgn="t" latinLnBrk="0" hangingPunct="1">
                        <a:spcBef>
                          <a:spcPts val="0"/>
                        </a:spcBef>
                        <a:spcAft>
                          <a:spcPts val="0"/>
                        </a:spcAft>
                      </a:pPr>
                      <a:r>
                        <a:rPr lang="zh-CN" altLang="en-US" sz="1200" b="1" kern="100" dirty="0">
                          <a:solidFill>
                            <a:schemeClr val="dk1"/>
                          </a:solidFill>
                          <a:effectLst/>
                          <a:latin typeface="+mn-lt"/>
                          <a:ea typeface="+mn-ea"/>
                          <a:cs typeface="+mn-cs"/>
                        </a:rPr>
                        <a:t> </a:t>
                      </a:r>
                    </a:p>
                  </a:txBody>
                  <a:tcPr marL="68580" marR="68580" anchor="ctr"/>
                </a:tc>
                <a:tc>
                  <a:txBody>
                    <a:bodyPr/>
                    <a:lstStyle/>
                    <a:p>
                      <a:pPr algn="r"/>
                      <a:r>
                        <a:rPr lang="en-US" sz="1200" b="1" kern="100" dirty="0">
                          <a:solidFill>
                            <a:schemeClr val="dk1"/>
                          </a:solidFill>
                          <a:effectLst/>
                          <a:latin typeface="+mn-lt"/>
                          <a:ea typeface="+mn-ea"/>
                          <a:cs typeface="+mn-cs"/>
                        </a:rPr>
                        <a:t>(65.9%)</a:t>
                      </a:r>
                      <a:endParaRPr lang="zh-CN" altLang="en-US" sz="1200" b="1" kern="100" dirty="0">
                        <a:solidFill>
                          <a:schemeClr val="dk1"/>
                        </a:solidFill>
                        <a:effectLst/>
                        <a:latin typeface="+mn-lt"/>
                        <a:ea typeface="+mn-ea"/>
                        <a:cs typeface="+mn-cs"/>
                      </a:endParaRPr>
                    </a:p>
                  </a:txBody>
                  <a:tcPr marL="68580" marR="68580" marT="0" marB="0" anchor="ctr"/>
                </a:tc>
                <a:tc>
                  <a:txBody>
                    <a:bodyPr/>
                    <a:lstStyle/>
                    <a:p>
                      <a:pPr marL="0" marR="0" algn="r" defTabSz="914400" rtl="0" eaLnBrk="1" fontAlgn="t" latinLnBrk="0" hangingPunct="1">
                        <a:spcBef>
                          <a:spcPts val="0"/>
                        </a:spcBef>
                        <a:spcAft>
                          <a:spcPts val="0"/>
                        </a:spcAft>
                      </a:pPr>
                      <a:r>
                        <a:rPr lang="zh-CN" altLang="en-US" sz="1200" b="1" kern="100">
                          <a:solidFill>
                            <a:schemeClr val="dk1"/>
                          </a:solidFill>
                          <a:effectLst/>
                          <a:latin typeface="+mn-lt"/>
                          <a:ea typeface="+mn-ea"/>
                          <a:cs typeface="+mn-cs"/>
                        </a:rPr>
                        <a:t> </a:t>
                      </a:r>
                    </a:p>
                  </a:txBody>
                  <a:tcPr marL="68580" marR="68580" anchor="ctr"/>
                </a:tc>
                <a:tc>
                  <a:txBody>
                    <a:bodyPr/>
                    <a:lstStyle/>
                    <a:p>
                      <a:pPr algn="r"/>
                      <a:r>
                        <a:rPr lang="en-US" sz="1200" b="1" kern="100" dirty="0">
                          <a:solidFill>
                            <a:schemeClr val="dk1"/>
                          </a:solidFill>
                          <a:effectLst/>
                          <a:latin typeface="+mn-lt"/>
                          <a:ea typeface="+mn-ea"/>
                          <a:cs typeface="+mn-cs"/>
                        </a:rPr>
                        <a:t>14.5%</a:t>
                      </a:r>
                      <a:endParaRPr lang="zh-CN" altLang="en-US" sz="1200" b="1" kern="1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xmlns="" val="10007"/>
                  </a:ext>
                </a:extLst>
              </a:tr>
            </a:tbl>
          </a:graphicData>
        </a:graphic>
      </p:graphicFrame>
      <p:graphicFrame>
        <p:nvGraphicFramePr>
          <p:cNvPr id="5" name="表格 4"/>
          <p:cNvGraphicFramePr>
            <a:graphicFrameLocks noGrp="1"/>
          </p:cNvGraphicFramePr>
          <p:nvPr>
            <p:custDataLst>
              <p:tags r:id="rId2"/>
            </p:custDataLst>
            <p:extLst>
              <p:ext uri="{D42A27DB-BD31-4B8C-83A1-F6EECF244321}">
                <p14:modId xmlns:p14="http://schemas.microsoft.com/office/powerpoint/2010/main" val="1640110624"/>
              </p:ext>
            </p:extLst>
          </p:nvPr>
        </p:nvGraphicFramePr>
        <p:xfrm>
          <a:off x="594908" y="3371265"/>
          <a:ext cx="8008404" cy="2286000"/>
        </p:xfrm>
        <a:graphic>
          <a:graphicData uri="http://schemas.openxmlformats.org/drawingml/2006/table">
            <a:tbl>
              <a:tblPr>
                <a:tableStyleId>{5C22544A-7EE6-4342-B048-85BDC9FD1C3A}</a:tableStyleId>
              </a:tblPr>
              <a:tblGrid>
                <a:gridCol w="4050950">
                  <a:extLst>
                    <a:ext uri="{9D8B030D-6E8A-4147-A177-3AD203B41FA5}">
                      <a16:colId xmlns:a16="http://schemas.microsoft.com/office/drawing/2014/main" xmlns="" val="20000"/>
                    </a:ext>
                  </a:extLst>
                </a:gridCol>
                <a:gridCol w="162560">
                  <a:extLst>
                    <a:ext uri="{9D8B030D-6E8A-4147-A177-3AD203B41FA5}">
                      <a16:colId xmlns:a16="http://schemas.microsoft.com/office/drawing/2014/main" xmlns="" val="20001"/>
                    </a:ext>
                  </a:extLst>
                </a:gridCol>
                <a:gridCol w="1218630">
                  <a:extLst>
                    <a:ext uri="{9D8B030D-6E8A-4147-A177-3AD203B41FA5}">
                      <a16:colId xmlns:a16="http://schemas.microsoft.com/office/drawing/2014/main" xmlns="" val="20002"/>
                    </a:ext>
                  </a:extLst>
                </a:gridCol>
                <a:gridCol w="164419">
                  <a:extLst>
                    <a:ext uri="{9D8B030D-6E8A-4147-A177-3AD203B41FA5}">
                      <a16:colId xmlns:a16="http://schemas.microsoft.com/office/drawing/2014/main" xmlns="" val="20003"/>
                    </a:ext>
                  </a:extLst>
                </a:gridCol>
                <a:gridCol w="1160866">
                  <a:extLst>
                    <a:ext uri="{9D8B030D-6E8A-4147-A177-3AD203B41FA5}">
                      <a16:colId xmlns:a16="http://schemas.microsoft.com/office/drawing/2014/main" xmlns="" val="20004"/>
                    </a:ext>
                  </a:extLst>
                </a:gridCol>
                <a:gridCol w="164419">
                  <a:extLst>
                    <a:ext uri="{9D8B030D-6E8A-4147-A177-3AD203B41FA5}">
                      <a16:colId xmlns:a16="http://schemas.microsoft.com/office/drawing/2014/main" xmlns="" val="20005"/>
                    </a:ext>
                  </a:extLst>
                </a:gridCol>
                <a:gridCol w="1086560">
                  <a:extLst>
                    <a:ext uri="{9D8B030D-6E8A-4147-A177-3AD203B41FA5}">
                      <a16:colId xmlns:a16="http://schemas.microsoft.com/office/drawing/2014/main" xmlns="" val="20006"/>
                    </a:ext>
                  </a:extLst>
                </a:gridCol>
              </a:tblGrid>
              <a:tr h="249045">
                <a:tc>
                  <a:txBody>
                    <a:bodyPr/>
                    <a:lstStyle/>
                    <a:p>
                      <a:pPr marL="0" marR="0" algn="l">
                        <a:spcBef>
                          <a:spcPts val="0"/>
                        </a:spcBef>
                        <a:spcAft>
                          <a:spcPts val="0"/>
                        </a:spcAft>
                      </a:pPr>
                      <a:r>
                        <a:rPr lang="en-US" altLang="zh-CN" sz="1200" kern="100" dirty="0">
                          <a:effectLst/>
                          <a:latin typeface="+mj-lt"/>
                          <a:ea typeface="宋体" panose="02010600030101010101" pitchFamily="2" charset="-122"/>
                          <a:cs typeface="+mj-lt"/>
                          <a:sym typeface="+mn-ea"/>
                        </a:rPr>
                        <a:t>$ </a:t>
                      </a:r>
                      <a:r>
                        <a:rPr lang="zh-CN" altLang="en-US" sz="1200" kern="100" dirty="0">
                          <a:effectLst/>
                          <a:latin typeface="+mj-lt"/>
                          <a:ea typeface="宋体" panose="02010600030101010101" pitchFamily="2" charset="-122"/>
                          <a:cs typeface="+mj-lt"/>
                          <a:sym typeface="+mn-ea"/>
                        </a:rPr>
                        <a:t>in thousands</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gridSpan="6">
                  <a:txBody>
                    <a:bodyPr/>
                    <a:lstStyle/>
                    <a:p>
                      <a:pPr marL="0" marR="0" algn="ctr">
                        <a:spcBef>
                          <a:spcPts val="0"/>
                        </a:spcBef>
                        <a:spcAft>
                          <a:spcPts val="0"/>
                        </a:spcAft>
                      </a:pPr>
                      <a:r>
                        <a:rPr lang="en-US" sz="1200" b="1" kern="0" dirty="0">
                          <a:solidFill>
                            <a:schemeClr val="tx2"/>
                          </a:solidFill>
                          <a:effectLst/>
                        </a:rPr>
                        <a:t>3 months Ended</a:t>
                      </a:r>
                      <a:endParaRPr lang="en-US" sz="1200" b="1" kern="100" dirty="0">
                        <a:solidFill>
                          <a:schemeClr val="tx2"/>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xmlns="" val="10000"/>
                  </a:ext>
                </a:extLst>
              </a:tr>
              <a:tr h="249045">
                <a:tc>
                  <a:txBody>
                    <a:bodyPr/>
                    <a:lstStyle/>
                    <a:p>
                      <a:pPr marL="0" marR="0" algn="l">
                        <a:spcBef>
                          <a:spcPts val="0"/>
                        </a:spcBef>
                        <a:spcAft>
                          <a:spcPts val="0"/>
                        </a:spcAft>
                      </a:pPr>
                      <a:r>
                        <a:rPr lang="zh-CN" altLang="en-US" sz="1200" kern="0" dirty="0">
                          <a:effectLst/>
                        </a:rPr>
                        <a:t> </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en-US" sz="1200" kern="100" dirty="0">
                          <a:effectLst/>
                        </a:rPr>
                        <a:t>Sep. 30, 2024</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en-US" sz="1200" kern="100" dirty="0">
                          <a:effectLst/>
                        </a:rPr>
                        <a:t>Jun. 30, 2024</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zh-CN" altLang="en-US" sz="1200" kern="0" dirty="0">
                          <a:effectLst/>
                        </a:rPr>
                        <a:t> </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en-US" sz="1200" kern="100" dirty="0">
                          <a:effectLst/>
                        </a:rPr>
                        <a:t>Sep. 30, 2023</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extLst>
                  <a:ext uri="{0D108BD9-81ED-4DB2-BD59-A6C34878D82A}">
                    <a16:rowId xmlns:a16="http://schemas.microsoft.com/office/drawing/2014/main" xmlns="" val="10001"/>
                  </a:ext>
                </a:extLst>
              </a:tr>
              <a:tr h="415076">
                <a:tc>
                  <a:txBody>
                    <a:bodyPr/>
                    <a:lstStyle/>
                    <a:p>
                      <a:pPr marL="127000" marR="0" indent="-127000" algn="l">
                        <a:spcBef>
                          <a:spcPts val="0"/>
                        </a:spcBef>
                        <a:spcAft>
                          <a:spcPts val="0"/>
                        </a:spcAft>
                      </a:pPr>
                      <a:r>
                        <a:rPr lang="en-US" sz="1200" kern="0" dirty="0">
                          <a:effectLst/>
                        </a:rPr>
                        <a:t>Net loss attributable to </a:t>
                      </a:r>
                      <a:r>
                        <a:rPr lang="en-US" sz="1200" kern="0" dirty="0" err="1">
                          <a:effectLst/>
                        </a:rPr>
                        <a:t>Daqo</a:t>
                      </a:r>
                      <a:r>
                        <a:rPr lang="en-US" sz="1200" kern="0" dirty="0">
                          <a:effectLst/>
                        </a:rPr>
                        <a:t> New Energy Corp. shareholders</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a:r>
                        <a:rPr lang="en-US" altLang="zh-CN" sz="1200" kern="100" dirty="0">
                          <a:solidFill>
                            <a:schemeClr val="dk1"/>
                          </a:solidFill>
                          <a:effectLst/>
                          <a:latin typeface="+mj-lt"/>
                          <a:ea typeface="+mn-ea"/>
                          <a:cs typeface="+mn-cs"/>
                        </a:rPr>
                        <a:t>(60,724)</a:t>
                      </a:r>
                      <a:endParaRPr lang="zh-CN" altLang="en-US" sz="1200" kern="100" dirty="0">
                        <a:solidFill>
                          <a:schemeClr val="dk1"/>
                        </a:solidFill>
                        <a:effectLst/>
                        <a:latin typeface="+mj-lt"/>
                        <a:ea typeface="+mn-ea"/>
                        <a:cs typeface="+mn-cs"/>
                      </a:endParaRPr>
                    </a:p>
                  </a:txBody>
                  <a:tcPr marL="68580" marR="68580" marT="0" marB="0" anchor="ctr"/>
                </a:tc>
                <a:tc>
                  <a:txBody>
                    <a:bodyPr/>
                    <a:lstStyle/>
                    <a:p>
                      <a:pPr marL="0" marR="0" algn="r">
                        <a:spcBef>
                          <a:spcPts val="0"/>
                        </a:spcBef>
                        <a:spcAft>
                          <a:spcPts val="0"/>
                        </a:spcAft>
                      </a:pPr>
                      <a:r>
                        <a:rPr lang="zh-CN" altLang="en-US" sz="1200" kern="100" dirty="0">
                          <a:solidFill>
                            <a:schemeClr val="dk1"/>
                          </a:solidFill>
                          <a:effectLst/>
                          <a:latin typeface="+mj-lt"/>
                          <a:ea typeface="+mn-ea"/>
                          <a:cs typeface="+mn-cs"/>
                        </a:rPr>
                        <a:t> </a:t>
                      </a:r>
                    </a:p>
                  </a:txBody>
                  <a:tcPr marL="68580" marR="68580" anchor="ctr"/>
                </a:tc>
                <a:tc>
                  <a:txBody>
                    <a:bodyPr/>
                    <a:lstStyle/>
                    <a:p>
                      <a:pPr algn="r" fontAlgn="ctr"/>
                      <a:r>
                        <a:rPr lang="zh-CN" altLang="en-US" sz="1200" kern="100" dirty="0">
                          <a:solidFill>
                            <a:schemeClr val="dk1"/>
                          </a:solidFill>
                          <a:effectLst/>
                          <a:latin typeface="+mn-lt"/>
                          <a:ea typeface="+mn-ea"/>
                          <a:cs typeface="+mn-cs"/>
                        </a:rPr>
                        <a:t>      </a:t>
                      </a:r>
                      <a:r>
                        <a:rPr lang="en-US" altLang="zh-CN" sz="1200" kern="100" dirty="0">
                          <a:solidFill>
                            <a:schemeClr val="dk1"/>
                          </a:solidFill>
                          <a:effectLst/>
                          <a:latin typeface="+mn-lt"/>
                          <a:ea typeface="+mn-ea"/>
                          <a:cs typeface="+mn-cs"/>
                        </a:rPr>
                        <a:t>(119,780) </a:t>
                      </a:r>
                    </a:p>
                  </a:txBody>
                  <a:tcPr marL="0" marR="0" marT="0" marB="0" anchor="ctr"/>
                </a:tc>
                <a:tc>
                  <a:txBody>
                    <a:bodyPr/>
                    <a:lstStyle/>
                    <a:p>
                      <a:pPr marL="0" marR="0" algn="r">
                        <a:spcBef>
                          <a:spcPts val="0"/>
                        </a:spcBef>
                        <a:spcAft>
                          <a:spcPts val="0"/>
                        </a:spcAft>
                      </a:pPr>
                      <a:r>
                        <a:rPr lang="zh-CN" altLang="en-US" sz="1200" kern="100">
                          <a:solidFill>
                            <a:schemeClr val="dk1"/>
                          </a:solidFill>
                          <a:effectLst/>
                          <a:latin typeface="+mj-lt"/>
                          <a:ea typeface="+mn-ea"/>
                          <a:cs typeface="+mn-cs"/>
                        </a:rPr>
                        <a:t> </a:t>
                      </a:r>
                    </a:p>
                  </a:txBody>
                  <a:tcPr marL="68580" marR="68580" anchor="ctr"/>
                </a:tc>
                <a:tc>
                  <a:txBody>
                    <a:bodyPr/>
                    <a:lstStyle/>
                    <a:p>
                      <a:pPr algn="r"/>
                      <a:r>
                        <a:rPr lang="zh-CN" altLang="en-US" sz="1200" kern="100" dirty="0">
                          <a:solidFill>
                            <a:schemeClr val="dk1"/>
                          </a:solidFill>
                          <a:effectLst/>
                          <a:latin typeface="+mj-lt"/>
                          <a:ea typeface="+mn-ea"/>
                          <a:cs typeface="+mn-cs"/>
                        </a:rPr>
                        <a:t> </a:t>
                      </a:r>
                      <a:r>
                        <a:rPr lang="en-US" sz="1200" kern="100" dirty="0">
                          <a:solidFill>
                            <a:schemeClr val="dk1"/>
                          </a:solidFill>
                          <a:effectLst/>
                          <a:latin typeface="+mj-lt"/>
                          <a:ea typeface="+mn-ea"/>
                          <a:cs typeface="+mn-cs"/>
                        </a:rPr>
                        <a:t>(6,312)  </a:t>
                      </a:r>
                      <a:endParaRPr lang="zh-CN" altLang="en-US" sz="1200" kern="100" dirty="0">
                        <a:solidFill>
                          <a:schemeClr val="dk1"/>
                        </a:solidFill>
                        <a:effectLst/>
                        <a:latin typeface="+mj-lt"/>
                        <a:ea typeface="+mn-ea"/>
                        <a:cs typeface="+mn-cs"/>
                      </a:endParaRPr>
                    </a:p>
                  </a:txBody>
                  <a:tcPr marL="68580" marR="68580" marT="0" marB="0" anchor="ctr"/>
                </a:tc>
                <a:extLst>
                  <a:ext uri="{0D108BD9-81ED-4DB2-BD59-A6C34878D82A}">
                    <a16:rowId xmlns:a16="http://schemas.microsoft.com/office/drawing/2014/main" xmlns="" val="10002"/>
                  </a:ext>
                </a:extLst>
              </a:tr>
              <a:tr h="249045">
                <a:tc>
                  <a:txBody>
                    <a:bodyPr/>
                    <a:lstStyle/>
                    <a:p>
                      <a:pPr marL="0" marR="0" algn="l">
                        <a:spcBef>
                          <a:spcPts val="0"/>
                        </a:spcBef>
                        <a:spcAft>
                          <a:spcPts val="0"/>
                        </a:spcAft>
                      </a:pPr>
                      <a:r>
                        <a:rPr lang="en-US" sz="1200" kern="0" dirty="0">
                          <a:effectLst/>
                        </a:rPr>
                        <a:t>Share-based compensation</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a:r>
                        <a:rPr lang="en-US" sz="1200" kern="100" dirty="0">
                          <a:solidFill>
                            <a:schemeClr val="dk1"/>
                          </a:solidFill>
                          <a:effectLst/>
                          <a:latin typeface="+mj-lt"/>
                          <a:ea typeface="+mn-ea"/>
                          <a:cs typeface="+mn-cs"/>
                        </a:rPr>
                        <a:t>21,312</a:t>
                      </a:r>
                      <a:endParaRPr lang="zh-CN" altLang="en-US" sz="1200" kern="100" dirty="0">
                        <a:solidFill>
                          <a:schemeClr val="dk1"/>
                        </a:solidFill>
                        <a:effectLst/>
                        <a:latin typeface="+mj-lt"/>
                        <a:ea typeface="+mn-ea"/>
                        <a:cs typeface="+mn-cs"/>
                      </a:endParaRPr>
                    </a:p>
                  </a:txBody>
                  <a:tcPr marL="68580" marR="68580" marT="0" marB="0" anchor="ctr"/>
                </a:tc>
                <a:tc>
                  <a:txBody>
                    <a:bodyPr/>
                    <a:lstStyle/>
                    <a:p>
                      <a:pPr marL="0" marR="0" algn="r">
                        <a:spcBef>
                          <a:spcPts val="0"/>
                        </a:spcBef>
                        <a:spcAft>
                          <a:spcPts val="0"/>
                        </a:spcAft>
                      </a:pPr>
                      <a:r>
                        <a:rPr lang="zh-CN" altLang="en-US" sz="1200" kern="100">
                          <a:solidFill>
                            <a:schemeClr val="dk1"/>
                          </a:solidFill>
                          <a:effectLst/>
                          <a:latin typeface="+mj-lt"/>
                          <a:ea typeface="+mn-ea"/>
                          <a:cs typeface="+mn-cs"/>
                        </a:rPr>
                        <a:t> </a:t>
                      </a:r>
                    </a:p>
                  </a:txBody>
                  <a:tcPr marL="68580" marR="68580" anchor="ctr"/>
                </a:tc>
                <a:tc>
                  <a:txBody>
                    <a:bodyPr/>
                    <a:lstStyle/>
                    <a:p>
                      <a:pPr algn="r" fontAlgn="ctr"/>
                      <a:r>
                        <a:rPr lang="zh-CN" altLang="en-US" sz="1200" kern="100" dirty="0">
                          <a:solidFill>
                            <a:schemeClr val="dk1"/>
                          </a:solidFill>
                          <a:effectLst/>
                          <a:latin typeface="+mn-lt"/>
                          <a:ea typeface="+mn-ea"/>
                          <a:cs typeface="+mn-cs"/>
                        </a:rPr>
                        <a:t>        </a:t>
                      </a:r>
                      <a:r>
                        <a:rPr lang="en-US" altLang="zh-CN" sz="1200" kern="100" dirty="0">
                          <a:solidFill>
                            <a:schemeClr val="dk1"/>
                          </a:solidFill>
                          <a:effectLst/>
                          <a:latin typeface="+mn-lt"/>
                          <a:ea typeface="+mn-ea"/>
                          <a:cs typeface="+mn-cs"/>
                        </a:rPr>
                        <a:t>20,963 </a:t>
                      </a:r>
                    </a:p>
                  </a:txBody>
                  <a:tcPr marL="0" marR="0" marT="0" marB="0" anchor="ctr"/>
                </a:tc>
                <a:tc>
                  <a:txBody>
                    <a:bodyPr/>
                    <a:lstStyle/>
                    <a:p>
                      <a:pPr marL="0" marR="0" algn="r">
                        <a:spcBef>
                          <a:spcPts val="0"/>
                        </a:spcBef>
                        <a:spcAft>
                          <a:spcPts val="0"/>
                        </a:spcAft>
                      </a:pPr>
                      <a:r>
                        <a:rPr lang="zh-CN" altLang="en-US" sz="1200" kern="100" dirty="0">
                          <a:solidFill>
                            <a:schemeClr val="dk1"/>
                          </a:solidFill>
                          <a:effectLst/>
                          <a:latin typeface="+mj-lt"/>
                          <a:ea typeface="+mn-ea"/>
                          <a:cs typeface="+mn-cs"/>
                        </a:rPr>
                        <a:t> </a:t>
                      </a:r>
                    </a:p>
                  </a:txBody>
                  <a:tcPr marL="68580" marR="68580" anchor="ctr"/>
                </a:tc>
                <a:tc>
                  <a:txBody>
                    <a:bodyPr/>
                    <a:lstStyle/>
                    <a:p>
                      <a:pPr algn="r"/>
                      <a:r>
                        <a:rPr lang="en-US" sz="1200" kern="100" dirty="0">
                          <a:solidFill>
                            <a:schemeClr val="dk1"/>
                          </a:solidFill>
                          <a:effectLst/>
                          <a:latin typeface="+mj-lt"/>
                          <a:ea typeface="+mn-ea"/>
                          <a:cs typeface="+mn-cs"/>
                        </a:rPr>
                        <a:t>50,287  </a:t>
                      </a:r>
                      <a:endParaRPr lang="zh-CN" altLang="en-US" sz="1200" kern="100" dirty="0">
                        <a:solidFill>
                          <a:schemeClr val="dk1"/>
                        </a:solidFill>
                        <a:effectLst/>
                        <a:latin typeface="+mj-lt"/>
                        <a:ea typeface="+mn-ea"/>
                        <a:cs typeface="+mn-cs"/>
                      </a:endParaRPr>
                    </a:p>
                  </a:txBody>
                  <a:tcPr marL="68580" marR="68580" marT="0" marB="0" anchor="ctr"/>
                </a:tc>
                <a:extLst>
                  <a:ext uri="{0D108BD9-81ED-4DB2-BD59-A6C34878D82A}">
                    <a16:rowId xmlns:a16="http://schemas.microsoft.com/office/drawing/2014/main" xmlns="" val="10003"/>
                  </a:ext>
                </a:extLst>
              </a:tr>
              <a:tr h="415076">
                <a:tc>
                  <a:txBody>
                    <a:bodyPr/>
                    <a:lstStyle/>
                    <a:p>
                      <a:pPr marL="0" marR="0" algn="l">
                        <a:spcBef>
                          <a:spcPts val="0"/>
                        </a:spcBef>
                        <a:spcAft>
                          <a:spcPts val="0"/>
                        </a:spcAft>
                      </a:pPr>
                      <a:r>
                        <a:rPr lang="en-US" sz="1200" b="1" kern="0" dirty="0">
                          <a:effectLst/>
                        </a:rPr>
                        <a:t>Adjusted net (loss)/income (non-GAAP) attributable to </a:t>
                      </a:r>
                      <a:r>
                        <a:rPr lang="en-US" sz="1200" b="1" kern="0" dirty="0" err="1">
                          <a:effectLst/>
                        </a:rPr>
                        <a:t>Daqo</a:t>
                      </a:r>
                      <a:r>
                        <a:rPr lang="en-US" sz="1200" b="1" kern="0" dirty="0">
                          <a:effectLst/>
                        </a:rPr>
                        <a:t> New Energy Corp. shareholders</a:t>
                      </a:r>
                      <a:endParaRPr lang="en-US" sz="1200" b="1"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a:r>
                        <a:rPr lang="en-US" sz="1200" b="1" kern="100" dirty="0">
                          <a:solidFill>
                            <a:schemeClr val="dk1"/>
                          </a:solidFill>
                          <a:effectLst/>
                          <a:latin typeface="+mj-lt"/>
                          <a:ea typeface="+mn-ea"/>
                          <a:cs typeface="+mn-cs"/>
                        </a:rPr>
                        <a:t>(39,412)</a:t>
                      </a:r>
                      <a:endParaRPr lang="zh-CN" altLang="en-US" sz="1200" b="1" kern="100" dirty="0">
                        <a:solidFill>
                          <a:schemeClr val="dk1"/>
                        </a:solidFill>
                        <a:effectLst/>
                        <a:latin typeface="+mj-lt"/>
                        <a:ea typeface="+mn-ea"/>
                        <a:cs typeface="+mn-cs"/>
                      </a:endParaRPr>
                    </a:p>
                  </a:txBody>
                  <a:tcPr marL="68580" marR="68580" marT="0" marB="0" anchor="ctr"/>
                </a:tc>
                <a:tc>
                  <a:txBody>
                    <a:bodyPr/>
                    <a:lstStyle/>
                    <a:p>
                      <a:pPr marL="0" marR="0" algn="r">
                        <a:spcBef>
                          <a:spcPts val="0"/>
                        </a:spcBef>
                        <a:spcAft>
                          <a:spcPts val="0"/>
                        </a:spcAft>
                      </a:pPr>
                      <a:r>
                        <a:rPr lang="zh-CN" altLang="en-US" sz="1200" b="1" kern="100" dirty="0">
                          <a:solidFill>
                            <a:schemeClr val="dk1"/>
                          </a:solidFill>
                          <a:effectLst/>
                          <a:latin typeface="+mj-lt"/>
                          <a:ea typeface="+mn-ea"/>
                          <a:cs typeface="+mn-cs"/>
                        </a:rPr>
                        <a:t> </a:t>
                      </a:r>
                    </a:p>
                  </a:txBody>
                  <a:tcPr marL="68580" marR="68580" anchor="ctr"/>
                </a:tc>
                <a:tc>
                  <a:txBody>
                    <a:bodyPr/>
                    <a:lstStyle/>
                    <a:p>
                      <a:pPr algn="r" fontAlgn="t"/>
                      <a:r>
                        <a:rPr lang="en-US" altLang="zh-CN" sz="1200" b="1" kern="100" dirty="0">
                          <a:solidFill>
                            <a:schemeClr val="dk1"/>
                          </a:solidFill>
                          <a:effectLst/>
                          <a:latin typeface="+mn-lt"/>
                          <a:ea typeface="+mn-ea"/>
                          <a:cs typeface="+mn-cs"/>
                        </a:rPr>
                        <a:t>(98,817)</a:t>
                      </a:r>
                    </a:p>
                  </a:txBody>
                  <a:tcPr marL="0" marR="0" marT="0" marB="0" anchor="ctr"/>
                </a:tc>
                <a:tc>
                  <a:txBody>
                    <a:bodyPr/>
                    <a:lstStyle/>
                    <a:p>
                      <a:pPr marL="0" marR="0" algn="r">
                        <a:spcBef>
                          <a:spcPts val="0"/>
                        </a:spcBef>
                        <a:spcAft>
                          <a:spcPts val="0"/>
                        </a:spcAft>
                      </a:pPr>
                      <a:r>
                        <a:rPr lang="zh-CN" altLang="en-US" sz="1200" b="1" kern="100" dirty="0">
                          <a:solidFill>
                            <a:schemeClr val="dk1"/>
                          </a:solidFill>
                          <a:effectLst/>
                          <a:latin typeface="+mj-lt"/>
                          <a:ea typeface="+mn-ea"/>
                          <a:cs typeface="+mn-cs"/>
                        </a:rPr>
                        <a:t> </a:t>
                      </a:r>
                    </a:p>
                  </a:txBody>
                  <a:tcPr marL="68580" marR="68580" anchor="ctr"/>
                </a:tc>
                <a:tc>
                  <a:txBody>
                    <a:bodyPr/>
                    <a:lstStyle/>
                    <a:p>
                      <a:pPr algn="r"/>
                      <a:r>
                        <a:rPr lang="en-US" sz="1200" b="1" kern="100" dirty="0">
                          <a:solidFill>
                            <a:schemeClr val="dk1"/>
                          </a:solidFill>
                          <a:effectLst/>
                          <a:latin typeface="+mj-lt"/>
                          <a:ea typeface="+mn-ea"/>
                          <a:cs typeface="+mn-cs"/>
                        </a:rPr>
                        <a:t> 43,975   </a:t>
                      </a:r>
                      <a:endParaRPr lang="zh-CN" altLang="en-US" sz="1200" b="1" kern="100" dirty="0">
                        <a:solidFill>
                          <a:schemeClr val="dk1"/>
                        </a:solidFill>
                        <a:effectLst/>
                        <a:latin typeface="+mj-lt"/>
                        <a:ea typeface="+mn-ea"/>
                        <a:cs typeface="+mn-cs"/>
                      </a:endParaRPr>
                    </a:p>
                  </a:txBody>
                  <a:tcPr marL="68580" marR="68580" marT="0" marB="0" anchor="ctr"/>
                </a:tc>
                <a:extLst>
                  <a:ext uri="{0D108BD9-81ED-4DB2-BD59-A6C34878D82A}">
                    <a16:rowId xmlns:a16="http://schemas.microsoft.com/office/drawing/2014/main" xmlns="" val="10004"/>
                  </a:ext>
                </a:extLst>
              </a:tr>
              <a:tr h="249045">
                <a:tc>
                  <a:txBody>
                    <a:bodyPr/>
                    <a:lstStyle/>
                    <a:p>
                      <a:pPr marL="0" marR="0" algn="l">
                        <a:spcBef>
                          <a:spcPts val="0"/>
                        </a:spcBef>
                        <a:spcAft>
                          <a:spcPts val="0"/>
                        </a:spcAft>
                      </a:pPr>
                      <a:r>
                        <a:rPr lang="en-US" sz="1200" b="1" kern="0" dirty="0">
                          <a:effectLst/>
                        </a:rPr>
                        <a:t>Adjusted (loss)/earnings per basic ADS* (non-GAAP)</a:t>
                      </a:r>
                      <a:endParaRPr lang="en-US" sz="1200" b="1"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a:tabLst>
                          <a:tab pos="615315" algn="l"/>
                        </a:tabLst>
                      </a:pPr>
                      <a:r>
                        <a:rPr lang="en-US" sz="1200" b="1" kern="100" dirty="0">
                          <a:solidFill>
                            <a:schemeClr val="dk1"/>
                          </a:solidFill>
                          <a:effectLst/>
                          <a:latin typeface="+mj-lt"/>
                          <a:ea typeface="+mn-ea"/>
                          <a:cs typeface="+mn-cs"/>
                        </a:rPr>
                        <a:t>($0.59)</a:t>
                      </a:r>
                      <a:endParaRPr lang="zh-CN" altLang="en-US" sz="1200" b="1" kern="100" dirty="0">
                        <a:solidFill>
                          <a:schemeClr val="dk1"/>
                        </a:solidFill>
                        <a:effectLst/>
                        <a:latin typeface="+mj-lt"/>
                        <a:ea typeface="+mn-ea"/>
                        <a:cs typeface="+mn-cs"/>
                      </a:endParaRPr>
                    </a:p>
                  </a:txBody>
                  <a:tcPr marL="68580" marR="68580" marT="0" marB="0" anchor="ctr"/>
                </a:tc>
                <a:tc>
                  <a:txBody>
                    <a:bodyPr/>
                    <a:lstStyle/>
                    <a:p>
                      <a:pPr marL="0" marR="0" algn="r">
                        <a:spcBef>
                          <a:spcPts val="0"/>
                        </a:spcBef>
                        <a:spcAft>
                          <a:spcPts val="0"/>
                        </a:spcAft>
                      </a:pPr>
                      <a:r>
                        <a:rPr lang="zh-CN" altLang="en-US" sz="1200" b="1" kern="100">
                          <a:solidFill>
                            <a:schemeClr val="dk1"/>
                          </a:solidFill>
                          <a:effectLst/>
                          <a:latin typeface="+mj-lt"/>
                          <a:ea typeface="+mn-ea"/>
                          <a:cs typeface="+mn-cs"/>
                        </a:rPr>
                        <a:t> </a:t>
                      </a:r>
                    </a:p>
                  </a:txBody>
                  <a:tcPr marL="68580" marR="68580" anchor="ctr"/>
                </a:tc>
                <a:tc>
                  <a:txBody>
                    <a:bodyPr/>
                    <a:lstStyle/>
                    <a:p>
                      <a:pPr algn="r" fontAlgn="ctr"/>
                      <a:r>
                        <a:rPr lang="zh-CN" altLang="en-US" sz="1200" b="1" kern="100" dirty="0">
                          <a:solidFill>
                            <a:schemeClr val="dk1"/>
                          </a:solidFill>
                          <a:effectLst/>
                          <a:latin typeface="+mn-lt"/>
                          <a:ea typeface="+mn-ea"/>
                          <a:cs typeface="+mn-cs"/>
                        </a:rPr>
                        <a:t>            </a:t>
                      </a:r>
                      <a:r>
                        <a:rPr lang="en-US" altLang="zh-CN" sz="1200" b="1" kern="100" dirty="0">
                          <a:solidFill>
                            <a:schemeClr val="dk1"/>
                          </a:solidFill>
                          <a:effectLst/>
                          <a:latin typeface="+mn-lt"/>
                          <a:ea typeface="+mn-ea"/>
                          <a:cs typeface="+mn-cs"/>
                        </a:rPr>
                        <a:t>($1.50) </a:t>
                      </a:r>
                    </a:p>
                  </a:txBody>
                  <a:tcPr marL="0" marR="0" marT="0" marB="0" anchor="ctr"/>
                </a:tc>
                <a:tc>
                  <a:txBody>
                    <a:bodyPr/>
                    <a:lstStyle/>
                    <a:p>
                      <a:pPr marL="0" marR="0" algn="r">
                        <a:spcBef>
                          <a:spcPts val="0"/>
                        </a:spcBef>
                        <a:spcAft>
                          <a:spcPts val="0"/>
                        </a:spcAft>
                      </a:pPr>
                      <a:r>
                        <a:rPr lang="zh-CN" altLang="en-US" sz="1200" b="1" kern="100" dirty="0">
                          <a:solidFill>
                            <a:schemeClr val="dk1"/>
                          </a:solidFill>
                          <a:effectLst/>
                          <a:latin typeface="+mj-lt"/>
                          <a:ea typeface="+mn-ea"/>
                          <a:cs typeface="+mn-cs"/>
                        </a:rPr>
                        <a:t> </a:t>
                      </a:r>
                    </a:p>
                  </a:txBody>
                  <a:tcPr marL="68580" marR="68580" anchor="ctr"/>
                </a:tc>
                <a:tc>
                  <a:txBody>
                    <a:bodyPr/>
                    <a:lstStyle/>
                    <a:p>
                      <a:pPr algn="r">
                        <a:tabLst>
                          <a:tab pos="615315" algn="l"/>
                        </a:tabLst>
                      </a:pPr>
                      <a:r>
                        <a:rPr lang="en-US" sz="1200" b="1" kern="100" dirty="0">
                          <a:solidFill>
                            <a:schemeClr val="dk1"/>
                          </a:solidFill>
                          <a:effectLst/>
                          <a:latin typeface="+mj-lt"/>
                          <a:ea typeface="+mn-ea"/>
                          <a:cs typeface="+mn-cs"/>
                        </a:rPr>
                        <a:t> $0.59 </a:t>
                      </a:r>
                      <a:endParaRPr lang="zh-CN" altLang="en-US" sz="1200" b="1" kern="100" dirty="0">
                        <a:solidFill>
                          <a:schemeClr val="dk1"/>
                        </a:solidFill>
                        <a:effectLst/>
                        <a:latin typeface="+mj-lt"/>
                        <a:ea typeface="+mn-ea"/>
                        <a:cs typeface="+mn-cs"/>
                      </a:endParaRPr>
                    </a:p>
                  </a:txBody>
                  <a:tcPr marL="68580" marR="68580" marT="0" marB="0" anchor="ctr"/>
                </a:tc>
                <a:extLst>
                  <a:ext uri="{0D108BD9-81ED-4DB2-BD59-A6C34878D82A}">
                    <a16:rowId xmlns:a16="http://schemas.microsoft.com/office/drawing/2014/main" xmlns="" val="10005"/>
                  </a:ext>
                </a:extLst>
              </a:tr>
              <a:tr h="249045">
                <a:tc>
                  <a:txBody>
                    <a:bodyPr/>
                    <a:lstStyle/>
                    <a:p>
                      <a:pPr marL="0" marR="0" algn="l">
                        <a:spcBef>
                          <a:spcPts val="0"/>
                        </a:spcBef>
                        <a:spcAft>
                          <a:spcPts val="0"/>
                        </a:spcAft>
                      </a:pPr>
                      <a:r>
                        <a:rPr lang="en-US" sz="1200" kern="0" dirty="0">
                          <a:effectLst/>
                        </a:rPr>
                        <a:t>Adjusted (loss)/earnings per diluted ADS* (non-GAAP)</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nchor="b">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a:tabLst>
                          <a:tab pos="615315" algn="l"/>
                        </a:tabLst>
                      </a:pPr>
                      <a:r>
                        <a:rPr lang="en-US" altLang="zh-CN" sz="1200" b="0" kern="100" dirty="0">
                          <a:solidFill>
                            <a:schemeClr val="dk1"/>
                          </a:solidFill>
                          <a:effectLst/>
                          <a:latin typeface="+mn-lt"/>
                          <a:ea typeface="+mn-ea"/>
                          <a:cs typeface="+mn-cs"/>
                        </a:rPr>
                        <a:t>($0.59)</a:t>
                      </a:r>
                      <a:r>
                        <a:rPr lang="en-US" sz="1200" b="0" kern="100" dirty="0">
                          <a:solidFill>
                            <a:schemeClr val="dk1"/>
                          </a:solidFill>
                          <a:effectLst/>
                          <a:latin typeface="+mn-lt"/>
                          <a:ea typeface="+mn-ea"/>
                          <a:cs typeface="+mn-cs"/>
                        </a:rPr>
                        <a:t> </a:t>
                      </a:r>
                      <a:endParaRPr lang="zh-CN" altLang="en-US" sz="1200" b="0" kern="100" dirty="0">
                        <a:solidFill>
                          <a:schemeClr val="dk1"/>
                        </a:solidFill>
                        <a:effectLst/>
                        <a:latin typeface="+mn-lt"/>
                        <a:ea typeface="+mn-ea"/>
                        <a:cs typeface="+mn-cs"/>
                      </a:endParaRPr>
                    </a:p>
                  </a:txBody>
                  <a:tcPr marL="68580" marR="68580" marT="0" marB="0" anchor="ctr"/>
                </a:tc>
                <a:tc>
                  <a:txBody>
                    <a:bodyPr/>
                    <a:lstStyle/>
                    <a:p>
                      <a:pPr marL="0" marR="0" algn="r">
                        <a:spcBef>
                          <a:spcPts val="0"/>
                        </a:spcBef>
                        <a:spcAft>
                          <a:spcPts val="0"/>
                        </a:spcAft>
                      </a:pPr>
                      <a:r>
                        <a:rPr lang="zh-CN" altLang="en-US" sz="1200" kern="100">
                          <a:solidFill>
                            <a:schemeClr val="dk1"/>
                          </a:solidFill>
                          <a:effectLst/>
                          <a:latin typeface="+mj-lt"/>
                          <a:ea typeface="+mn-ea"/>
                          <a:cs typeface="+mn-cs"/>
                        </a:rPr>
                        <a:t> </a:t>
                      </a:r>
                    </a:p>
                  </a:txBody>
                  <a:tcPr marL="68580" marR="68580" anchor="ctr"/>
                </a:tc>
                <a:tc>
                  <a:txBody>
                    <a:bodyPr/>
                    <a:lstStyle/>
                    <a:p>
                      <a:pPr algn="r" fontAlgn="ctr"/>
                      <a:r>
                        <a:rPr lang="zh-CN" altLang="en-US" sz="1200" b="0" kern="100" dirty="0">
                          <a:solidFill>
                            <a:schemeClr val="dk1"/>
                          </a:solidFill>
                          <a:effectLst/>
                          <a:latin typeface="+mn-lt"/>
                          <a:ea typeface="+mn-ea"/>
                          <a:cs typeface="+mn-cs"/>
                        </a:rPr>
                        <a:t>            </a:t>
                      </a:r>
                      <a:r>
                        <a:rPr lang="en-US" altLang="zh-CN" sz="1200" b="0" kern="100" dirty="0">
                          <a:solidFill>
                            <a:schemeClr val="dk1"/>
                          </a:solidFill>
                          <a:effectLst/>
                          <a:latin typeface="+mn-lt"/>
                          <a:ea typeface="+mn-ea"/>
                          <a:cs typeface="+mn-cs"/>
                        </a:rPr>
                        <a:t>($1.50) </a:t>
                      </a:r>
                    </a:p>
                  </a:txBody>
                  <a:tcPr marL="0" marR="0" marT="0" marB="0" anchor="ctr"/>
                </a:tc>
                <a:tc>
                  <a:txBody>
                    <a:bodyPr/>
                    <a:lstStyle/>
                    <a:p>
                      <a:pPr marL="0" marR="0" algn="r">
                        <a:spcBef>
                          <a:spcPts val="0"/>
                        </a:spcBef>
                        <a:spcAft>
                          <a:spcPts val="0"/>
                        </a:spcAft>
                      </a:pPr>
                      <a:r>
                        <a:rPr lang="zh-CN" altLang="en-US" sz="1200" kern="100" dirty="0">
                          <a:solidFill>
                            <a:schemeClr val="dk1"/>
                          </a:solidFill>
                          <a:effectLst/>
                          <a:latin typeface="+mj-lt"/>
                          <a:ea typeface="+mn-ea"/>
                          <a:cs typeface="+mn-cs"/>
                        </a:rPr>
                        <a:t> </a:t>
                      </a:r>
                    </a:p>
                  </a:txBody>
                  <a:tcPr marL="68580" marR="68580" anchor="ctr"/>
                </a:tc>
                <a:tc>
                  <a:txBody>
                    <a:bodyPr/>
                    <a:lstStyle/>
                    <a:p>
                      <a:pPr algn="r">
                        <a:tabLst>
                          <a:tab pos="615315" algn="l"/>
                        </a:tabLst>
                      </a:pPr>
                      <a:r>
                        <a:rPr lang="en-US" sz="1200" kern="100" dirty="0">
                          <a:solidFill>
                            <a:schemeClr val="dk1"/>
                          </a:solidFill>
                          <a:effectLst/>
                          <a:latin typeface="+mj-lt"/>
                          <a:ea typeface="+mn-ea"/>
                          <a:cs typeface="+mn-cs"/>
                        </a:rPr>
                        <a:t> $0.59 </a:t>
                      </a:r>
                      <a:endParaRPr lang="zh-CN" altLang="en-US" sz="1200" kern="100" dirty="0">
                        <a:solidFill>
                          <a:schemeClr val="dk1"/>
                        </a:solidFill>
                        <a:effectLst/>
                        <a:latin typeface="+mj-lt"/>
                        <a:ea typeface="+mn-ea"/>
                        <a:cs typeface="+mn-cs"/>
                      </a:endParaRPr>
                    </a:p>
                  </a:txBody>
                  <a:tcPr marL="68580" marR="68580" marT="0" marB="0" anchor="ctr"/>
                </a:tc>
                <a:extLst>
                  <a:ext uri="{0D108BD9-81ED-4DB2-BD59-A6C34878D82A}">
                    <a16:rowId xmlns:a16="http://schemas.microsoft.com/office/drawing/2014/main" xmlns="" val="10006"/>
                  </a:ext>
                </a:extLst>
              </a:tr>
            </a:tbl>
          </a:graphicData>
        </a:graphic>
      </p:graphicFrame>
      <p:sp>
        <p:nvSpPr>
          <p:cNvPr id="4" name="Title 1">
            <a:extLst>
              <a:ext uri="{FF2B5EF4-FFF2-40B4-BE49-F238E27FC236}">
                <a16:creationId xmlns:a16="http://schemas.microsoft.com/office/drawing/2014/main" xmlns="" id="{9DC9520A-19B4-7ABF-226F-56BF9483E667}"/>
              </a:ext>
            </a:extLst>
          </p:cNvPr>
          <p:cNvSpPr txBox="1">
            <a:spLocks/>
          </p:cNvSpPr>
          <p:nvPr/>
        </p:nvSpPr>
        <p:spPr>
          <a:xfrm>
            <a:off x="449263" y="190500"/>
            <a:ext cx="8247888" cy="350865"/>
          </a:xfrm>
          <a:prstGeom prst="rect">
            <a:avLst/>
          </a:prstGeom>
        </p:spPr>
        <p:txBody>
          <a:bodyPr/>
          <a:lst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dirty="0">
                <a:ln>
                  <a:noFill/>
                </a:ln>
                <a:solidFill>
                  <a:srgbClr val="F47F36"/>
                </a:solidFill>
                <a:effectLst/>
                <a:uLnTx/>
                <a:uFillTx/>
                <a:latin typeface="Arial" panose="020B0604020202020204" pitchFamily="34" charset="0"/>
                <a:ea typeface="宋体" panose="02010600030101010101" pitchFamily="2" charset="-122"/>
                <a:cs typeface="+mn-cs"/>
              </a:rPr>
              <a:t>Non-GAAP Reconciliation</a:t>
            </a:r>
            <a:endParaRPr kumimoji="0" lang="en-US" altLang="zh-CN" sz="1800" b="1" i="0" u="none" strike="noStrike" kern="1200" cap="none" spc="0" normalizeH="0" baseline="0" noProof="0" dirty="0">
              <a:ln>
                <a:noFill/>
              </a:ln>
              <a:solidFill>
                <a:srgbClr val="F47F36"/>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solidFill>
                  <a:srgbClr val="F47F36"/>
                </a:solidFill>
              </a:rPr>
              <a:t>Use of Non-GAAP financial measures</a:t>
            </a:r>
            <a:endParaRPr lang="en-US" dirty="0">
              <a:solidFill>
                <a:srgbClr val="F47F36"/>
              </a:solidFill>
            </a:endParaRPr>
          </a:p>
        </p:txBody>
      </p:sp>
      <p:sp>
        <p:nvSpPr>
          <p:cNvPr id="5" name="TextBox 4"/>
          <p:cNvSpPr txBox="1"/>
          <p:nvPr/>
        </p:nvSpPr>
        <p:spPr>
          <a:xfrm>
            <a:off x="328613" y="751344"/>
            <a:ext cx="8244713" cy="4799775"/>
          </a:xfrm>
          <a:prstGeom prst="rect">
            <a:avLst/>
          </a:prstGeom>
          <a:noFill/>
        </p:spPr>
        <p:txBody>
          <a:bodyPr wrap="square" rtlCol="0">
            <a:spAutoFit/>
          </a:bodyPr>
          <a:lstStyle/>
          <a:p>
            <a:pPr algn="just">
              <a:lnSpc>
                <a:spcPct val="100000"/>
              </a:lnSpc>
            </a:pPr>
            <a:r>
              <a:rPr lang="en-US" altLang="zh-CN" sz="1400" kern="100" dirty="0">
                <a:effectLst/>
                <a:latin typeface="Arial" panose="020B0604020202020204" pitchFamily="34" charset="0"/>
                <a:ea typeface="宋体" panose="02010600030101010101" pitchFamily="2" charset="-122"/>
                <a:cs typeface="Times New Roman" panose="02020603050405020304" pitchFamily="18" charset="0"/>
              </a:rPr>
              <a:t>To supplement </a:t>
            </a:r>
            <a:r>
              <a:rPr lang="en-US" altLang="zh-CN" sz="1400" kern="100" dirty="0" err="1">
                <a:effectLst/>
                <a:latin typeface="Arial" panose="020B0604020202020204" pitchFamily="34" charset="0"/>
                <a:ea typeface="宋体" panose="02010600030101010101" pitchFamily="2" charset="-122"/>
                <a:cs typeface="Times New Roman" panose="02020603050405020304" pitchFamily="18" charset="0"/>
              </a:rPr>
              <a:t>Daqo</a:t>
            </a:r>
            <a:r>
              <a:rPr lang="en-US" altLang="zh-CN" sz="1400" kern="100" dirty="0">
                <a:effectLst/>
                <a:latin typeface="Arial" panose="020B0604020202020204" pitchFamily="34" charset="0"/>
                <a:ea typeface="宋体" panose="02010600030101010101" pitchFamily="2" charset="-122"/>
                <a:cs typeface="Times New Roman" panose="02020603050405020304" pitchFamily="18" charset="0"/>
              </a:rPr>
              <a:t> New Energy’s consolidated financial results presented in accordance with United States Generally Accepted Accounting Principles (“US GAAP”), the Company uses certain non-GAAP financial measures that are adjusted for certain items from the most directly comparable GAAP measures including earnings before interest, taxes, depreciation and amortization ("EBITDA") and EBITDA margin (which represents the proportion of EBITDA in revenues). Our management believes that each of these non-GAAP measures is useful to investors, enabling them to better assess changes in key element of the Company's results of operations across different reporting periods on a consistent basis, independent of certain items as described below. Thus, our management believes that, used in conjunction with US GAAP financial measures, these non-GAAP financial measures provide investors with meaningful supplemental information to assess the Company's operating results in a manner that is focused on its ongoing, core operating performance. Our management uses these non-GAAP measures internally to assess the business, its financial performance, current and historical results, as well as for strategic decision-making and forecasting future results. Given our management's use of these non-GAAP measures, the Company believes these measures are important to investors in understanding the Company's operating results as seen through the eyes of our management. These non-GAAP measures are not prepared in accordance with US GAAP or intended to be considered in isolation or as a substitute for the financial information prepared and presented in accordance with US GAAP; the non-GAAP measures should be reviewed together with the US GAAP measures, and may be different from non-GAAP measures used by other companies.</a:t>
            </a:r>
            <a:endParaRPr lang="zh-CN" altLang="zh-CN" sz="14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r>
              <a:rPr lang="en-US" altLang="zh-CN" sz="1400" kern="100" dirty="0">
                <a:effectLst/>
                <a:latin typeface="Arial" panose="020B0604020202020204" pitchFamily="34" charset="0"/>
                <a:ea typeface="宋体" panose="02010600030101010101" pitchFamily="2" charset="-122"/>
                <a:cs typeface="Times New Roman" panose="02020603050405020304" pitchFamily="18" charset="0"/>
              </a:rPr>
              <a:t> </a:t>
            </a:r>
            <a:endParaRPr lang="zh-CN" altLang="zh-CN" sz="14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r>
              <a:rPr lang="en-US" altLang="zh-CN" sz="1400" dirty="0">
                <a:latin typeface="+mn-lt"/>
              </a:rPr>
              <a:t> </a:t>
            </a:r>
            <a:endParaRPr lang="zh-CN" altLang="zh-CN" sz="1400" dirty="0">
              <a:latin typeface="+mn-lt"/>
            </a:endParaRPr>
          </a:p>
          <a:p>
            <a:pPr algn="l"/>
            <a:endParaRPr kumimoji="0" lang="zh-CN" altLang="en-US" sz="1400" b="0" i="0" u="none" strike="noStrike" kern="1200" cap="none" spc="0" normalizeH="0" baseline="0" noProof="0" dirty="0">
              <a:ln>
                <a:noFill/>
              </a:ln>
              <a:solidFill>
                <a:prstClr val="black"/>
              </a:solidFill>
              <a:effectLst/>
              <a:uLnTx/>
              <a:uFillTx/>
              <a:latin typeface="+mn-lt"/>
              <a:ea typeface="宋体" panose="02010600030101010101" pitchFamily="2" charset="-122"/>
              <a:cs typeface="+mn-cs"/>
            </a:endParaRPr>
          </a:p>
        </p:txBody>
      </p:sp>
      <p:sp>
        <p:nvSpPr>
          <p:cNvPr id="3" name="灯片编号占位符 2"/>
          <p:cNvSpPr>
            <a:spLocks noGrp="1"/>
          </p:cNvSpPr>
          <p:nvPr>
            <p:ph type="sldNum" sz="quarter" idx="4"/>
          </p:nvPr>
        </p:nvSpPr>
        <p:spPr>
          <a:xfrm>
            <a:off x="7388225" y="6488906"/>
            <a:ext cx="1755775" cy="357188"/>
          </a:xfrm>
        </p:spPr>
        <p:txBody>
          <a:bodyPr/>
          <a:lstStyle/>
          <a:p>
            <a:pPr algn="ctr"/>
            <a:fld id="{3C5482B9-D11D-4067-B360-F1AA9B4F5826}" type="slidenum">
              <a:rPr lang="en-US" noProof="1" smtClean="0"/>
              <a:t>14</a:t>
            </a:fld>
            <a:endParaRPr lang="en-US" noProof="1"/>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SlideNumber" descr="AQAAAAAQAONMcRNT3uJBngXBJumajLpZLNN2VI0MoU51RbxdWbCpuJe5jVqOI9P0QPzMo31r7A4CPF4Qax+i6GwH0KuTKF3FCsM9rrkOoeWmbBkcd5VF2jGANVUOqgbAZ2gZVkSY3Rtkw0U78m48oteZ1G6WHRyDHnXLlCFkPl1VU/m8yC7pva8BKY6kVBQ1Fk+WUZD1hsNQCD2Vklt0tp97bcLGlcdIic9IZJISyGoM29nq8sASAvvs7+rEFm+xWgzIa3ttGw=="/>
          <p:cNvSpPr>
            <a:spLocks noGrp="1"/>
          </p:cNvSpPr>
          <p:nvPr>
            <p:ph type="sldNum" sz="quarter" idx="4"/>
          </p:nvPr>
        </p:nvSpPr>
        <p:spPr/>
        <p:txBody>
          <a:bodyPr/>
          <a:lstStyle/>
          <a:p>
            <a:fld id="{3C5482B9-D11D-4067-B360-F1AA9B4F5826}" type="slidenum">
              <a:rPr lang="en-US" noProof="1" smtClean="0"/>
              <a:t>15</a:t>
            </a:fld>
            <a:endParaRPr lang="en-US" noProof="1"/>
          </a:p>
        </p:txBody>
      </p:sp>
      <p:pic>
        <p:nvPicPr>
          <p:cNvPr id="55" name="Picture 5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pic>
        <p:nvPicPr>
          <p:cNvPr id="56" name="Picture 5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44788" y="2531619"/>
            <a:ext cx="3648075" cy="454539"/>
          </a:xfrm>
          <a:prstGeom prst="rect">
            <a:avLst/>
          </a:prstGeom>
        </p:spPr>
      </p:pic>
      <p:sp>
        <p:nvSpPr>
          <p:cNvPr id="57" name="Title" descr="Text Box: Flysheet heading"/>
          <p:cNvSpPr txBox="1">
            <a:spLocks noChangeArrowheads="1"/>
          </p:cNvSpPr>
          <p:nvPr/>
        </p:nvSpPr>
        <p:spPr bwMode="gray">
          <a:xfrm>
            <a:off x="454025" y="4031416"/>
            <a:ext cx="8239125" cy="44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noAutofit/>
          </a:bodyPr>
          <a:lstStyle>
            <a:lvl1pPr algn="l" defTabSz="914400" rtl="0" eaLnBrk="1" latinLnBrk="0" hangingPunct="1">
              <a:lnSpc>
                <a:spcPct val="95000"/>
              </a:lnSpc>
              <a:spcBef>
                <a:spcPct val="0"/>
              </a:spcBef>
              <a:buNone/>
              <a:defRPr sz="2400" b="1" kern="1200">
                <a:solidFill>
                  <a:schemeClr val="accent1"/>
                </a:solidFill>
                <a:latin typeface="+mj-lt"/>
                <a:ea typeface="+mj-ea"/>
                <a:cs typeface="+mn-cs"/>
              </a:defRPr>
            </a:lvl1pPr>
          </a:lstStyle>
          <a:p>
            <a:pPr algn="ctr" fontAlgn="auto">
              <a:spcAft>
                <a:spcPts val="0"/>
              </a:spcAft>
              <a:buClrTx/>
            </a:pPr>
            <a:r>
              <a:rPr lang="zh-CN" altLang="en-US" sz="4400" dirty="0">
                <a:solidFill>
                  <a:srgbClr val="F47F36"/>
                </a:solidFill>
              </a:rPr>
              <a:t>  </a:t>
            </a:r>
            <a:r>
              <a:rPr lang="en-US" altLang="zh-CN" sz="4400" dirty="0">
                <a:solidFill>
                  <a:srgbClr val="F47F36"/>
                </a:solidFill>
              </a:rPr>
              <a:t>Thank you!</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FDSMENUDOCLEVELBTNSTATES" val="&lt;btnStates&gt;&lt;btn tag=&quot;1001&quot; state=&quot;UP&quot;/&gt;&lt;/btnStates&gt;&#10;"/>
  <p:tag name="TAGS" val="&lt;tags&gt;&lt;tag n=&quot;ColorScheme&quot; v=&quot;0&quot; /&gt;&lt;tag n=&quot;FssSaveTime&quot; v=&quot;00:00:00&quot; /&gt;&lt;tag n=&quot;FssPath&quot; v=&quot;&quot; /&gt;&lt;tag n=&quot;FssId&quot; v=&quot;&quot; /&gt;&lt;tag n=&quot;FssVersion&quot; v=&quot;&quot; /&gt;&lt;tag n=&quot;Disclaimers&quot; v=&quot;&quot; /&gt;&lt;tag n=&quot;Language&quot; v=&quot;CHN&quot; /&gt;&lt;tag n=&quot;DisclaimerVer&quot; v=&quot;6.2.4.0&quot; /&gt;&lt;tag n=&quot;DatePrefix&quot; v=&quot;False&quot; /&gt;&lt;tag n=&quot;Date&quot; v=&quot;June 2017&quot; /&gt;&lt;tag n=&quot;OrgPrefix&quot; v=&quot;False&quot; /&gt;&lt;tag n=&quot;OrgUnit&quot; v=&quot;&quot; /&gt;&lt;tag n=&quot;ProdPrefix&quot; v=&quot;False&quot; /&gt;&lt;tag n=&quot;ProducedBy&quot; v=&quot;&quot; /&gt;&lt;tag n=&quot;Confidential&quot; v=&quot;False&quot; /&gt;&lt;tag n=&quot;Draft&quot; v=&quot;False&quot; /&gt;&lt;tag n=&quot;Internal&quot; v=&quot;False&quot; /&gt;&lt;tag n=&quot;CScopyright&quot; v=&quot;True&quot; /&gt;&lt;tag n=&quot;HasLatestDiscCopyright&quot; v=&quot;True&quot; /&gt;&lt;tag n=&quot;HasFilename&quot; v=&quot;True&quot; /&gt;&lt;tag n=&quot;HasDate&quot; v=&quot;True&quot; /&gt;&lt;tag n=&quot;HasTime&quot; v=&quot;True&quot; /&gt;&lt;tag n=&quot;XlPalette&quot; v=&quot;6830080,16711680,9001765,12948158,4103412,16048295,11769976,9816998,0,10373522,12370376,15584108,5362431,5155178,12370376,12370376,9001765,8291985,2952861,15584108,10373522,12370376,5155178,4103412,11769976,7501278,16048295,12948158,9159928,9816998,8248831,2541567,9159928,12115395,14202579,16313028,11720699,13746866,11069951,11974635,6664438,7453320,15848841,7501278,4274370,16777215,2541567,16777215,14409699,11627944,15725045,16777215,2952861,8248831,10133930,8291985&quot; /&gt;&lt;/tags&gt;"/>
  <p:tag name="COMMONDATA" val="eyJoZGlkIjoiYTUwMGE5ZDM4ZjM4MzIwZmVlNGFkNzNlYjlhMWUyMjIifQ=="/>
  <p:tag name="KSO_WPP_MARK_KEY" val="6955a53a-1f70-4c86-adec-4b3d416f4cde"/>
</p:tagLst>
</file>

<file path=ppt/tags/tag2.xml><?xml version="1.0" encoding="utf-8"?>
<p:tagLst xmlns:a="http://schemas.openxmlformats.org/drawingml/2006/main" xmlns:r="http://schemas.openxmlformats.org/officeDocument/2006/relationships" xmlns:p="http://schemas.openxmlformats.org/presentationml/2006/main">
  <p:tag name="ISDISCLAIMER" val="True"/>
</p:tagLst>
</file>

<file path=ppt/tags/tag3.xml><?xml version="1.0" encoding="utf-8"?>
<p:tagLst xmlns:a="http://schemas.openxmlformats.org/drawingml/2006/main" xmlns:r="http://schemas.openxmlformats.org/officeDocument/2006/relationships" xmlns:p="http://schemas.openxmlformats.org/presentationml/2006/main">
  <p:tag name="ISDISCLAIMER" val="True"/>
</p:tagLst>
</file>

<file path=ppt/tags/tag4.xml><?xml version="1.0" encoding="utf-8"?>
<p:tagLst xmlns:a="http://schemas.openxmlformats.org/drawingml/2006/main" xmlns:r="http://schemas.openxmlformats.org/officeDocument/2006/relationships" xmlns:p="http://schemas.openxmlformats.org/presentationml/2006/main">
  <p:tag name="TAGS" val="&lt;tags&gt;&lt;tag n=&quot;id&quot; v=&quot;2&quot; /&gt;&lt;tag n=&quot;name&quot; v=&quot;CoverPageTitleBox&quot; /&gt;&lt;/tags&gt;"/>
</p:tagLst>
</file>

<file path=ppt/tags/tag5.xml><?xml version="1.0" encoding="utf-8"?>
<p:tagLst xmlns:a="http://schemas.openxmlformats.org/drawingml/2006/main" xmlns:r="http://schemas.openxmlformats.org/officeDocument/2006/relationships" xmlns:p="http://schemas.openxmlformats.org/presentationml/2006/main">
  <p:tag name="TAGS" val="&lt;tags&gt;&lt;tag n=&quot;id&quot; v=&quot;6&quot; /&gt;&lt;tag n=&quot;name&quot; v=&quot;BasicText&quot; /&gt;&lt;/tags&gt;"/>
</p:tagLst>
</file>

<file path=ppt/tags/tag6.xml><?xml version="1.0" encoding="utf-8"?>
<p:tagLst xmlns:a="http://schemas.openxmlformats.org/drawingml/2006/main" xmlns:r="http://schemas.openxmlformats.org/officeDocument/2006/relationships" xmlns:p="http://schemas.openxmlformats.org/presentationml/2006/main">
  <p:tag name="TAGS" val="&lt;tags&gt;&lt;tag n=&quot;id&quot; v=&quot;4&quot; /&gt;&lt;tag n=&quot;name&quot; v=&quot;Flysheet&quot; /&gt;&lt;/tags&gt;"/>
</p:tagLst>
</file>

<file path=ppt/tags/tag7.xml><?xml version="1.0" encoding="utf-8"?>
<p:tagLst xmlns:a="http://schemas.openxmlformats.org/drawingml/2006/main" xmlns:r="http://schemas.openxmlformats.org/officeDocument/2006/relationships" xmlns:p="http://schemas.openxmlformats.org/presentationml/2006/main">
  <p:tag name="KSO_WM_UNIT_TABLE_BEAUTIFY" val="smartTable{91be8bd0-77a6-46cb-b859-707e597d5527}"/>
</p:tagLst>
</file>

<file path=ppt/tags/tag8.xml><?xml version="1.0" encoding="utf-8"?>
<p:tagLst xmlns:a="http://schemas.openxmlformats.org/drawingml/2006/main" xmlns:r="http://schemas.openxmlformats.org/officeDocument/2006/relationships" xmlns:p="http://schemas.openxmlformats.org/presentationml/2006/main">
  <p:tag name="KSO_WM_UNIT_TABLE_BEAUTIFY" val="smartTable{aea0291b-408b-46e3-aa2c-85ee216eb68a}"/>
</p:tagLst>
</file>

<file path=ppt/tags/tag9.xml><?xml version="1.0" encoding="utf-8"?>
<p:tagLst xmlns:a="http://schemas.openxmlformats.org/drawingml/2006/main" xmlns:r="http://schemas.openxmlformats.org/officeDocument/2006/relationships" xmlns:p="http://schemas.openxmlformats.org/presentationml/2006/main">
  <p:tag name="KSO_WM_UNIT_TABLE_BEAUTIFY" val="smartTable{e84a12e2-e80a-4dff-97b0-3a9b04e130ed}"/>
</p:tagLst>
</file>

<file path=ppt/tags/tag10.xml><?xml version="1.0" encoding="utf-8"?>
<p:tagLst xmlns:a="http://schemas.openxmlformats.org/drawingml/2006/main" xmlns:r="http://schemas.openxmlformats.org/officeDocument/2006/relationships" xmlns:p="http://schemas.openxmlformats.org/presentationml/2006/main">
  <p:tag name="KSO_WM_UNIT_TABLE_BEAUTIFY" val="smartTable{f270c0e8-5a6b-4388-a678-c65d4380a4d5}"/>
</p:tagLst>
</file>

<file path=ppt/tags/tag11.xml><?xml version="1.0" encoding="utf-8"?>
<p:tagLst xmlns:a="http://schemas.openxmlformats.org/drawingml/2006/main" xmlns:r="http://schemas.openxmlformats.org/officeDocument/2006/relationships" xmlns:p="http://schemas.openxmlformats.org/presentationml/2006/main">
  <p:tag name="KSO_WM_UNIT_TABLE_BEAUTIFY" val="smartTable{c17bf6af-8cdc-43a2-87c5-682e85b6207f}"/>
</p:tagLst>
</file>

<file path=ppt/tags/tag12.xml><?xml version="1.0" encoding="utf-8"?>
<p:tagLst xmlns:a="http://schemas.openxmlformats.org/drawingml/2006/main" xmlns:r="http://schemas.openxmlformats.org/officeDocument/2006/relationships" xmlns:p="http://schemas.openxmlformats.org/presentationml/2006/main">
  <p:tag name="TAGS" val="&lt;tags&gt;&lt;tag n=&quot;id&quot; v=&quot;1101&quot; /&gt;&lt;tag n=&quot;name&quot; v=&quot;Title Only&quot; /&gt;&lt;tag n=&quot;layoutInfo&quot; v=&quot;i=1101|t=0|s=True|r=0|c=0|f=12|x=3|m=0|h=False|&quot; /&gt;&lt;/tags&gt;"/>
</p:tagLst>
</file>

<file path=ppt/theme/theme1.xml><?xml version="1.0" encoding="utf-8"?>
<a:theme xmlns:a="http://schemas.openxmlformats.org/drawingml/2006/main" name="PowerPitch">
  <a:themeElements>
    <a:clrScheme name="DAQO">
      <a:dk1>
        <a:srgbClr val="000000"/>
      </a:dk1>
      <a:lt1>
        <a:srgbClr val="FFFFFF"/>
      </a:lt1>
      <a:dk2>
        <a:srgbClr val="F47F36"/>
      </a:dk2>
      <a:lt2>
        <a:srgbClr val="DADBDD"/>
      </a:lt2>
      <a:accent1>
        <a:srgbClr val="F47F36"/>
      </a:accent1>
      <a:accent2>
        <a:srgbClr val="898989"/>
      </a:accent2>
      <a:accent3>
        <a:srgbClr val="285293"/>
      </a:accent3>
      <a:accent4>
        <a:srgbClr val="C0AA9C"/>
      </a:accent4>
      <a:accent5>
        <a:srgbClr val="5B7C56"/>
      </a:accent5>
      <a:accent6>
        <a:srgbClr val="D9D127"/>
      </a:accent6>
      <a:hlink>
        <a:srgbClr val="8C8618"/>
      </a:hlink>
      <a:folHlink>
        <a:srgbClr val="C8C1BC"/>
      </a:folHlink>
    </a:clrScheme>
    <a:fontScheme name="STKaitai &amp; Arial">
      <a:majorFont>
        <a:latin typeface="Arial"/>
        <a:ea typeface="STKaiti"/>
        <a:cs typeface=""/>
      </a:majorFont>
      <a:minorFont>
        <a:latin typeface="Arial"/>
        <a:ea typeface="STKait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Credit Suisse Brown">
      <a:srgbClr val="6F5940"/>
    </a:custClr>
    <a:custClr name="Credit Suisse Gray Green">
      <a:srgbClr val="A2AF95"/>
    </a:custClr>
    <a:custClr name="Credit Suisse Dark Green">
      <a:srgbClr val="515C2C"/>
    </a:custClr>
    <a:custClr name="Credit Suisse Gray Blue">
      <a:srgbClr val="70A198"/>
    </a:custClr>
    <a:custClr name="Credit Suisse Purple">
      <a:srgbClr val="92499E"/>
    </a:custClr>
    <a:custClr name="Credit Suisse Light Blue">
      <a:srgbClr val="166C86"/>
    </a:custClr>
    <a:custClr name="Credit Suisse Green">
      <a:srgbClr val="898000"/>
    </a:custClr>
    <a:custClr name="Credit Suisse Yellow">
      <a:srgbClr val="FFC726"/>
    </a:custClr>
    <a:custClr name="Credit Suisse Orange">
      <a:srgbClr val="F49C3E"/>
    </a:custClr>
    <a:custClr name="Credit Suisse Red">
      <a:srgbClr val="9D0E2D"/>
    </a:custClr>
    <a:custClr name="Credit Suisse Brown 80%">
      <a:srgbClr val="907F6C"/>
    </a:custClr>
    <a:custClr name="Credit Suisse Gray Green 80%">
      <a:srgbClr val="B8C2AE"/>
    </a:custClr>
    <a:custClr name="Credit Suisse Dark Green 80%">
      <a:srgbClr val="79825D"/>
    </a:custClr>
    <a:custClr name="Credit Suisse Gray Blue 80%">
      <a:srgbClr val="91B7B0"/>
    </a:custClr>
    <a:custClr name="Credit Suisse Purple 80%">
      <a:srgbClr val="AB73B4"/>
    </a:custClr>
    <a:custClr name="Credit Suisse Light Blue 80%">
      <a:srgbClr val="4C8EA2"/>
    </a:custClr>
    <a:custClr name="Credit Suisse Green 80%">
      <a:srgbClr val="A49D3B"/>
    </a:custClr>
    <a:custClr name="Credit Suisse Yellow 80%">
      <a:srgbClr val="FFD458"/>
    </a:custClr>
    <a:custClr name="Credit Suisse Orange 80%">
      <a:srgbClr val="F7B36B"/>
    </a:custClr>
    <a:custClr name="Credit Suisse Red 80%">
      <a:srgbClr val="B4465E"/>
    </a:custClr>
    <a:custClr name="Credit Suisse Brown 60%">
      <a:srgbClr val="B1A598"/>
    </a:custClr>
    <a:custClr name="Credit Suisse Gray Green 60%">
      <a:srgbClr val="CDD4C6"/>
    </a:custClr>
    <a:custClr name="Credit Suisse Dark Green 60%">
      <a:srgbClr val="A1A78D"/>
    </a:custClr>
    <a:custClr name="Credit Suisse Gray Blue 60%">
      <a:srgbClr val="B2CCC7"/>
    </a:custClr>
    <a:custClr name="Credit Suisse Purple 60%">
      <a:srgbClr val="C49DCB"/>
    </a:custClr>
    <a:custClr name="Credit Suisse Light Blue 60%">
      <a:srgbClr val="81AFBE"/>
    </a:custClr>
    <a:custClr name="Credit Suisse Green 60%">
      <a:srgbClr val="BFBA75"/>
    </a:custClr>
    <a:custClr name="Credit Suisse Yellow 60%">
      <a:srgbClr val="FFE18A"/>
    </a:custClr>
    <a:custClr name="Credit Suisse Orange 60%">
      <a:srgbClr val="F9C997"/>
    </a:custClr>
    <a:custClr name="Credit Suisse Red 60%">
      <a:srgbClr val="CA7D8D"/>
    </a:custClr>
    <a:custClr name="Credit Suisse Brown 40%">
      <a:srgbClr val="D7D1CA"/>
    </a:custClr>
    <a:custClr name="Credit Suisse Gray Green 40%">
      <a:srgbClr val="E5E9E1"/>
    </a:custClr>
    <a:custClr name="Credit Suisse Dark Green 40%">
      <a:srgbClr val="CFD2C4"/>
    </a:custClr>
    <a:custClr name="Credit Suisse Gray Blue 40%">
      <a:srgbClr val="D7E5E2"/>
    </a:custClr>
    <a:custClr name="Credit Suisse Purple 40%">
      <a:srgbClr val="E1CCE4"/>
    </a:custClr>
    <a:custClr name="Credit Suisse Light Blue 40%">
      <a:srgbClr val="BED6DD"/>
    </a:custClr>
    <a:custClr name="Credit Suisse Green 40%">
      <a:srgbClr val="DEDCB8"/>
    </a:custClr>
    <a:custClr name="Credit Suisse Yellow 40%">
      <a:srgbClr val="FFEFC2"/>
    </a:custClr>
    <a:custClr name="Credit Suisse Orange 40%">
      <a:srgbClr val="FCE3C9"/>
    </a:custClr>
    <a:custClr name="Credit Suisse Red 40%">
      <a:srgbClr val="E4BCC5"/>
    </a:custClr>
  </a:custClr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Credit Suisse Brown">
      <a:srgbClr val="6F5940"/>
    </a:custClr>
    <a:custClr name="Credit Suisse Gray Green">
      <a:srgbClr val="A2AF95"/>
    </a:custClr>
    <a:custClr name="Credit Suisse Dark Green">
      <a:srgbClr val="515C2C"/>
    </a:custClr>
    <a:custClr name="Credit Suisse Gray Blue">
      <a:srgbClr val="70A198"/>
    </a:custClr>
    <a:custClr name="Credit Suisse Purple">
      <a:srgbClr val="92499E"/>
    </a:custClr>
    <a:custClr name="Credit Suisse Light Blue">
      <a:srgbClr val="166C86"/>
    </a:custClr>
    <a:custClr name="Credit Suisse Green">
      <a:srgbClr val="898000"/>
    </a:custClr>
    <a:custClr name="Credit Suisse Yellow">
      <a:srgbClr val="FFC726"/>
    </a:custClr>
    <a:custClr name="Credit Suisse Orange">
      <a:srgbClr val="F49C3E"/>
    </a:custClr>
    <a:custClr name="Credit Suisse Red">
      <a:srgbClr val="9D0E2D"/>
    </a:custClr>
    <a:custClr name="Credit Suisse Brown 80%">
      <a:srgbClr val="907F6C"/>
    </a:custClr>
    <a:custClr name="Credit Suisse Gray Green 80%">
      <a:srgbClr val="B8C2AE"/>
    </a:custClr>
    <a:custClr name="Credit Suisse Dark Green 80%">
      <a:srgbClr val="79825D"/>
    </a:custClr>
    <a:custClr name="Credit Suisse Gray Blue 80%">
      <a:srgbClr val="91B7B0"/>
    </a:custClr>
    <a:custClr name="Credit Suisse Purple 80%">
      <a:srgbClr val="AB73B4"/>
    </a:custClr>
    <a:custClr name="Credit Suisse Light Blue 80%">
      <a:srgbClr val="4C8EA2"/>
    </a:custClr>
    <a:custClr name="Credit Suisse Green 80%">
      <a:srgbClr val="A49D3B"/>
    </a:custClr>
    <a:custClr name="Credit Suisse Yellow 80%">
      <a:srgbClr val="FFD458"/>
    </a:custClr>
    <a:custClr name="Credit Suisse Orange 80%">
      <a:srgbClr val="F7B36B"/>
    </a:custClr>
    <a:custClr name="Credit Suisse Red 80%">
      <a:srgbClr val="B4465E"/>
    </a:custClr>
    <a:custClr name="Credit Suisse Brown 60%">
      <a:srgbClr val="B1A598"/>
    </a:custClr>
    <a:custClr name="Credit Suisse Gray Green 60%">
      <a:srgbClr val="CDD4C6"/>
    </a:custClr>
    <a:custClr name="Credit Suisse Dark Green 60%">
      <a:srgbClr val="A1A78D"/>
    </a:custClr>
    <a:custClr name="Credit Suisse Gray Blue 60%">
      <a:srgbClr val="B2CCC7"/>
    </a:custClr>
    <a:custClr name="Credit Suisse Purple 60%">
      <a:srgbClr val="C49DCB"/>
    </a:custClr>
    <a:custClr name="Credit Suisse Light Blue 60%">
      <a:srgbClr val="81AFBE"/>
    </a:custClr>
    <a:custClr name="Credit Suisse Green 60%">
      <a:srgbClr val="BFBA75"/>
    </a:custClr>
    <a:custClr name="Credit Suisse Yellow 60%">
      <a:srgbClr val="FFE18A"/>
    </a:custClr>
    <a:custClr name="Credit Suisse Orange 60%">
      <a:srgbClr val="F9C997"/>
    </a:custClr>
    <a:custClr name="Credit Suisse Red 60%">
      <a:srgbClr val="CA7D8D"/>
    </a:custClr>
    <a:custClr name="Credit Suisse Brown 40%">
      <a:srgbClr val="D7D1CA"/>
    </a:custClr>
    <a:custClr name="Credit Suisse Gray Green 40%">
      <a:srgbClr val="E5E9E1"/>
    </a:custClr>
    <a:custClr name="Credit Suisse Dark Green 40%">
      <a:srgbClr val="CFD2C4"/>
    </a:custClr>
    <a:custClr name="Credit Suisse Gray Blue 40%">
      <a:srgbClr val="D7E5E2"/>
    </a:custClr>
    <a:custClr name="Credit Suisse Purple 40%">
      <a:srgbClr val="E1CCE4"/>
    </a:custClr>
    <a:custClr name="Credit Suisse Light Blue 40%">
      <a:srgbClr val="BED6DD"/>
    </a:custClr>
    <a:custClr name="Credit Suisse Green 40%">
      <a:srgbClr val="DEDCB8"/>
    </a:custClr>
    <a:custClr name="Credit Suisse Yellow 40%">
      <a:srgbClr val="FFEFC2"/>
    </a:custClr>
    <a:custClr name="Credit Suisse Orange 40%">
      <a:srgbClr val="FCE3C9"/>
    </a:custClr>
    <a:custClr name="Credit Suisse Red 40%">
      <a:srgbClr val="E4BCC5"/>
    </a:custClr>
  </a:custClr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PowerPitchStandard">
    <a:dk1>
      <a:sysClr val="windowText" lastClr="000000"/>
    </a:dk1>
    <a:lt1>
      <a:sysClr val="window" lastClr="FFFFFF"/>
    </a:lt1>
    <a:dk2>
      <a:srgbClr val="FFFFFF"/>
    </a:dk2>
    <a:lt2>
      <a:srgbClr val="000000"/>
    </a:lt2>
    <a:accent1>
      <a:srgbClr val="255B89"/>
    </a:accent1>
    <a:accent2>
      <a:srgbClr val="91867E"/>
    </a:accent2>
    <a:accent3>
      <a:srgbClr val="9D0E2D"/>
    </a:accent3>
    <a:accent4>
      <a:srgbClr val="6CCBED"/>
    </a:accent4>
    <a:accent5>
      <a:srgbClr val="92499E"/>
    </a:accent5>
    <a:accent6>
      <a:srgbClr val="C8C1BC"/>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9480</TotalTime>
  <Words>2709</Words>
  <Application>Microsoft Office PowerPoint</Application>
  <PresentationFormat>全屏显示(4:3)</PresentationFormat>
  <Paragraphs>350</Paragraphs>
  <Slides>16</Slides>
  <Notes>8</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16</vt:i4>
      </vt:variant>
    </vt:vector>
  </HeadingPairs>
  <TitlesOfParts>
    <vt:vector size="28" baseType="lpstr">
      <vt:lpstr>宋体</vt:lpstr>
      <vt:lpstr>ＭＳ Ｐゴシック</vt:lpstr>
      <vt:lpstr>Arial (Body)</vt:lpstr>
      <vt:lpstr>ＭＳ Ｐゴシック</vt:lpstr>
      <vt:lpstr>Calibri</vt:lpstr>
      <vt:lpstr>Times New Roman</vt:lpstr>
      <vt:lpstr>Wingdings</vt:lpstr>
      <vt:lpstr>STKaiti</vt:lpstr>
      <vt:lpstr>新細明體</vt:lpstr>
      <vt:lpstr>Credit Suisse Type Light</vt:lpstr>
      <vt:lpstr>Arial</vt:lpstr>
      <vt:lpstr>PowerPitch</vt:lpstr>
      <vt:lpstr>PowerPoint 演示文稿</vt:lpstr>
      <vt:lpstr>Safe Harbor Statement </vt:lpstr>
      <vt:lpstr>PowerPoint 演示文稿</vt:lpstr>
      <vt:lpstr>Management Remarks</vt:lpstr>
      <vt:lpstr>Management Remarks – Continued</vt:lpstr>
      <vt:lpstr>Management Remarks – Continued (2)</vt:lpstr>
      <vt:lpstr>PowerPoint 演示文稿</vt:lpstr>
      <vt:lpstr>PowerPoint 演示文稿</vt:lpstr>
      <vt:lpstr>PowerPoint 演示文稿</vt:lpstr>
      <vt:lpstr>Quarterly Polysilicon Sales Volume and ASPs</vt:lpstr>
      <vt:lpstr>Income Statement Summary</vt:lpstr>
      <vt:lpstr>Balance Sheet Summary</vt:lpstr>
      <vt:lpstr>Cash Flow Summary</vt:lpstr>
      <vt:lpstr>PowerPoint 演示文稿</vt:lpstr>
      <vt:lpstr>Use of Non-GAAP financial measures</vt:lpstr>
      <vt:lpstr>PowerPoint 演示文稿</vt:lpstr>
    </vt:vector>
  </TitlesOfParts>
  <Company>Credit Suisse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Wong, May (PJCG 12)</dc:creator>
  <cp:lastModifiedBy>xielei</cp:lastModifiedBy>
  <cp:revision>1474</cp:revision>
  <cp:lastPrinted>2019-05-21T09:54:00Z</cp:lastPrinted>
  <dcterms:created xsi:type="dcterms:W3CDTF">2007-02-26T19:27:00Z</dcterms:created>
  <dcterms:modified xsi:type="dcterms:W3CDTF">2025-01-08T06:00:08Z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Type">
    <vt:i4>11</vt:i4>
  </property>
  <property fmtid="{D5CDD505-2E9C-101B-9397-08002B2CF9AE}" pid="3" name="_SIProp12DataClass+9d401f75-6608-41d3-bd1f-efe1542cdc01">
    <vt:lpwstr>v=1.2&gt;I=9d401f75-6608-41d3-bd1f-efe1542cdc01&amp;N=Confidential&amp;V=1.3&amp;U=S-1-5-21-1828601920-3511188894-431489442-65962&amp;D=Wong%2c+May+(PJCG+12)&amp;A=Associated&amp;H=False</vt:lpwstr>
  </property>
  <property fmtid="{D5CDD505-2E9C-101B-9397-08002B2CF9AE}" pid="4" name="Classification">
    <vt:lpwstr>Confidential</vt:lpwstr>
  </property>
  <property fmtid="{D5CDD505-2E9C-101B-9397-08002B2CF9AE}" pid="5" name="_NewReviewCycle">
    <vt:lpwstr/>
  </property>
  <property fmtid="{D5CDD505-2E9C-101B-9397-08002B2CF9AE}" pid="6" name="ICV">
    <vt:lpwstr>F3DC155B203F43F39D38246DDC7C59F2</vt:lpwstr>
  </property>
  <property fmtid="{D5CDD505-2E9C-101B-9397-08002B2CF9AE}" pid="7" name="KSOProductBuildVer">
    <vt:lpwstr>2052-11.1.0.12763</vt:lpwstr>
  </property>
</Properties>
</file>