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6" r:id="rId3"/>
    <p:sldId id="257" r:id="rId4"/>
    <p:sldId id="259" r:id="rId5"/>
    <p:sldId id="260" r:id="rId6"/>
    <p:sldId id="258" r:id="rId7"/>
    <p:sldId id="267" r:id="rId8"/>
    <p:sldId id="261" r:id="rId9"/>
    <p:sldId id="264" r:id="rId10"/>
    <p:sldId id="265" r:id="rId11"/>
    <p:sldId id="268" r:id="rId12"/>
    <p:sldId id="271" r:id="rId13"/>
    <p:sldId id="273" r:id="rId14"/>
    <p:sldId id="272" r:id="rId15"/>
    <p:sldId id="274" r:id="rId16"/>
    <p:sldId id="275" r:id="rId17"/>
    <p:sldId id="276"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6087" autoAdjust="0"/>
  </p:normalViewPr>
  <p:slideViewPr>
    <p:cSldViewPr snapToGrid="0">
      <p:cViewPr varScale="1">
        <p:scale>
          <a:sx n="112" d="100"/>
          <a:sy n="112" d="100"/>
        </p:scale>
        <p:origin x="3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Điện than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2021</c:v>
                </c:pt>
                <c:pt idx="1">
                  <c:v>2025F</c:v>
                </c:pt>
                <c:pt idx="2">
                  <c:v>2030F</c:v>
                </c:pt>
              </c:strCache>
            </c:strRef>
          </c:cat>
          <c:val>
            <c:numRef>
              <c:f>Sheet1!$B$2:$B$4</c:f>
              <c:numCache>
                <c:formatCode>0.00%</c:formatCode>
                <c:ptCount val="3"/>
                <c:pt idx="0">
                  <c:v>0.45</c:v>
                </c:pt>
                <c:pt idx="1">
                  <c:v>0.55000000000000004</c:v>
                </c:pt>
                <c:pt idx="2">
                  <c:v>0.53200000000000003</c:v>
                </c:pt>
              </c:numCache>
            </c:numRef>
          </c:val>
          <c:extLst xmlns:c16r2="http://schemas.microsoft.com/office/drawing/2015/06/chart">
            <c:ext xmlns:c16="http://schemas.microsoft.com/office/drawing/2014/chart" uri="{C3380CC4-5D6E-409C-BE32-E72D297353CC}">
              <c16:uniqueId val="{00000000-DD24-4CCD-8125-23D0DEE4AB17}"/>
            </c:ext>
          </c:extLst>
        </c:ser>
        <c:ser>
          <c:idx val="1"/>
          <c:order val="1"/>
          <c:tx>
            <c:strRef>
              <c:f>Sheet1!$C$1</c:f>
              <c:strCache>
                <c:ptCount val="1"/>
                <c:pt idx="0">
                  <c:v>Thủy điện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2021</c:v>
                </c:pt>
                <c:pt idx="1">
                  <c:v>2025F</c:v>
                </c:pt>
                <c:pt idx="2">
                  <c:v>2030F</c:v>
                </c:pt>
              </c:strCache>
            </c:strRef>
          </c:cat>
          <c:val>
            <c:numRef>
              <c:f>Sheet1!$C$2:$C$4</c:f>
              <c:numCache>
                <c:formatCode>0.00%</c:formatCode>
                <c:ptCount val="3"/>
                <c:pt idx="0">
                  <c:v>0.32</c:v>
                </c:pt>
                <c:pt idx="1">
                  <c:v>0.17399999999999999</c:v>
                </c:pt>
                <c:pt idx="2">
                  <c:v>0.124</c:v>
                </c:pt>
              </c:numCache>
            </c:numRef>
          </c:val>
          <c:extLst xmlns:c16r2="http://schemas.microsoft.com/office/drawing/2015/06/chart">
            <c:ext xmlns:c16="http://schemas.microsoft.com/office/drawing/2014/chart" uri="{C3380CC4-5D6E-409C-BE32-E72D297353CC}">
              <c16:uniqueId val="{00000001-DD24-4CCD-8125-23D0DEE4AB17}"/>
            </c:ext>
          </c:extLst>
        </c:ser>
        <c:ser>
          <c:idx val="2"/>
          <c:order val="2"/>
          <c:tx>
            <c:strRef>
              <c:f>Sheet1!$D$1</c:f>
              <c:strCache>
                <c:ptCount val="1"/>
                <c:pt idx="0">
                  <c:v>Điện khí</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2021</c:v>
                </c:pt>
                <c:pt idx="1">
                  <c:v>2025F</c:v>
                </c:pt>
                <c:pt idx="2">
                  <c:v>2030F</c:v>
                </c:pt>
              </c:strCache>
            </c:strRef>
          </c:cat>
          <c:val>
            <c:numRef>
              <c:f>Sheet1!$D$2:$D$4</c:f>
              <c:numCache>
                <c:formatCode>0.00%</c:formatCode>
                <c:ptCount val="3"/>
                <c:pt idx="0">
                  <c:v>0.16600000000000001</c:v>
                </c:pt>
                <c:pt idx="1">
                  <c:v>0.191</c:v>
                </c:pt>
                <c:pt idx="2">
                  <c:v>0.16800000000000001</c:v>
                </c:pt>
              </c:numCache>
            </c:numRef>
          </c:val>
          <c:extLst xmlns:c16r2="http://schemas.microsoft.com/office/drawing/2015/06/chart">
            <c:ext xmlns:c16="http://schemas.microsoft.com/office/drawing/2014/chart" uri="{C3380CC4-5D6E-409C-BE32-E72D297353CC}">
              <c16:uniqueId val="{00000002-DD24-4CCD-8125-23D0DEE4AB17}"/>
            </c:ext>
          </c:extLst>
        </c:ser>
        <c:ser>
          <c:idx val="3"/>
          <c:order val="3"/>
          <c:tx>
            <c:strRef>
              <c:f>Sheet1!$E$1</c:f>
              <c:strCache>
                <c:ptCount val="1"/>
                <c:pt idx="0">
                  <c:v>Điện  năng lượng tái tạo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2021</c:v>
                </c:pt>
                <c:pt idx="1">
                  <c:v>2025F</c:v>
                </c:pt>
                <c:pt idx="2">
                  <c:v>2030F</c:v>
                </c:pt>
              </c:strCache>
            </c:strRef>
          </c:cat>
          <c:val>
            <c:numRef>
              <c:f>Sheet1!$E$2:$E$4</c:f>
              <c:numCache>
                <c:formatCode>0.00%</c:formatCode>
                <c:ptCount val="3"/>
                <c:pt idx="0">
                  <c:v>6.5000000000000002E-2</c:v>
                </c:pt>
                <c:pt idx="1">
                  <c:v>6.9000000000000006E-2</c:v>
                </c:pt>
                <c:pt idx="2">
                  <c:v>0.107</c:v>
                </c:pt>
              </c:numCache>
            </c:numRef>
          </c:val>
          <c:extLst xmlns:c16r2="http://schemas.microsoft.com/office/drawing/2015/06/chart">
            <c:ext xmlns:c16="http://schemas.microsoft.com/office/drawing/2014/chart" uri="{C3380CC4-5D6E-409C-BE32-E72D297353CC}">
              <c16:uniqueId val="{00000003-DD24-4CCD-8125-23D0DEE4AB17}"/>
            </c:ext>
          </c:extLst>
        </c:ser>
        <c:ser>
          <c:idx val="4"/>
          <c:order val="4"/>
          <c:tx>
            <c:strRef>
              <c:f>Sheet1!$F$1</c:f>
              <c:strCache>
                <c:ptCount val="1"/>
                <c:pt idx="0">
                  <c:v>Điện nhập khẩu</c:v>
                </c:pt>
              </c:strCache>
            </c:strRef>
          </c:tx>
          <c:spPr>
            <a:solidFill>
              <a:schemeClr val="accent5"/>
            </a:solidFill>
            <a:ln>
              <a:noFill/>
            </a:ln>
            <a:effectLst/>
          </c:spPr>
          <c:invertIfNegative val="0"/>
          <c:dLbls>
            <c:dLbl>
              <c:idx val="0"/>
              <c:layout>
                <c:manualLayout>
                  <c:x val="1.7954194467393769E-2"/>
                  <c:y val="-2.7911491999542865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DD24-4CCD-8125-23D0DEE4AB17}"/>
                </c:ext>
                <c:ext xmlns:c15="http://schemas.microsoft.com/office/drawing/2012/chart" uri="{CE6537A1-D6FC-4f65-9D91-7224C49458BB}">
                  <c15:layout/>
                </c:ext>
              </c:extLst>
            </c:dLbl>
            <c:dLbl>
              <c:idx val="1"/>
              <c:layout>
                <c:manualLayout>
                  <c:x val="1.7954194467393769E-2"/>
                  <c:y val="-2.7911491999542865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DD24-4CCD-8125-23D0DEE4AB17}"/>
                </c:ext>
                <c:ext xmlns:c15="http://schemas.microsoft.com/office/drawing/2012/chart" uri="{CE6537A1-D6FC-4f65-9D91-7224C49458BB}">
                  <c15:layout/>
                </c:ext>
              </c:extLst>
            </c:dLbl>
            <c:dLbl>
              <c:idx val="2"/>
              <c:layout>
                <c:manualLayout>
                  <c:x val="0.11242731214245325"/>
                  <c:y val="1.1316454200417098E-2"/>
                </c:manualLayout>
              </c:layout>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DD24-4CCD-8125-23D0DEE4AB17}"/>
                </c:ext>
                <c:ext xmlns:c15="http://schemas.microsoft.com/office/drawing/2012/chart" uri="{CE6537A1-D6FC-4f65-9D91-7224C49458BB}">
                  <c15:layout>
                    <c:manualLayout>
                      <c:w val="0.12268520812378916"/>
                      <c:h val="6.3283803386665047E-2"/>
                    </c:manualLayout>
                  </c15:layout>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2021</c:v>
                </c:pt>
                <c:pt idx="1">
                  <c:v>2025F</c:v>
                </c:pt>
                <c:pt idx="2">
                  <c:v>2030F</c:v>
                </c:pt>
              </c:strCache>
            </c:strRef>
          </c:cat>
          <c:val>
            <c:numRef>
              <c:f>Sheet1!$F$2:$F$4</c:f>
              <c:numCache>
                <c:formatCode>0.00%</c:formatCode>
                <c:ptCount val="3"/>
                <c:pt idx="0">
                  <c:v>2.4E-2</c:v>
                </c:pt>
                <c:pt idx="1">
                  <c:v>1.6E-2</c:v>
                </c:pt>
                <c:pt idx="2">
                  <c:v>1.2E-2</c:v>
                </c:pt>
              </c:numCache>
            </c:numRef>
          </c:val>
          <c:extLst xmlns:c16r2="http://schemas.microsoft.com/office/drawing/2015/06/chart">
            <c:ext xmlns:c16="http://schemas.microsoft.com/office/drawing/2014/chart" uri="{C3380CC4-5D6E-409C-BE32-E72D297353CC}">
              <c16:uniqueId val="{00000007-DD24-4CCD-8125-23D0DEE4AB17}"/>
            </c:ext>
          </c:extLst>
        </c:ser>
        <c:ser>
          <c:idx val="5"/>
          <c:order val="5"/>
          <c:tx>
            <c:strRef>
              <c:f>Sheet1!$G$1</c:f>
              <c:strCache>
                <c:ptCount val="1"/>
                <c:pt idx="0">
                  <c:v>Điện hạt nhân</c:v>
                </c:pt>
              </c:strCache>
            </c:strRef>
          </c:tx>
          <c:spPr>
            <a:solidFill>
              <a:schemeClr val="accent6"/>
            </a:solidFill>
            <a:ln>
              <a:noFill/>
            </a:ln>
            <a:effectLst/>
          </c:spPr>
          <c:invertIfNegative val="0"/>
          <c:dLbls>
            <c:dLbl>
              <c:idx val="2"/>
              <c:layout>
                <c:manualLayout>
                  <c:x val="-3.5908388934787538E-2"/>
                  <c:y val="-1.594942399973885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0000"/>
                      </a:solidFill>
                      <a:latin typeface="+mn-lt"/>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DD24-4CCD-8125-23D0DEE4AB17}"/>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2021</c:v>
                </c:pt>
                <c:pt idx="1">
                  <c:v>2025F</c:v>
                </c:pt>
                <c:pt idx="2">
                  <c:v>2030F</c:v>
                </c:pt>
              </c:strCache>
            </c:strRef>
          </c:cat>
          <c:val>
            <c:numRef>
              <c:f>Sheet1!$G$2:$G$4</c:f>
              <c:numCache>
                <c:formatCode>General</c:formatCode>
                <c:ptCount val="3"/>
                <c:pt idx="2" formatCode="0.00%">
                  <c:v>5.7000000000000002E-2</c:v>
                </c:pt>
              </c:numCache>
            </c:numRef>
          </c:val>
          <c:extLst xmlns:c16r2="http://schemas.microsoft.com/office/drawing/2015/06/chart">
            <c:ext xmlns:c16="http://schemas.microsoft.com/office/drawing/2014/chart" uri="{C3380CC4-5D6E-409C-BE32-E72D297353CC}">
              <c16:uniqueId val="{00000009-DD24-4CCD-8125-23D0DEE4AB17}"/>
            </c:ext>
          </c:extLst>
        </c:ser>
        <c:dLbls>
          <c:dLblPos val="ctr"/>
          <c:showLegendKey val="0"/>
          <c:showVal val="1"/>
          <c:showCatName val="0"/>
          <c:showSerName val="0"/>
          <c:showPercent val="0"/>
          <c:showBubbleSize val="0"/>
        </c:dLbls>
        <c:gapWidth val="79"/>
        <c:overlap val="100"/>
        <c:axId val="204446032"/>
        <c:axId val="204446592"/>
      </c:barChart>
      <c:catAx>
        <c:axId val="204446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cap="all" spc="120" normalizeH="0" baseline="0">
                <a:solidFill>
                  <a:srgbClr val="000000"/>
                </a:solidFill>
                <a:latin typeface="+mn-lt"/>
                <a:ea typeface="+mn-ea"/>
                <a:cs typeface="+mn-cs"/>
              </a:defRPr>
            </a:pPr>
            <a:endParaRPr lang="en-US"/>
          </a:p>
        </c:txPr>
        <c:crossAx val="204446592"/>
        <c:crosses val="autoZero"/>
        <c:auto val="1"/>
        <c:lblAlgn val="ctr"/>
        <c:lblOffset val="100"/>
        <c:noMultiLvlLbl val="0"/>
      </c:catAx>
      <c:valAx>
        <c:axId val="204446592"/>
        <c:scaling>
          <c:orientation val="minMax"/>
        </c:scaling>
        <c:delete val="1"/>
        <c:axPos val="l"/>
        <c:numFmt formatCode="0%" sourceLinked="1"/>
        <c:majorTickMark val="none"/>
        <c:minorTickMark val="none"/>
        <c:tickLblPos val="nextTo"/>
        <c:crossAx val="204446032"/>
        <c:crosses val="autoZero"/>
        <c:crossBetween val="between"/>
      </c:valAx>
      <c:spPr>
        <a:noFill/>
        <a:ln>
          <a:noFill/>
        </a:ln>
        <a:effectLst/>
      </c:spPr>
    </c:plotArea>
    <c:legend>
      <c:legendPos val="t"/>
      <c:layout>
        <c:manualLayout>
          <c:xMode val="edge"/>
          <c:yMode val="edge"/>
          <c:x val="6.5021174591744932E-2"/>
          <c:y val="2.7067003239112278E-2"/>
          <c:w val="0.91741070322603024"/>
          <c:h val="0.11863204133539422"/>
        </c:manualLayout>
      </c:layout>
      <c:overlay val="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81537506019362"/>
          <c:y val="0.29834497902443935"/>
          <c:w val="0.84670360692388658"/>
          <c:h val="0.42879050336789953"/>
        </c:manualLayout>
      </c:layout>
      <c:barChart>
        <c:barDir val="col"/>
        <c:grouping val="clustered"/>
        <c:varyColors val="0"/>
        <c:ser>
          <c:idx val="0"/>
          <c:order val="0"/>
          <c:tx>
            <c:strRef>
              <c:f>Sheet1!$B$1</c:f>
              <c:strCache>
                <c:ptCount val="1"/>
                <c:pt idx="0">
                  <c:v>Sản lượng hàng hóa thông qua cảng biển Việt Nam (đv : triệu tấn )</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formatCode="mmm\-yy">
                  <c:v>43862</c:v>
                </c:pt>
                <c:pt idx="7" formatCode="mmm\-yy">
                  <c:v>44228</c:v>
                </c:pt>
              </c:numCache>
            </c:numRef>
          </c:cat>
          <c:val>
            <c:numRef>
              <c:f>Sheet1!$B$2:$B$9</c:f>
              <c:numCache>
                <c:formatCode>General</c:formatCode>
                <c:ptCount val="8"/>
                <c:pt idx="0">
                  <c:v>427.8</c:v>
                </c:pt>
                <c:pt idx="1">
                  <c:v>459.8</c:v>
                </c:pt>
                <c:pt idx="2">
                  <c:v>536.4</c:v>
                </c:pt>
                <c:pt idx="3">
                  <c:v>530.1</c:v>
                </c:pt>
                <c:pt idx="4">
                  <c:v>664.6</c:v>
                </c:pt>
                <c:pt idx="5">
                  <c:v>689.1</c:v>
                </c:pt>
                <c:pt idx="6">
                  <c:v>95.6</c:v>
                </c:pt>
                <c:pt idx="7">
                  <c:v>113.5</c:v>
                </c:pt>
              </c:numCache>
            </c:numRef>
          </c:val>
          <c:extLst xmlns:c16r2="http://schemas.microsoft.com/office/drawing/2015/06/chart">
            <c:ext xmlns:c16="http://schemas.microsoft.com/office/drawing/2014/chart" uri="{C3380CC4-5D6E-409C-BE32-E72D297353CC}">
              <c16:uniqueId val="{00000000-0B94-4812-9A46-83D6D24E6CF6}"/>
            </c:ext>
          </c:extLst>
        </c:ser>
        <c:dLbls>
          <c:dLblPos val="outEnd"/>
          <c:showLegendKey val="0"/>
          <c:showVal val="1"/>
          <c:showCatName val="0"/>
          <c:showSerName val="0"/>
          <c:showPercent val="0"/>
          <c:showBubbleSize val="0"/>
        </c:dLbls>
        <c:gapWidth val="80"/>
        <c:overlap val="25"/>
        <c:axId val="200743904"/>
        <c:axId val="204153056"/>
      </c:barChart>
      <c:catAx>
        <c:axId val="200743904"/>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000" b="1" i="0" u="none" strike="noStrike" kern="1200" cap="none" spc="20" normalizeH="0" baseline="0">
                <a:solidFill>
                  <a:srgbClr val="000000"/>
                </a:solidFill>
                <a:latin typeface="+mn-lt"/>
                <a:ea typeface="+mn-ea"/>
                <a:cs typeface="+mn-cs"/>
              </a:defRPr>
            </a:pPr>
            <a:endParaRPr lang="en-US"/>
          </a:p>
        </c:txPr>
        <c:crossAx val="204153056"/>
        <c:crosses val="autoZero"/>
        <c:auto val="1"/>
        <c:lblAlgn val="ctr"/>
        <c:lblOffset val="100"/>
        <c:noMultiLvlLbl val="0"/>
      </c:catAx>
      <c:valAx>
        <c:axId val="20415305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rgbClr val="000000"/>
                </a:solidFill>
                <a:latin typeface="Arial" panose="020B0604020202020204" pitchFamily="34" charset="0"/>
                <a:ea typeface="+mn-ea"/>
                <a:cs typeface="Arial" panose="020B0604020202020204" pitchFamily="34" charset="0"/>
              </a:defRPr>
            </a:pPr>
            <a:endParaRPr lang="en-US"/>
          </a:p>
        </c:txPr>
        <c:crossAx val="20074390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5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5.327578473543558E-2"/>
          <c:y val="4.1391364955594111E-2"/>
          <c:w val="0.899999767866"/>
          <c:h val="0.16102776885365219"/>
        </c:manualLayout>
      </c:layout>
      <c:overlay val="0"/>
      <c:spPr>
        <a:noFill/>
        <a:ln>
          <a:noFill/>
        </a:ln>
        <a:effectLst/>
      </c:spPr>
      <c:txPr>
        <a:bodyPr rot="0" spcFirstLastPara="1" vertOverflow="ellipsis" vert="horz" wrap="square" anchor="ctr" anchorCtr="1"/>
        <a:lstStyle/>
        <a:p>
          <a:pPr>
            <a:defRPr sz="1197"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Điện sản xuất </c:v>
                </c:pt>
              </c:strCache>
            </c:strRef>
          </c:tx>
          <c:spPr>
            <a:solidFill>
              <a:schemeClr val="accent1"/>
            </a:solidFill>
            <a:ln>
              <a:noFill/>
            </a:ln>
            <a:effectLst/>
          </c:spPr>
          <c:invertIfNegative val="0"/>
          <c:cat>
            <c:numRef>
              <c:f>Sheet1!$A$2:$A$6</c:f>
              <c:numCache>
                <c:formatCode>General</c:formatCode>
                <c:ptCount val="5"/>
                <c:pt idx="0">
                  <c:v>2016</c:v>
                </c:pt>
                <c:pt idx="1">
                  <c:v>2017</c:v>
                </c:pt>
                <c:pt idx="2">
                  <c:v>2018</c:v>
                </c:pt>
                <c:pt idx="3">
                  <c:v>2019</c:v>
                </c:pt>
                <c:pt idx="4">
                  <c:v>2020</c:v>
                </c:pt>
              </c:numCache>
            </c:numRef>
          </c:cat>
          <c:val>
            <c:numRef>
              <c:f>Sheet1!$B$2:$B$6</c:f>
              <c:numCache>
                <c:formatCode>#,##0</c:formatCode>
                <c:ptCount val="5"/>
                <c:pt idx="0">
                  <c:v>177234</c:v>
                </c:pt>
                <c:pt idx="1">
                  <c:v>192914</c:v>
                </c:pt>
                <c:pt idx="2">
                  <c:v>212895</c:v>
                </c:pt>
                <c:pt idx="3">
                  <c:v>230774</c:v>
                </c:pt>
                <c:pt idx="4">
                  <c:v>247080</c:v>
                </c:pt>
              </c:numCache>
            </c:numRef>
          </c:val>
          <c:extLst xmlns:c16r2="http://schemas.microsoft.com/office/drawing/2015/06/chart">
            <c:ext xmlns:c16="http://schemas.microsoft.com/office/drawing/2014/chart" uri="{C3380CC4-5D6E-409C-BE32-E72D297353CC}">
              <c16:uniqueId val="{00000000-B57F-4D4C-8543-E06B20596B79}"/>
            </c:ext>
          </c:extLst>
        </c:ser>
        <c:ser>
          <c:idx val="1"/>
          <c:order val="1"/>
          <c:tx>
            <c:strRef>
              <c:f>Sheet1!$C$1</c:f>
              <c:strCache>
                <c:ptCount val="1"/>
                <c:pt idx="0">
                  <c:v>Điện tiêu thụ </c:v>
                </c:pt>
              </c:strCache>
            </c:strRef>
          </c:tx>
          <c:spPr>
            <a:solidFill>
              <a:schemeClr val="accent2"/>
            </a:solidFill>
            <a:ln>
              <a:noFill/>
            </a:ln>
            <a:effectLst/>
          </c:spPr>
          <c:invertIfNegative val="0"/>
          <c:cat>
            <c:numRef>
              <c:f>Sheet1!$A$2:$A$6</c:f>
              <c:numCache>
                <c:formatCode>General</c:formatCode>
                <c:ptCount val="5"/>
                <c:pt idx="0">
                  <c:v>2016</c:v>
                </c:pt>
                <c:pt idx="1">
                  <c:v>2017</c:v>
                </c:pt>
                <c:pt idx="2">
                  <c:v>2018</c:v>
                </c:pt>
                <c:pt idx="3">
                  <c:v>2019</c:v>
                </c:pt>
                <c:pt idx="4">
                  <c:v>2020</c:v>
                </c:pt>
              </c:numCache>
            </c:numRef>
          </c:cat>
          <c:val>
            <c:numRef>
              <c:f>Sheet1!$C$2:$C$6</c:f>
              <c:numCache>
                <c:formatCode>#,##0</c:formatCode>
                <c:ptCount val="5"/>
                <c:pt idx="0">
                  <c:v>159793</c:v>
                </c:pt>
                <c:pt idx="1">
                  <c:v>174653</c:v>
                </c:pt>
                <c:pt idx="2">
                  <c:v>192360</c:v>
                </c:pt>
                <c:pt idx="3">
                  <c:v>209768</c:v>
                </c:pt>
                <c:pt idx="4">
                  <c:v>216942</c:v>
                </c:pt>
              </c:numCache>
            </c:numRef>
          </c:val>
          <c:extLst xmlns:c16r2="http://schemas.microsoft.com/office/drawing/2015/06/chart">
            <c:ext xmlns:c16="http://schemas.microsoft.com/office/drawing/2014/chart" uri="{C3380CC4-5D6E-409C-BE32-E72D297353CC}">
              <c16:uniqueId val="{00000001-B57F-4D4C-8543-E06B20596B79}"/>
            </c:ext>
          </c:extLst>
        </c:ser>
        <c:dLbls>
          <c:showLegendKey val="0"/>
          <c:showVal val="0"/>
          <c:showCatName val="0"/>
          <c:showSerName val="0"/>
          <c:showPercent val="0"/>
          <c:showBubbleSize val="0"/>
        </c:dLbls>
        <c:gapWidth val="219"/>
        <c:overlap val="-27"/>
        <c:axId val="204156416"/>
        <c:axId val="204156976"/>
      </c:barChart>
      <c:catAx>
        <c:axId val="20415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204156976"/>
        <c:crosses val="autoZero"/>
        <c:auto val="1"/>
        <c:lblAlgn val="ctr"/>
        <c:lblOffset val="100"/>
        <c:noMultiLvlLbl val="0"/>
      </c:catAx>
      <c:valAx>
        <c:axId val="204156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2041564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000">
          <a:solidFill>
            <a:srgbClr val="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r>
              <a:rPr lang="en-US" sz="900" baseline="0" dirty="0">
                <a:solidFill>
                  <a:schemeClr val="tx1">
                    <a:lumMod val="50000"/>
                  </a:schemeClr>
                </a:solidFill>
                <a:latin typeface="Arial" panose="020B0604020202020204" pitchFamily="34" charset="0"/>
                <a:cs typeface="Arial" panose="020B0604020202020204" pitchFamily="34" charset="0"/>
              </a:rPr>
              <a:t>9T2020 </a:t>
            </a:r>
            <a:endParaRPr lang="en-US" sz="900" dirty="0">
              <a:solidFill>
                <a:schemeClr val="tx1">
                  <a:lumMod val="50000"/>
                </a:schemeClr>
              </a:solidFill>
              <a:latin typeface="Arial" panose="020B0604020202020204" pitchFamily="34" charset="0"/>
              <a:cs typeface="Arial" panose="020B0604020202020204" pitchFamily="34" charset="0"/>
            </a:endParaRPr>
          </a:p>
        </c:rich>
      </c:tx>
      <c:layout>
        <c:manualLayout>
          <c:xMode val="edge"/>
          <c:yMode val="edge"/>
          <c:x val="1.0561998684308408E-2"/>
          <c:y val="0.21140705024507092"/>
        </c:manualLayout>
      </c:layout>
      <c:overlay val="0"/>
      <c:spPr>
        <a:solidFill>
          <a:schemeClr val="bg2">
            <a:lumMod val="95000"/>
          </a:schemeClr>
        </a:solidFill>
        <a:ln>
          <a:noFill/>
        </a:ln>
        <a:effectLst/>
      </c:spPr>
      <c:txPr>
        <a:bodyPr rot="0" spcFirstLastPara="1" vertOverflow="ellipsis" vert="horz" wrap="square" anchor="ctr" anchorCtr="1"/>
        <a:lstStyle/>
        <a:p>
          <a:pPr>
            <a:defRPr sz="9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0478737127650948"/>
          <c:y val="0.16472689277936528"/>
          <c:w val="0.69153741431454163"/>
          <c:h val="0.77052573584859196"/>
        </c:manualLayout>
      </c:layout>
      <c:pieChart>
        <c:varyColors val="1"/>
        <c:ser>
          <c:idx val="0"/>
          <c:order val="0"/>
          <c:tx>
            <c:strRef>
              <c:f>Sheet1!$B$1</c:f>
              <c:strCache>
                <c:ptCount val="1"/>
                <c:pt idx="0">
                  <c:v>9T2020</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1895-44BE-8374-EACA22CC83F6}"/>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1895-44BE-8374-EACA22CC83F6}"/>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1895-44BE-8374-EACA22CC83F6}"/>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1895-44BE-8374-EACA22CC83F6}"/>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1895-44BE-8374-EACA22CC83F6}"/>
              </c:ext>
            </c:extLst>
          </c:dPt>
          <c:dLbls>
            <c:dLbl>
              <c:idx val="0"/>
              <c:layout>
                <c:manualLayout>
                  <c:x val="-9.6142618245462455E-2"/>
                  <c:y val="0.17808705217022772"/>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1895-44BE-8374-EACA22CC83F6}"/>
                </c:ext>
                <c:ext xmlns:c15="http://schemas.microsoft.com/office/drawing/2012/chart" uri="{CE6537A1-D6FC-4f65-9D91-7224C49458BB}">
                  <c15:layout/>
                </c:ext>
              </c:extLst>
            </c:dLbl>
            <c:dLbl>
              <c:idx val="2"/>
              <c:layout>
                <c:manualLayout>
                  <c:x val="0.10737429495843789"/>
                  <c:y val="0.18156201191311777"/>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1895-44BE-8374-EACA22CC83F6}"/>
                </c:ext>
                <c:ext xmlns:c15="http://schemas.microsoft.com/office/drawing/2012/chart" uri="{CE6537A1-D6FC-4f65-9D91-7224C49458BB}">
                  <c15:layout/>
                </c:ext>
              </c:extLst>
            </c:dLbl>
            <c:dLbl>
              <c:idx val="3"/>
              <c:layout>
                <c:manualLayout>
                  <c:x val="3.8191263608165008E-2"/>
                  <c:y val="8.528070290175617E-2"/>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7-1895-44BE-8374-EACA22CC83F6}"/>
                </c:ext>
                <c:ext xmlns:c15="http://schemas.microsoft.com/office/drawing/2012/chart" uri="{CE6537A1-D6FC-4f65-9D91-7224C49458BB}">
                  <c15:layout/>
                </c:ext>
              </c:extLst>
            </c:dLbl>
            <c:dLbl>
              <c:idx val="4"/>
              <c:layout>
                <c:manualLayout>
                  <c:x val="4.1298456646484981E-2"/>
                  <c:y val="0.22846933378924586"/>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9-1895-44BE-8374-EACA22CC83F6}"/>
                </c:ex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50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Sheet1!$A$2:$A$6</c:f>
              <c:strCache>
                <c:ptCount val="5"/>
                <c:pt idx="0">
                  <c:v>Thủy điện</c:v>
                </c:pt>
                <c:pt idx="1">
                  <c:v>Điện than</c:v>
                </c:pt>
                <c:pt idx="2">
                  <c:v>Điện khí</c:v>
                </c:pt>
                <c:pt idx="3">
                  <c:v>Điện dầu</c:v>
                </c:pt>
                <c:pt idx="4">
                  <c:v>Năng lượng </c:v>
                </c:pt>
              </c:strCache>
            </c:strRef>
          </c:cat>
          <c:val>
            <c:numRef>
              <c:f>Sheet1!$B$2:$B$6</c:f>
              <c:numCache>
                <c:formatCode>General</c:formatCode>
                <c:ptCount val="5"/>
                <c:pt idx="0">
                  <c:v>48.38</c:v>
                </c:pt>
                <c:pt idx="1">
                  <c:v>97.29</c:v>
                </c:pt>
                <c:pt idx="2">
                  <c:v>27.42</c:v>
                </c:pt>
                <c:pt idx="3">
                  <c:v>1.04</c:v>
                </c:pt>
                <c:pt idx="4">
                  <c:v>8.16</c:v>
                </c:pt>
              </c:numCache>
            </c:numRef>
          </c:val>
          <c:extLst xmlns:c16r2="http://schemas.microsoft.com/office/drawing/2015/06/chart">
            <c:ext xmlns:c16="http://schemas.microsoft.com/office/drawing/2014/chart" uri="{C3380CC4-5D6E-409C-BE32-E72D297353CC}">
              <c16:uniqueId val="{0000000A-1895-44BE-8374-EACA22CC83F6}"/>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r>
              <a:rPr lang="en-US" sz="900" baseline="0" dirty="0">
                <a:solidFill>
                  <a:schemeClr val="tx1">
                    <a:lumMod val="50000"/>
                  </a:schemeClr>
                </a:solidFill>
                <a:latin typeface="Arial" panose="020B0604020202020204" pitchFamily="34" charset="0"/>
                <a:cs typeface="Arial" panose="020B0604020202020204" pitchFamily="34" charset="0"/>
              </a:rPr>
              <a:t>2T2021 </a:t>
            </a:r>
            <a:endParaRPr lang="en-US" sz="900" dirty="0">
              <a:solidFill>
                <a:schemeClr val="tx1">
                  <a:lumMod val="50000"/>
                </a:schemeClr>
              </a:solidFill>
              <a:latin typeface="Arial" panose="020B0604020202020204" pitchFamily="34" charset="0"/>
              <a:cs typeface="Arial" panose="020B0604020202020204" pitchFamily="34" charset="0"/>
            </a:endParaRPr>
          </a:p>
        </c:rich>
      </c:tx>
      <c:layout>
        <c:manualLayout>
          <c:xMode val="edge"/>
          <c:yMode val="edge"/>
          <c:x val="1.6736900092526277E-2"/>
          <c:y val="0.22303263827645073"/>
        </c:manualLayout>
      </c:layout>
      <c:overlay val="0"/>
      <c:spPr>
        <a:solidFill>
          <a:schemeClr val="bg1">
            <a:lumMod val="95000"/>
          </a:schemeClr>
        </a:solidFill>
        <a:ln>
          <a:noFill/>
        </a:ln>
        <a:effectLst/>
      </c:spPr>
      <c:txPr>
        <a:bodyPr rot="0" spcFirstLastPara="1" vertOverflow="ellipsis" vert="horz" wrap="square" anchor="ctr" anchorCtr="1"/>
        <a:lstStyle/>
        <a:p>
          <a:pPr>
            <a:defRPr sz="9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0358586735242105"/>
          <c:y val="0.1676119094512121"/>
          <c:w val="0.69153741431454163"/>
          <c:h val="0.77052573584859196"/>
        </c:manualLayout>
      </c:layout>
      <c:pieChart>
        <c:varyColors val="1"/>
        <c:ser>
          <c:idx val="0"/>
          <c:order val="0"/>
          <c:tx>
            <c:strRef>
              <c:f>Sheet1!$B$1</c:f>
              <c:strCache>
                <c:ptCount val="1"/>
                <c:pt idx="0">
                  <c:v>2T2020</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03C4-4435-943D-C8E8F3A9BD27}"/>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03C4-4435-943D-C8E8F3A9BD27}"/>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03C4-4435-943D-C8E8F3A9BD27}"/>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03C4-4435-943D-C8E8F3A9BD27}"/>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03C4-4435-943D-C8E8F3A9BD27}"/>
              </c:ext>
            </c:extLst>
          </c:dPt>
          <c:dLbls>
            <c:dLbl>
              <c:idx val="0"/>
              <c:layout>
                <c:manualLayout>
                  <c:x val="-9.6142618245462455E-2"/>
                  <c:y val="0.17808705217022772"/>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03C4-4435-943D-C8E8F3A9BD27}"/>
                </c:ext>
                <c:ext xmlns:c15="http://schemas.microsoft.com/office/drawing/2012/chart" uri="{CE6537A1-D6FC-4f65-9D91-7224C49458BB}">
                  <c15:layout/>
                </c:ext>
              </c:extLst>
            </c:dLbl>
            <c:dLbl>
              <c:idx val="2"/>
              <c:delete val="1"/>
              <c:extLst xmlns:c16r2="http://schemas.microsoft.com/office/drawing/2015/06/chart">
                <c:ext xmlns:c16="http://schemas.microsoft.com/office/drawing/2014/chart" uri="{C3380CC4-5D6E-409C-BE32-E72D297353CC}">
                  <c16:uniqueId val="{00000005-03C4-4435-943D-C8E8F3A9BD27}"/>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7-03C4-4435-943D-C8E8F3A9BD27}"/>
                </c:ext>
                <c:ext xmlns:c15="http://schemas.microsoft.com/office/drawing/2012/chart" uri="{CE6537A1-D6FC-4f65-9D91-7224C49458BB}"/>
              </c:extLst>
            </c:dLbl>
            <c:dLbl>
              <c:idx val="4"/>
              <c:layout>
                <c:manualLayout>
                  <c:x val="0.11539723821456853"/>
                  <c:y val="0.15770256360379636"/>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9-03C4-4435-943D-C8E8F3A9BD27}"/>
                </c:ex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50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Sheet1!$A$2:$A$6</c:f>
              <c:strCache>
                <c:ptCount val="5"/>
                <c:pt idx="0">
                  <c:v>Thủy điện</c:v>
                </c:pt>
                <c:pt idx="1">
                  <c:v>Điện than</c:v>
                </c:pt>
                <c:pt idx="2">
                  <c:v>Điện khí</c:v>
                </c:pt>
                <c:pt idx="3">
                  <c:v>Điện dầu</c:v>
                </c:pt>
                <c:pt idx="4">
                  <c:v>Năng lượng </c:v>
                </c:pt>
              </c:strCache>
            </c:strRef>
          </c:cat>
          <c:val>
            <c:numRef>
              <c:f>Sheet1!$B$2:$B$6</c:f>
              <c:numCache>
                <c:formatCode>General</c:formatCode>
                <c:ptCount val="5"/>
                <c:pt idx="0">
                  <c:v>9.3309999999999995</c:v>
                </c:pt>
                <c:pt idx="1">
                  <c:v>17.728000000000002</c:v>
                </c:pt>
                <c:pt idx="2">
                  <c:v>0</c:v>
                </c:pt>
                <c:pt idx="3">
                  <c:v>0</c:v>
                </c:pt>
                <c:pt idx="4">
                  <c:v>4.09</c:v>
                </c:pt>
              </c:numCache>
            </c:numRef>
          </c:val>
          <c:extLst xmlns:c16r2="http://schemas.microsoft.com/office/drawing/2015/06/chart">
            <c:ext xmlns:c16="http://schemas.microsoft.com/office/drawing/2014/chart" uri="{C3380CC4-5D6E-409C-BE32-E72D297353CC}">
              <c16:uniqueId val="{0000000A-03C4-4435-943D-C8E8F3A9BD2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2.0452051404352474E-2"/>
          <c:y val="0.59478326131871373"/>
          <c:w val="0.31317398197998458"/>
          <c:h val="0.27592477772104296"/>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2963399874759954"/>
          <c:y val="4.8780503418636267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rgbClr val="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8.6205863238273082E-3"/>
          <c:y val="0.13962317210348707"/>
          <c:w val="0.56691691031777791"/>
          <c:h val="0.60591113610798653"/>
        </c:manualLayout>
      </c:layout>
      <c:doughnutChart>
        <c:varyColors val="1"/>
        <c:ser>
          <c:idx val="0"/>
          <c:order val="0"/>
          <c:tx>
            <c:strRef>
              <c:f>Sheet1!$B$1</c:f>
              <c:strCache>
                <c:ptCount val="1"/>
                <c:pt idx="0">
                  <c:v>CƠ CẤU DOANH THU</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97B8-4013-952F-93F7E658D565}"/>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97B8-4013-952F-93F7E658D565}"/>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97B8-4013-952F-93F7E658D565}"/>
              </c:ext>
            </c:extLst>
          </c:dPt>
          <c:cat>
            <c:strRef>
              <c:f>Sheet1!$A$2:$A$4</c:f>
              <c:strCache>
                <c:ptCount val="3"/>
                <c:pt idx="0">
                  <c:v>Doanh thu từ sản xuất điện</c:v>
                </c:pt>
                <c:pt idx="1">
                  <c:v>Doanh thu từ hoạt động tài chính</c:v>
                </c:pt>
                <c:pt idx="2">
                  <c:v>Doanh thu bán xỉ và phế liệu</c:v>
                </c:pt>
              </c:strCache>
            </c:strRef>
          </c:cat>
          <c:val>
            <c:numRef>
              <c:f>Sheet1!$B$2:$B$4</c:f>
              <c:numCache>
                <c:formatCode>0.00%</c:formatCode>
                <c:ptCount val="3"/>
                <c:pt idx="0" formatCode="0%">
                  <c:v>0.95</c:v>
                </c:pt>
                <c:pt idx="1">
                  <c:v>3.2000000000000001E-2</c:v>
                </c:pt>
                <c:pt idx="2">
                  <c:v>1.8000000000000044E-2</c:v>
                </c:pt>
              </c:numCache>
            </c:numRef>
          </c:val>
          <c:extLst xmlns:c16r2="http://schemas.microsoft.com/office/drawing/2015/06/chart">
            <c:ext xmlns:c16="http://schemas.microsoft.com/office/drawing/2014/chart" uri="{C3380CC4-5D6E-409C-BE32-E72D297353CC}">
              <c16:uniqueId val="{00000006-97B8-4013-952F-93F7E658D565}"/>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59461547020651639"/>
          <c:y val="0.25240613674096946"/>
          <c:w val="0.36797167659260649"/>
          <c:h val="0.41716410448693914"/>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900">
          <a:solidFill>
            <a:srgbClr val="000000"/>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8390229691973584"/>
          <c:y val="5.6910587321742312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rgbClr val="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8.6205863238273082E-3"/>
          <c:y val="0.13962317210348707"/>
          <c:w val="0.56691691031777791"/>
          <c:h val="0.60591113610798653"/>
        </c:manualLayout>
      </c:layout>
      <c:doughnutChart>
        <c:varyColors val="1"/>
        <c:ser>
          <c:idx val="0"/>
          <c:order val="0"/>
          <c:tx>
            <c:strRef>
              <c:f>Sheet1!$B$1</c:f>
              <c:strCache>
                <c:ptCount val="1"/>
                <c:pt idx="0">
                  <c:v>CƠ CẤU CHI PHÍ SẢN XUẤT</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C7DA-423A-AB99-8B54781DDD8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C7DA-423A-AB99-8B54781DDD8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C7DA-423A-AB99-8B54781DDD8E}"/>
              </c:ext>
            </c:extLst>
          </c:dPt>
          <c:cat>
            <c:strRef>
              <c:f>Sheet1!$A$2:$A$4</c:f>
              <c:strCache>
                <c:ptCount val="3"/>
                <c:pt idx="0">
                  <c:v>Nguyên vật liệu</c:v>
                </c:pt>
                <c:pt idx="1">
                  <c:v>Khấu hao </c:v>
                </c:pt>
                <c:pt idx="2">
                  <c:v>Chi phí bảo dưỡng</c:v>
                </c:pt>
              </c:strCache>
            </c:strRef>
          </c:cat>
          <c:val>
            <c:numRef>
              <c:f>Sheet1!$B$2:$B$4</c:f>
              <c:numCache>
                <c:formatCode>0.00%</c:formatCode>
                <c:ptCount val="3"/>
                <c:pt idx="0" formatCode="0%">
                  <c:v>0.8</c:v>
                </c:pt>
                <c:pt idx="1">
                  <c:v>0.15</c:v>
                </c:pt>
                <c:pt idx="2">
                  <c:v>0.05</c:v>
                </c:pt>
              </c:numCache>
            </c:numRef>
          </c:val>
          <c:extLst xmlns:c16r2="http://schemas.microsoft.com/office/drawing/2015/06/chart">
            <c:ext xmlns:c16="http://schemas.microsoft.com/office/drawing/2014/chart" uri="{C3380CC4-5D6E-409C-BE32-E72D297353CC}">
              <c16:uniqueId val="{00000006-C7DA-423A-AB99-8B54781DDD8E}"/>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59461547020651639"/>
          <c:y val="0.25240613674096946"/>
          <c:w val="0.36797167659260649"/>
          <c:h val="0.41716410448693914"/>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900">
          <a:solidFill>
            <a:srgbClr val="000000"/>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1" i="0" u="none" strike="noStrike" kern="1200" baseline="0">
                <a:solidFill>
                  <a:srgbClr val="000000"/>
                </a:solidFill>
                <a:latin typeface="Arial" panose="020B0604020202020204" pitchFamily="34" charset="0"/>
                <a:ea typeface="+mn-ea"/>
                <a:cs typeface="Arial" panose="020B0604020202020204" pitchFamily="34" charset="0"/>
              </a:defRPr>
            </a:pPr>
            <a:r>
              <a:rPr lang="en-US" sz="900" b="1" dirty="0" err="1">
                <a:solidFill>
                  <a:srgbClr val="000000"/>
                </a:solidFill>
                <a:latin typeface="Arial" panose="020B0604020202020204" pitchFamily="34" charset="0"/>
                <a:cs typeface="Arial" panose="020B0604020202020204" pitchFamily="34" charset="0"/>
              </a:rPr>
              <a:t>Cơ</a:t>
            </a:r>
            <a:r>
              <a:rPr lang="en-US" sz="900" b="1" baseline="0" dirty="0">
                <a:solidFill>
                  <a:srgbClr val="000000"/>
                </a:solidFill>
                <a:latin typeface="Arial" panose="020B0604020202020204" pitchFamily="34" charset="0"/>
                <a:cs typeface="Arial" panose="020B0604020202020204" pitchFamily="34" charset="0"/>
              </a:rPr>
              <a:t> </a:t>
            </a:r>
            <a:r>
              <a:rPr lang="en-US" sz="900" b="1" baseline="0" dirty="0" err="1">
                <a:solidFill>
                  <a:srgbClr val="000000"/>
                </a:solidFill>
                <a:latin typeface="Arial" panose="020B0604020202020204" pitchFamily="34" charset="0"/>
                <a:cs typeface="Arial" panose="020B0604020202020204" pitchFamily="34" charset="0"/>
              </a:rPr>
              <a:t>cấu</a:t>
            </a:r>
            <a:r>
              <a:rPr lang="en-US" sz="900" b="1" baseline="0" dirty="0">
                <a:solidFill>
                  <a:srgbClr val="000000"/>
                </a:solidFill>
                <a:latin typeface="Arial" panose="020B0604020202020204" pitchFamily="34" charset="0"/>
                <a:cs typeface="Arial" panose="020B0604020202020204" pitchFamily="34" charset="0"/>
              </a:rPr>
              <a:t> </a:t>
            </a:r>
            <a:r>
              <a:rPr lang="en-US" sz="900" b="1" baseline="0" dirty="0" err="1">
                <a:solidFill>
                  <a:srgbClr val="000000"/>
                </a:solidFill>
                <a:latin typeface="Arial" panose="020B0604020202020204" pitchFamily="34" charset="0"/>
                <a:cs typeface="Arial" panose="020B0604020202020204" pitchFamily="34" charset="0"/>
              </a:rPr>
              <a:t>doanh</a:t>
            </a:r>
            <a:r>
              <a:rPr lang="en-US" sz="900" b="1" baseline="0" dirty="0">
                <a:solidFill>
                  <a:srgbClr val="000000"/>
                </a:solidFill>
                <a:latin typeface="Arial" panose="020B0604020202020204" pitchFamily="34" charset="0"/>
                <a:cs typeface="Arial" panose="020B0604020202020204" pitchFamily="34" charset="0"/>
              </a:rPr>
              <a:t> </a:t>
            </a:r>
            <a:r>
              <a:rPr lang="en-US" sz="900" b="1" baseline="0" dirty="0" err="1">
                <a:solidFill>
                  <a:srgbClr val="000000"/>
                </a:solidFill>
                <a:latin typeface="Arial" panose="020B0604020202020204" pitchFamily="34" charset="0"/>
                <a:cs typeface="Arial" panose="020B0604020202020204" pitchFamily="34" charset="0"/>
              </a:rPr>
              <a:t>thu</a:t>
            </a:r>
            <a:r>
              <a:rPr lang="en-US" sz="900" b="1" baseline="0" dirty="0">
                <a:solidFill>
                  <a:srgbClr val="000000"/>
                </a:solidFill>
                <a:latin typeface="Arial" panose="020B0604020202020204" pitchFamily="34" charset="0"/>
                <a:cs typeface="Arial" panose="020B0604020202020204" pitchFamily="34" charset="0"/>
              </a:rPr>
              <a:t> HND 2020</a:t>
            </a:r>
            <a:endParaRPr lang="en-US" sz="900" b="1" dirty="0">
              <a:solidFill>
                <a:srgbClr val="000000"/>
              </a:solidFill>
              <a:latin typeface="Arial" panose="020B0604020202020204" pitchFamily="34" charset="0"/>
              <a:cs typeface="Arial" panose="020B0604020202020204" pitchFamily="34" charset="0"/>
            </a:endParaRPr>
          </a:p>
        </c:rich>
      </c:tx>
      <c:layout>
        <c:manualLayout>
          <c:xMode val="edge"/>
          <c:yMode val="edge"/>
          <c:x val="0.18319359287929704"/>
          <c:y val="4.2449771484301013E-2"/>
        </c:manualLayout>
      </c:layout>
      <c:overlay val="0"/>
      <c:spPr>
        <a:noFill/>
        <a:ln>
          <a:noFill/>
        </a:ln>
        <a:effectLst/>
      </c:spPr>
      <c:txPr>
        <a:bodyPr rot="0" spcFirstLastPara="1" vertOverflow="ellipsis" vert="horz" wrap="square" anchor="ctr" anchorCtr="1"/>
        <a:lstStyle/>
        <a:p>
          <a:pPr>
            <a:defRPr sz="9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963663691930262"/>
          <c:y val="0.18250878632312009"/>
          <c:w val="0.73504766185535486"/>
          <c:h val="0.6402399855421772"/>
        </c:manualLayout>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FCDD-42A6-9CE1-33DFC52E5599}"/>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FCDD-42A6-9CE1-33DFC52E5599}"/>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FCDD-42A6-9CE1-33DFC52E5599}"/>
              </c:ext>
            </c:extLst>
          </c:dPt>
          <c:dLbls>
            <c:dLbl>
              <c:idx val="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dLbl>
            <c:dLbl>
              <c:idx val="1"/>
              <c:layout>
                <c:manualLayout>
                  <c:x val="-4.3337550130098934E-3"/>
                  <c:y val="0.11037810666377766"/>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CDD-42A6-9CE1-33DFC52E5599}"/>
                </c:ext>
                <c:ext xmlns:c15="http://schemas.microsoft.com/office/drawing/2012/chart" uri="{CE6537A1-D6FC-4f65-9D91-7224C49458BB}">
                  <c15:layout/>
                </c:ext>
              </c:extLst>
            </c:dLbl>
            <c:dLbl>
              <c:idx val="2"/>
              <c:layout>
                <c:manualLayout>
                  <c:x val="9.9889190962551305E-2"/>
                  <c:y val="0.17651176397962309"/>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CDD-42A6-9CE1-33DFC52E5599}"/>
                </c:ext>
                <c:ext xmlns:c15="http://schemas.microsoft.com/office/drawing/2012/chart" uri="{CE6537A1-D6FC-4f65-9D91-7224C49458BB}">
                  <c15:layout/>
                </c:ext>
              </c:extLst>
            </c:dLbl>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Sheet1!$A$2:$A$4</c:f>
              <c:strCache>
                <c:ptCount val="3"/>
                <c:pt idx="0">
                  <c:v>Doanh thu sx điện</c:v>
                </c:pt>
                <c:pt idx="1">
                  <c:v>DTTC</c:v>
                </c:pt>
                <c:pt idx="2">
                  <c:v>DT khác</c:v>
                </c:pt>
              </c:strCache>
            </c:strRef>
          </c:cat>
          <c:val>
            <c:numRef>
              <c:f>Sheet1!$B$2:$B$4</c:f>
              <c:numCache>
                <c:formatCode>0.0%</c:formatCode>
                <c:ptCount val="3"/>
                <c:pt idx="0">
                  <c:v>0.99573012121767013</c:v>
                </c:pt>
                <c:pt idx="1">
                  <c:v>3.6709561905739502E-3</c:v>
                </c:pt>
                <c:pt idx="2">
                  <c:v>5.9892259175596324E-4</c:v>
                </c:pt>
              </c:numCache>
            </c:numRef>
          </c:val>
          <c:extLst xmlns:c16r2="http://schemas.microsoft.com/office/drawing/2015/06/chart">
            <c:ext xmlns:c16="http://schemas.microsoft.com/office/drawing/2014/chart" uri="{C3380CC4-5D6E-409C-BE32-E72D297353CC}">
              <c16:uniqueId val="{00000006-FCDD-42A6-9CE1-33DFC52E5599}"/>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4.4710645432855765E-2"/>
          <c:y val="0.84631419667247865"/>
          <c:w val="0.92712880313043711"/>
          <c:h val="8.2716427482249805E-2"/>
        </c:manualLayout>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1" i="0" u="none" strike="noStrike" kern="1200" baseline="0">
                <a:solidFill>
                  <a:srgbClr val="000000"/>
                </a:solidFill>
                <a:latin typeface="Arial" panose="020B0604020202020204" pitchFamily="34" charset="0"/>
                <a:ea typeface="+mn-ea"/>
                <a:cs typeface="Arial" panose="020B0604020202020204" pitchFamily="34" charset="0"/>
              </a:defRPr>
            </a:pPr>
            <a:r>
              <a:rPr lang="en-US" sz="900" b="1" dirty="0" err="1">
                <a:solidFill>
                  <a:srgbClr val="000000"/>
                </a:solidFill>
                <a:latin typeface="Arial" panose="020B0604020202020204" pitchFamily="34" charset="0"/>
                <a:cs typeface="Arial" panose="020B0604020202020204" pitchFamily="34" charset="0"/>
              </a:rPr>
              <a:t>Cơ</a:t>
            </a:r>
            <a:r>
              <a:rPr lang="en-US" sz="900" b="1" baseline="0" dirty="0">
                <a:solidFill>
                  <a:srgbClr val="000000"/>
                </a:solidFill>
                <a:latin typeface="Arial" panose="020B0604020202020204" pitchFamily="34" charset="0"/>
                <a:cs typeface="Arial" panose="020B0604020202020204" pitchFamily="34" charset="0"/>
              </a:rPr>
              <a:t> </a:t>
            </a:r>
            <a:r>
              <a:rPr lang="en-US" sz="900" b="1" baseline="0" dirty="0" err="1">
                <a:solidFill>
                  <a:srgbClr val="000000"/>
                </a:solidFill>
                <a:latin typeface="Arial" panose="020B0604020202020204" pitchFamily="34" charset="0"/>
                <a:cs typeface="Arial" panose="020B0604020202020204" pitchFamily="34" charset="0"/>
              </a:rPr>
              <a:t>cấu</a:t>
            </a:r>
            <a:r>
              <a:rPr lang="en-US" sz="900" b="1" baseline="0" dirty="0">
                <a:solidFill>
                  <a:srgbClr val="000000"/>
                </a:solidFill>
                <a:latin typeface="Arial" panose="020B0604020202020204" pitchFamily="34" charset="0"/>
                <a:cs typeface="Arial" panose="020B0604020202020204" pitchFamily="34" charset="0"/>
              </a:rPr>
              <a:t> chi </a:t>
            </a:r>
            <a:r>
              <a:rPr lang="en-US" sz="900" b="1" baseline="0" dirty="0" err="1">
                <a:solidFill>
                  <a:srgbClr val="000000"/>
                </a:solidFill>
                <a:latin typeface="Arial" panose="020B0604020202020204" pitchFamily="34" charset="0"/>
                <a:cs typeface="Arial" panose="020B0604020202020204" pitchFamily="34" charset="0"/>
              </a:rPr>
              <a:t>phí</a:t>
            </a:r>
            <a:r>
              <a:rPr lang="en-US" sz="900" b="1" baseline="0" dirty="0">
                <a:solidFill>
                  <a:srgbClr val="000000"/>
                </a:solidFill>
                <a:latin typeface="Arial" panose="020B0604020202020204" pitchFamily="34" charset="0"/>
                <a:cs typeface="Arial" panose="020B0604020202020204" pitchFamily="34" charset="0"/>
              </a:rPr>
              <a:t> HND 2020</a:t>
            </a:r>
            <a:endParaRPr lang="en-US" sz="900" b="1" dirty="0">
              <a:solidFill>
                <a:srgbClr val="000000"/>
              </a:solidFill>
              <a:latin typeface="Arial" panose="020B0604020202020204" pitchFamily="34" charset="0"/>
              <a:cs typeface="Arial" panose="020B0604020202020204" pitchFamily="34" charset="0"/>
            </a:endParaRPr>
          </a:p>
        </c:rich>
      </c:tx>
      <c:layout>
        <c:manualLayout>
          <c:xMode val="edge"/>
          <c:yMode val="edge"/>
          <c:x val="0.21971907834161969"/>
          <c:y val="2.6680436053514871E-2"/>
        </c:manualLayout>
      </c:layout>
      <c:overlay val="0"/>
      <c:spPr>
        <a:noFill/>
        <a:ln>
          <a:noFill/>
        </a:ln>
        <a:effectLst/>
      </c:spPr>
      <c:txPr>
        <a:bodyPr rot="0" spcFirstLastPara="1" vertOverflow="ellipsis" vert="horz" wrap="square" anchor="ctr" anchorCtr="1"/>
        <a:lstStyle/>
        <a:p>
          <a:pPr>
            <a:defRPr sz="9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6301788434034523"/>
          <c:y val="0.15892555654510113"/>
          <c:w val="0.73504766185535486"/>
          <c:h val="0.6402399855421772"/>
        </c:manualLayout>
      </c:layout>
      <c:pieChart>
        <c:varyColors val="1"/>
        <c:ser>
          <c:idx val="0"/>
          <c:order val="0"/>
          <c:tx>
            <c:strRef>
              <c:f>Sheet1!$B$1</c:f>
              <c:strCache>
                <c:ptCount val="1"/>
                <c:pt idx="0">
                  <c:v>Cơ cấu chi phí HND 2020</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F474-4BCC-8B13-57844D1C7AE2}"/>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F474-4BCC-8B13-57844D1C7AE2}"/>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F474-4BCC-8B13-57844D1C7AE2}"/>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F474-4BCC-8B13-57844D1C7AE2}"/>
              </c:ext>
            </c:extLst>
          </c:dPt>
          <c:dLbls>
            <c:dLbl>
              <c:idx val="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dLbl>
            <c:dLbl>
              <c:idx val="1"/>
              <c:layout>
                <c:manualLayout>
                  <c:x val="0.16870254819700098"/>
                  <c:y val="0.13283993056509819"/>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474-4BCC-8B13-57844D1C7AE2}"/>
                </c:ext>
                <c:ext xmlns:c15="http://schemas.microsoft.com/office/drawing/2012/chart" uri="{CE6537A1-D6FC-4f65-9D91-7224C49458BB}">
                  <c15:layout/>
                </c:ext>
              </c:extLst>
            </c:dLbl>
            <c:dLbl>
              <c:idx val="2"/>
              <c:layout>
                <c:manualLayout>
                  <c:x val="7.3799558489463693E-2"/>
                  <c:y val="9.6329041808753943E-2"/>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474-4BCC-8B13-57844D1C7AE2}"/>
                </c:ext>
                <c:ext xmlns:c15="http://schemas.microsoft.com/office/drawing/2012/chart" uri="{CE6537A1-D6FC-4f65-9D91-7224C49458BB}">
                  <c15:layout/>
                </c:ext>
              </c:extLst>
            </c:dLbl>
            <c:dLbl>
              <c:idx val="3"/>
              <c:layout>
                <c:manualLayout>
                  <c:x val="5.7670824436494753E-2"/>
                  <c:y val="0.18855484517002979"/>
                </c:manualLayout>
              </c:layout>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474-4BCC-8B13-57844D1C7AE2}"/>
                </c:ext>
                <c:ext xmlns:c15="http://schemas.microsoft.com/office/drawing/2012/chart" uri="{CE6537A1-D6FC-4f65-9D91-7224C49458BB}">
                  <c15:layout/>
                </c:ext>
              </c:extLst>
            </c:dLbl>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Sheet1!$A$2:$A$5</c:f>
              <c:strCache>
                <c:ptCount val="4"/>
                <c:pt idx="0">
                  <c:v>cp nvl, phụ liệu</c:v>
                </c:pt>
                <c:pt idx="1">
                  <c:v>cp khấu hao </c:v>
                </c:pt>
                <c:pt idx="2">
                  <c:v>cp sửa chữa lớn tscđ</c:v>
                </c:pt>
                <c:pt idx="3">
                  <c:v> cp dv khác</c:v>
                </c:pt>
              </c:strCache>
            </c:strRef>
          </c:cat>
          <c:val>
            <c:numRef>
              <c:f>Sheet1!$B$2:$B$5</c:f>
              <c:numCache>
                <c:formatCode>0%</c:formatCode>
                <c:ptCount val="4"/>
                <c:pt idx="0">
                  <c:v>0.7496332005868791</c:v>
                </c:pt>
                <c:pt idx="1">
                  <c:v>0.18622930203311674</c:v>
                </c:pt>
                <c:pt idx="2">
                  <c:v>2.3999161601341436E-2</c:v>
                </c:pt>
                <c:pt idx="3">
                  <c:v>4.0138335778662756E-2</c:v>
                </c:pt>
              </c:numCache>
            </c:numRef>
          </c:val>
          <c:extLst xmlns:c16r2="http://schemas.microsoft.com/office/drawing/2015/06/chart">
            <c:ext xmlns:c16="http://schemas.microsoft.com/office/drawing/2014/chart" uri="{C3380CC4-5D6E-409C-BE32-E72D297353CC}">
              <c16:uniqueId val="{00000008-F474-4BCC-8B13-57844D1C7AE2}"/>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5.5146498422090823E-2"/>
          <c:y val="0.81351737395240431"/>
          <c:w val="0.93756483889960096"/>
          <c:h val="0.16289941966742852"/>
        </c:manualLayout>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0678133768074156"/>
          <c:y val="3.8401420129399948E-2"/>
        </c:manualLayout>
      </c:layout>
      <c:overlay val="0"/>
      <c:spPr>
        <a:noFill/>
        <a:ln>
          <a:noFill/>
        </a:ln>
        <a:effectLst/>
      </c:spPr>
      <c:txPr>
        <a:bodyPr rot="0" spcFirstLastPara="1" vertOverflow="ellipsis" vert="horz" wrap="square" anchor="ctr" anchorCtr="1"/>
        <a:lstStyle/>
        <a:p>
          <a:pPr>
            <a:defRPr sz="1200" b="1" i="0" u="none" strike="noStrike" kern="1200" cap="all" spc="50" baseline="0">
              <a:solidFill>
                <a:srgbClr val="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4130628316895206"/>
          <c:y val="0.26407430764798856"/>
          <c:w val="0.56335878908708492"/>
          <c:h val="0.66261187418512135"/>
        </c:manualLayout>
      </c:layout>
      <c:doughnutChart>
        <c:varyColors val="1"/>
        <c:ser>
          <c:idx val="0"/>
          <c:order val="0"/>
          <c:tx>
            <c:strRef>
              <c:f>Sheet1!$B$1</c:f>
              <c:strCache>
                <c:ptCount val="1"/>
                <c:pt idx="0">
                  <c:v>Cơ cấu cổ đông</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781A-44D1-9742-290184A7261B}"/>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781A-44D1-9742-290184A7261B}"/>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781A-44D1-9742-290184A7261B}"/>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7-781A-44D1-9742-290184A7261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Sheet1!$A$2:$A$5</c:f>
              <c:strCache>
                <c:ptCount val="4"/>
                <c:pt idx="0">
                  <c:v>EVN GENCO2</c:v>
                </c:pt>
                <c:pt idx="1">
                  <c:v>PPC</c:v>
                </c:pt>
                <c:pt idx="2">
                  <c:v>SCIC </c:v>
                </c:pt>
                <c:pt idx="3">
                  <c:v>Cổ đông khác</c:v>
                </c:pt>
              </c:strCache>
            </c:strRef>
          </c:cat>
          <c:val>
            <c:numRef>
              <c:f>Sheet1!$B$2:$B$5</c:f>
              <c:numCache>
                <c:formatCode>0%</c:formatCode>
                <c:ptCount val="4"/>
                <c:pt idx="0">
                  <c:v>0.51</c:v>
                </c:pt>
                <c:pt idx="1">
                  <c:v>0.26</c:v>
                </c:pt>
                <c:pt idx="2">
                  <c:v>0.09</c:v>
                </c:pt>
                <c:pt idx="3" formatCode="0.00%">
                  <c:v>0.13999999999999999</c:v>
                </c:pt>
              </c:numCache>
            </c:numRef>
          </c:val>
          <c:extLst xmlns:c16r2="http://schemas.microsoft.com/office/drawing/2015/06/chart">
            <c:ext xmlns:c16="http://schemas.microsoft.com/office/drawing/2014/chart" uri="{C3380CC4-5D6E-409C-BE32-E72D297353CC}">
              <c16:uniqueId val="{00000008-781A-44D1-9742-290184A7261B}"/>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15138695452681328"/>
          <c:y val="0.12831336276364658"/>
          <c:w val="0.72818411788352144"/>
          <c:h val="7.458280938227469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0000"/>
                </a:solidFill>
                <a:latin typeface="+mn-lt"/>
                <a:ea typeface="+mn-ea"/>
                <a:cs typeface="+mn-cs"/>
              </a:defRPr>
            </a:pPr>
            <a:r>
              <a:rPr lang="en-US" b="1" dirty="0" err="1">
                <a:solidFill>
                  <a:srgbClr val="000000"/>
                </a:solidFill>
              </a:rPr>
              <a:t>Chỉ</a:t>
            </a:r>
            <a:r>
              <a:rPr lang="en-US" b="1" baseline="0" dirty="0">
                <a:solidFill>
                  <a:srgbClr val="000000"/>
                </a:solidFill>
              </a:rPr>
              <a:t> </a:t>
            </a:r>
            <a:r>
              <a:rPr lang="en-US" b="1" baseline="0" dirty="0" err="1">
                <a:solidFill>
                  <a:srgbClr val="000000"/>
                </a:solidFill>
              </a:rPr>
              <a:t>số</a:t>
            </a:r>
            <a:r>
              <a:rPr lang="en-US" b="1" baseline="0" dirty="0">
                <a:solidFill>
                  <a:srgbClr val="000000"/>
                </a:solidFill>
              </a:rPr>
              <a:t> </a:t>
            </a:r>
            <a:r>
              <a:rPr lang="en-US" b="1" baseline="0" dirty="0" err="1">
                <a:solidFill>
                  <a:srgbClr val="000000"/>
                </a:solidFill>
              </a:rPr>
              <a:t>sinh</a:t>
            </a:r>
            <a:r>
              <a:rPr lang="en-US" b="1" baseline="0" dirty="0">
                <a:solidFill>
                  <a:srgbClr val="000000"/>
                </a:solidFill>
              </a:rPr>
              <a:t> </a:t>
            </a:r>
            <a:r>
              <a:rPr lang="en-US" b="1" baseline="0" dirty="0" err="1">
                <a:solidFill>
                  <a:srgbClr val="000000"/>
                </a:solidFill>
              </a:rPr>
              <a:t>lợi</a:t>
            </a:r>
            <a:endParaRPr lang="en-US" b="1" dirty="0">
              <a:solidFill>
                <a:srgbClr val="000000"/>
              </a:solidFill>
            </a:endParaRP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rgbClr val="000000"/>
              </a:solidFill>
              <a:latin typeface="+mn-lt"/>
              <a:ea typeface="+mn-ea"/>
              <a:cs typeface="+mn-cs"/>
            </a:defRPr>
          </a:pPr>
          <a:endParaRPr lang="en-US"/>
        </a:p>
      </c:txPr>
    </c:title>
    <c:autoTitleDeleted val="0"/>
    <c:plotArea>
      <c:layout/>
      <c:barChart>
        <c:barDir val="col"/>
        <c:grouping val="clustered"/>
        <c:varyColors val="0"/>
        <c:ser>
          <c:idx val="0"/>
          <c:order val="0"/>
          <c:tx>
            <c:strRef>
              <c:f>Sheet3!$A$2</c:f>
              <c:strCache>
                <c:ptCount val="1"/>
                <c:pt idx="0">
                  <c:v>Doanh thu thuần về bán hàng và cung cấp dịch vụ</c:v>
                </c:pt>
              </c:strCache>
            </c:strRef>
          </c:tx>
          <c:spPr>
            <a:solidFill>
              <a:schemeClr val="accent1"/>
            </a:solidFill>
            <a:ln>
              <a:noFill/>
            </a:ln>
            <a:effectLst/>
          </c:spPr>
          <c:invertIfNegative val="0"/>
          <c:cat>
            <c:numRef>
              <c:f>Sheet3!$B$1:$E$1</c:f>
              <c:numCache>
                <c:formatCode>General</c:formatCode>
                <c:ptCount val="4"/>
                <c:pt idx="0">
                  <c:v>2017</c:v>
                </c:pt>
                <c:pt idx="1">
                  <c:v>2018</c:v>
                </c:pt>
                <c:pt idx="2">
                  <c:v>2019</c:v>
                </c:pt>
                <c:pt idx="3">
                  <c:v>2020</c:v>
                </c:pt>
              </c:numCache>
            </c:numRef>
          </c:cat>
          <c:val>
            <c:numRef>
              <c:f>Sheet3!$B$2:$E$2</c:f>
              <c:numCache>
                <c:formatCode>General</c:formatCode>
                <c:ptCount val="4"/>
                <c:pt idx="0">
                  <c:v>9094895</c:v>
                </c:pt>
                <c:pt idx="1">
                  <c:v>9526838</c:v>
                </c:pt>
                <c:pt idx="2">
                  <c:v>11301250</c:v>
                </c:pt>
                <c:pt idx="3">
                  <c:v>10900258</c:v>
                </c:pt>
              </c:numCache>
            </c:numRef>
          </c:val>
          <c:extLst xmlns:c16r2="http://schemas.microsoft.com/office/drawing/2015/06/chart">
            <c:ext xmlns:c16="http://schemas.microsoft.com/office/drawing/2014/chart" uri="{C3380CC4-5D6E-409C-BE32-E72D297353CC}">
              <c16:uniqueId val="{00000000-D071-4449-916C-8B995973A049}"/>
            </c:ext>
          </c:extLst>
        </c:ser>
        <c:dLbls>
          <c:showLegendKey val="0"/>
          <c:showVal val="0"/>
          <c:showCatName val="0"/>
          <c:showSerName val="0"/>
          <c:showPercent val="0"/>
          <c:showBubbleSize val="0"/>
        </c:dLbls>
        <c:gapWidth val="219"/>
        <c:overlap val="-27"/>
        <c:axId val="293035664"/>
        <c:axId val="293036224"/>
      </c:barChart>
      <c:lineChart>
        <c:grouping val="standard"/>
        <c:varyColors val="0"/>
        <c:ser>
          <c:idx val="1"/>
          <c:order val="1"/>
          <c:tx>
            <c:strRef>
              <c:f>Sheet3!$A$3</c:f>
              <c:strCache>
                <c:ptCount val="1"/>
                <c:pt idx="0">
                  <c:v>Biên lợi nhuận gộp</c:v>
                </c:pt>
              </c:strCache>
            </c:strRef>
          </c:tx>
          <c:spPr>
            <a:ln w="28575" cap="rnd">
              <a:solidFill>
                <a:schemeClr val="accent2"/>
              </a:solidFill>
              <a:round/>
            </a:ln>
            <a:effectLst/>
          </c:spPr>
          <c:marker>
            <c:symbol val="none"/>
          </c:marker>
          <c:cat>
            <c:numRef>
              <c:f>Sheet3!$B$1:$E$1</c:f>
              <c:numCache>
                <c:formatCode>General</c:formatCode>
                <c:ptCount val="4"/>
                <c:pt idx="0">
                  <c:v>2017</c:v>
                </c:pt>
                <c:pt idx="1">
                  <c:v>2018</c:v>
                </c:pt>
                <c:pt idx="2">
                  <c:v>2019</c:v>
                </c:pt>
                <c:pt idx="3">
                  <c:v>2020</c:v>
                </c:pt>
              </c:numCache>
            </c:numRef>
          </c:cat>
          <c:val>
            <c:numRef>
              <c:f>Sheet3!$B$3:$E$3</c:f>
              <c:numCache>
                <c:formatCode>0%</c:formatCode>
                <c:ptCount val="4"/>
                <c:pt idx="0">
                  <c:v>0.18752596923878725</c:v>
                </c:pt>
                <c:pt idx="1">
                  <c:v>0.16713835167555069</c:v>
                </c:pt>
                <c:pt idx="2">
                  <c:v>0.15541528591969914</c:v>
                </c:pt>
                <c:pt idx="3">
                  <c:v>0.17538832567082357</c:v>
                </c:pt>
              </c:numCache>
            </c:numRef>
          </c:val>
          <c:smooth val="0"/>
          <c:extLst xmlns:c16r2="http://schemas.microsoft.com/office/drawing/2015/06/chart">
            <c:ext xmlns:c16="http://schemas.microsoft.com/office/drawing/2014/chart" uri="{C3380CC4-5D6E-409C-BE32-E72D297353CC}">
              <c16:uniqueId val="{00000001-D071-4449-916C-8B995973A049}"/>
            </c:ext>
          </c:extLst>
        </c:ser>
        <c:ser>
          <c:idx val="2"/>
          <c:order val="2"/>
          <c:tx>
            <c:strRef>
              <c:f>Sheet3!$A$4</c:f>
              <c:strCache>
                <c:ptCount val="1"/>
                <c:pt idx="0">
                  <c:v>ROE </c:v>
                </c:pt>
              </c:strCache>
            </c:strRef>
          </c:tx>
          <c:spPr>
            <a:ln w="28575" cap="rnd">
              <a:solidFill>
                <a:schemeClr val="accent3"/>
              </a:solidFill>
              <a:round/>
            </a:ln>
            <a:effectLst/>
          </c:spPr>
          <c:marker>
            <c:symbol val="none"/>
          </c:marker>
          <c:cat>
            <c:numRef>
              <c:f>Sheet3!$B$1:$E$1</c:f>
              <c:numCache>
                <c:formatCode>General</c:formatCode>
                <c:ptCount val="4"/>
                <c:pt idx="0">
                  <c:v>2017</c:v>
                </c:pt>
                <c:pt idx="1">
                  <c:v>2018</c:v>
                </c:pt>
                <c:pt idx="2">
                  <c:v>2019</c:v>
                </c:pt>
                <c:pt idx="3">
                  <c:v>2020</c:v>
                </c:pt>
              </c:numCache>
            </c:numRef>
          </c:cat>
          <c:val>
            <c:numRef>
              <c:f>Sheet3!$B$4:$E$4</c:f>
              <c:numCache>
                <c:formatCode>0%</c:formatCode>
                <c:ptCount val="4"/>
                <c:pt idx="0">
                  <c:v>7.9964166428827269E-2</c:v>
                </c:pt>
                <c:pt idx="1">
                  <c:v>7.8118981486673802E-2</c:v>
                </c:pt>
                <c:pt idx="2">
                  <c:v>0.19723514441569087</c:v>
                </c:pt>
                <c:pt idx="3">
                  <c:v>0.22357471695963552</c:v>
                </c:pt>
              </c:numCache>
            </c:numRef>
          </c:val>
          <c:smooth val="0"/>
          <c:extLst xmlns:c16r2="http://schemas.microsoft.com/office/drawing/2015/06/chart">
            <c:ext xmlns:c16="http://schemas.microsoft.com/office/drawing/2014/chart" uri="{C3380CC4-5D6E-409C-BE32-E72D297353CC}">
              <c16:uniqueId val="{00000002-D071-4449-916C-8B995973A049}"/>
            </c:ext>
          </c:extLst>
        </c:ser>
        <c:dLbls>
          <c:showLegendKey val="0"/>
          <c:showVal val="0"/>
          <c:showCatName val="0"/>
          <c:showSerName val="0"/>
          <c:showPercent val="0"/>
          <c:showBubbleSize val="0"/>
        </c:dLbls>
        <c:marker val="1"/>
        <c:smooth val="0"/>
        <c:axId val="204615856"/>
        <c:axId val="293036784"/>
      </c:lineChart>
      <c:catAx>
        <c:axId val="29303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000000"/>
                </a:solidFill>
                <a:latin typeface="+mn-lt"/>
                <a:ea typeface="+mn-ea"/>
                <a:cs typeface="+mn-cs"/>
              </a:defRPr>
            </a:pPr>
            <a:endParaRPr lang="en-US"/>
          </a:p>
        </c:txPr>
        <c:crossAx val="293036224"/>
        <c:crosses val="autoZero"/>
        <c:auto val="1"/>
        <c:lblAlgn val="ctr"/>
        <c:lblOffset val="100"/>
        <c:noMultiLvlLbl val="0"/>
      </c:catAx>
      <c:valAx>
        <c:axId val="29303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93035664"/>
        <c:crosses val="autoZero"/>
        <c:crossBetween val="between"/>
      </c:valAx>
      <c:valAx>
        <c:axId val="293036784"/>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04615856"/>
        <c:crosses val="max"/>
        <c:crossBetween val="between"/>
      </c:valAx>
      <c:catAx>
        <c:axId val="204615856"/>
        <c:scaling>
          <c:orientation val="minMax"/>
        </c:scaling>
        <c:delete val="1"/>
        <c:axPos val="b"/>
        <c:numFmt formatCode="General" sourceLinked="1"/>
        <c:majorTickMark val="out"/>
        <c:minorTickMark val="none"/>
        <c:tickLblPos val="nextTo"/>
        <c:crossAx val="293036784"/>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0000"/>
                </a:solidFill>
                <a:latin typeface="+mn-lt"/>
                <a:ea typeface="+mn-ea"/>
                <a:cs typeface="+mn-cs"/>
              </a:defRPr>
            </a:pPr>
            <a:r>
              <a:rPr lang="en-US" b="1" dirty="0" err="1">
                <a:solidFill>
                  <a:srgbClr val="000000"/>
                </a:solidFill>
              </a:rPr>
              <a:t>Chỉ</a:t>
            </a:r>
            <a:r>
              <a:rPr lang="en-US" b="1" baseline="0" dirty="0">
                <a:solidFill>
                  <a:srgbClr val="000000"/>
                </a:solidFill>
              </a:rPr>
              <a:t> </a:t>
            </a:r>
            <a:r>
              <a:rPr lang="en-US" b="1" baseline="0" dirty="0" err="1">
                <a:solidFill>
                  <a:srgbClr val="000000"/>
                </a:solidFill>
              </a:rPr>
              <a:t>số</a:t>
            </a:r>
            <a:r>
              <a:rPr lang="en-US" b="1" baseline="0" dirty="0">
                <a:solidFill>
                  <a:srgbClr val="000000"/>
                </a:solidFill>
              </a:rPr>
              <a:t> </a:t>
            </a:r>
            <a:r>
              <a:rPr lang="en-US" b="1" baseline="0" dirty="0" err="1">
                <a:solidFill>
                  <a:srgbClr val="000000"/>
                </a:solidFill>
              </a:rPr>
              <a:t>đòn</a:t>
            </a:r>
            <a:r>
              <a:rPr lang="en-US" b="1" baseline="0" dirty="0">
                <a:solidFill>
                  <a:srgbClr val="000000"/>
                </a:solidFill>
              </a:rPr>
              <a:t> </a:t>
            </a:r>
            <a:r>
              <a:rPr lang="en-US" b="1" baseline="0" dirty="0" err="1">
                <a:solidFill>
                  <a:srgbClr val="000000"/>
                </a:solidFill>
              </a:rPr>
              <a:t>bẩy</a:t>
            </a:r>
            <a:endParaRPr lang="en-US" b="1" dirty="0">
              <a:solidFill>
                <a:srgbClr val="000000"/>
              </a:solidFill>
            </a:endParaRP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rgbClr val="000000"/>
              </a:solidFill>
              <a:latin typeface="+mn-lt"/>
              <a:ea typeface="+mn-ea"/>
              <a:cs typeface="+mn-cs"/>
            </a:defRPr>
          </a:pPr>
          <a:endParaRPr lang="en-US"/>
        </a:p>
      </c:txPr>
    </c:title>
    <c:autoTitleDeleted val="0"/>
    <c:plotArea>
      <c:layout/>
      <c:lineChart>
        <c:grouping val="standard"/>
        <c:varyColors val="0"/>
        <c:ser>
          <c:idx val="0"/>
          <c:order val="0"/>
          <c:tx>
            <c:strRef>
              <c:f>Sheet4!$A$2</c:f>
              <c:strCache>
                <c:ptCount val="1"/>
                <c:pt idx="0">
                  <c:v>Tiền /TSNH </c:v>
                </c:pt>
              </c:strCache>
            </c:strRef>
          </c:tx>
          <c:spPr>
            <a:ln w="28575" cap="rnd">
              <a:solidFill>
                <a:schemeClr val="accent1"/>
              </a:solidFill>
              <a:round/>
            </a:ln>
            <a:effectLst/>
          </c:spPr>
          <c:marker>
            <c:symbol val="none"/>
          </c:marker>
          <c:cat>
            <c:numRef>
              <c:f>Sheet4!$B$1:$E$1</c:f>
              <c:numCache>
                <c:formatCode>General</c:formatCode>
                <c:ptCount val="4"/>
                <c:pt idx="0">
                  <c:v>2017</c:v>
                </c:pt>
                <c:pt idx="1">
                  <c:v>2018</c:v>
                </c:pt>
                <c:pt idx="2">
                  <c:v>2019</c:v>
                </c:pt>
                <c:pt idx="3">
                  <c:v>2020</c:v>
                </c:pt>
              </c:numCache>
            </c:numRef>
          </c:cat>
          <c:val>
            <c:numRef>
              <c:f>Sheet4!$B$2:$E$2</c:f>
              <c:numCache>
                <c:formatCode>0%</c:formatCode>
                <c:ptCount val="4"/>
                <c:pt idx="0">
                  <c:v>9.1667777921600017E-3</c:v>
                </c:pt>
                <c:pt idx="1">
                  <c:v>0.22919222895424524</c:v>
                </c:pt>
                <c:pt idx="2">
                  <c:v>0.21299679088205603</c:v>
                </c:pt>
                <c:pt idx="3">
                  <c:v>0.35149355809191352</c:v>
                </c:pt>
              </c:numCache>
            </c:numRef>
          </c:val>
          <c:smooth val="0"/>
          <c:extLst xmlns:c16r2="http://schemas.microsoft.com/office/drawing/2015/06/chart">
            <c:ext xmlns:c16="http://schemas.microsoft.com/office/drawing/2014/chart" uri="{C3380CC4-5D6E-409C-BE32-E72D297353CC}">
              <c16:uniqueId val="{00000000-5477-453F-926C-BC37238B5EC2}"/>
            </c:ext>
          </c:extLst>
        </c:ser>
        <c:ser>
          <c:idx val="1"/>
          <c:order val="1"/>
          <c:tx>
            <c:strRef>
              <c:f>Sheet4!$A$3</c:f>
              <c:strCache>
                <c:ptCount val="1"/>
                <c:pt idx="0">
                  <c:v>NỢ VAY DH /VCSH</c:v>
                </c:pt>
              </c:strCache>
            </c:strRef>
          </c:tx>
          <c:spPr>
            <a:ln w="28575" cap="rnd">
              <a:solidFill>
                <a:schemeClr val="accent2"/>
              </a:solidFill>
              <a:round/>
            </a:ln>
            <a:effectLst/>
          </c:spPr>
          <c:marker>
            <c:symbol val="none"/>
          </c:marker>
          <c:cat>
            <c:numRef>
              <c:f>Sheet4!$B$1:$E$1</c:f>
              <c:numCache>
                <c:formatCode>General</c:formatCode>
                <c:ptCount val="4"/>
                <c:pt idx="0">
                  <c:v>2017</c:v>
                </c:pt>
                <c:pt idx="1">
                  <c:v>2018</c:v>
                </c:pt>
                <c:pt idx="2">
                  <c:v>2019</c:v>
                </c:pt>
                <c:pt idx="3">
                  <c:v>2020</c:v>
                </c:pt>
              </c:numCache>
            </c:numRef>
          </c:cat>
          <c:val>
            <c:numRef>
              <c:f>Sheet4!$B$3:$E$3</c:f>
              <c:numCache>
                <c:formatCode>0%</c:formatCode>
                <c:ptCount val="4"/>
                <c:pt idx="0">
                  <c:v>1.3885169195072828</c:v>
                </c:pt>
                <c:pt idx="1">
                  <c:v>0.94700034186640791</c:v>
                </c:pt>
                <c:pt idx="2">
                  <c:v>0.56897329634569938</c:v>
                </c:pt>
                <c:pt idx="3">
                  <c:v>0.28625199740280072</c:v>
                </c:pt>
              </c:numCache>
            </c:numRef>
          </c:val>
          <c:smooth val="0"/>
          <c:extLst xmlns:c16r2="http://schemas.microsoft.com/office/drawing/2015/06/chart">
            <c:ext xmlns:c16="http://schemas.microsoft.com/office/drawing/2014/chart" uri="{C3380CC4-5D6E-409C-BE32-E72D297353CC}">
              <c16:uniqueId val="{00000001-5477-453F-926C-BC37238B5EC2}"/>
            </c:ext>
          </c:extLst>
        </c:ser>
        <c:dLbls>
          <c:showLegendKey val="0"/>
          <c:showVal val="0"/>
          <c:showCatName val="0"/>
          <c:showSerName val="0"/>
          <c:showPercent val="0"/>
          <c:showBubbleSize val="0"/>
        </c:dLbls>
        <c:smooth val="0"/>
        <c:axId val="297749408"/>
        <c:axId val="297748848"/>
      </c:lineChart>
      <c:valAx>
        <c:axId val="297748848"/>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97749408"/>
        <c:crosses val="autoZero"/>
        <c:crossBetween val="between"/>
      </c:valAx>
      <c:catAx>
        <c:axId val="297749408"/>
        <c:scaling>
          <c:orientation val="minMax"/>
        </c:scaling>
        <c:delete val="1"/>
        <c:axPos val="b"/>
        <c:numFmt formatCode="General" sourceLinked="1"/>
        <c:majorTickMark val="out"/>
        <c:minorTickMark val="none"/>
        <c:tickLblPos val="nextTo"/>
        <c:crossAx val="29774884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0.24512</cdr:x>
      <cdr:y>0.23334</cdr:y>
    </cdr:from>
    <cdr:to>
      <cdr:x>0.51922</cdr:x>
      <cdr:y>0.31259</cdr:y>
    </cdr:to>
    <cdr:sp macro="" textlink="">
      <cdr:nvSpPr>
        <cdr:cNvPr id="2" name="TextBox 1"/>
        <cdr:cNvSpPr txBox="1"/>
      </cdr:nvSpPr>
      <cdr:spPr>
        <a:xfrm xmlns:a="http://schemas.openxmlformats.org/drawingml/2006/main" rot="21118810">
          <a:off x="950363" y="642778"/>
          <a:ext cx="1062681" cy="2183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b="1" dirty="0"/>
            <a:t>CARG = 10.04%</a:t>
          </a:r>
        </a:p>
      </cdr:txBody>
    </cdr:sp>
  </cdr:relSizeAnchor>
  <cdr:relSizeAnchor xmlns:cdr="http://schemas.openxmlformats.org/drawingml/2006/chartDrawing">
    <cdr:from>
      <cdr:x>0.82518</cdr:x>
      <cdr:y>0.55442</cdr:y>
    </cdr:from>
    <cdr:to>
      <cdr:x>0.94001</cdr:x>
      <cdr:y>0.58134</cdr:y>
    </cdr:to>
    <cdr:cxnSp macro="">
      <cdr:nvCxnSpPr>
        <cdr:cNvPr id="4" name="Straight Arrow Connector 3">
          <a:extLst xmlns:a="http://schemas.openxmlformats.org/drawingml/2006/main">
            <a:ext uri="{FF2B5EF4-FFF2-40B4-BE49-F238E27FC236}">
              <a16:creationId xmlns:a16="http://schemas.microsoft.com/office/drawing/2014/main" xmlns="" id="{D6221B96-852B-4B0A-851D-FE66EFDD80D1}"/>
            </a:ext>
          </a:extLst>
        </cdr:cNvPr>
        <cdr:cNvCxnSpPr/>
      </cdr:nvCxnSpPr>
      <cdr:spPr>
        <a:xfrm xmlns:a="http://schemas.openxmlformats.org/drawingml/2006/main" flipV="1">
          <a:off x="3199294" y="1527268"/>
          <a:ext cx="445203" cy="74140"/>
        </a:xfrm>
        <a:prstGeom xmlns:a="http://schemas.openxmlformats.org/drawingml/2006/main" prst="straightConnector1">
          <a:avLst/>
        </a:prstGeom>
        <a:ln xmlns:a="http://schemas.openxmlformats.org/drawingml/2006/main">
          <a:solidFill>
            <a:schemeClr val="tx2">
              <a:lumMod val="50000"/>
            </a:schemeClr>
          </a:solidFill>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99090-52E2-4EA0-B508-A6AB6D12C7E7}" type="datetimeFigureOut">
              <a:rPr lang="en-US" smtClean="0"/>
              <a:t>4/27/2021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53E6C8-6E2C-42E6-B02E-AAF2ADF54891}" type="slidenum">
              <a:rPr lang="en-US" smtClean="0"/>
              <a:t>‹#›</a:t>
            </a:fld>
            <a:endParaRPr lang="en-US"/>
          </a:p>
        </p:txBody>
      </p:sp>
    </p:spTree>
    <p:extLst>
      <p:ext uri="{BB962C8B-B14F-4D97-AF65-F5344CB8AC3E}">
        <p14:creationId xmlns:p14="http://schemas.microsoft.com/office/powerpoint/2010/main" val="2764879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5</a:t>
            </a:fld>
            <a:endParaRPr lang="en-US"/>
          </a:p>
        </p:txBody>
      </p:sp>
    </p:spTree>
    <p:extLst>
      <p:ext uri="{BB962C8B-B14F-4D97-AF65-F5344CB8AC3E}">
        <p14:creationId xmlns:p14="http://schemas.microsoft.com/office/powerpoint/2010/main" val="1335117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7</a:t>
            </a:fld>
            <a:endParaRPr lang="en-US"/>
          </a:p>
        </p:txBody>
      </p:sp>
    </p:spTree>
    <p:extLst>
      <p:ext uri="{BB962C8B-B14F-4D97-AF65-F5344CB8AC3E}">
        <p14:creationId xmlns:p14="http://schemas.microsoft.com/office/powerpoint/2010/main" val="116025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8</a:t>
            </a:fld>
            <a:endParaRPr lang="en-US"/>
          </a:p>
        </p:txBody>
      </p:sp>
    </p:spTree>
    <p:extLst>
      <p:ext uri="{BB962C8B-B14F-4D97-AF65-F5344CB8AC3E}">
        <p14:creationId xmlns:p14="http://schemas.microsoft.com/office/powerpoint/2010/main" val="2213544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9</a:t>
            </a:fld>
            <a:endParaRPr lang="en-US"/>
          </a:p>
        </p:txBody>
      </p:sp>
    </p:spTree>
    <p:extLst>
      <p:ext uri="{BB962C8B-B14F-4D97-AF65-F5344CB8AC3E}">
        <p14:creationId xmlns:p14="http://schemas.microsoft.com/office/powerpoint/2010/main" val="87275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10</a:t>
            </a:fld>
            <a:endParaRPr lang="en-US"/>
          </a:p>
        </p:txBody>
      </p:sp>
    </p:spTree>
    <p:extLst>
      <p:ext uri="{BB962C8B-B14F-4D97-AF65-F5344CB8AC3E}">
        <p14:creationId xmlns:p14="http://schemas.microsoft.com/office/powerpoint/2010/main" val="2214528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11</a:t>
            </a:fld>
            <a:endParaRPr lang="en-US"/>
          </a:p>
        </p:txBody>
      </p:sp>
    </p:spTree>
    <p:extLst>
      <p:ext uri="{BB962C8B-B14F-4D97-AF65-F5344CB8AC3E}">
        <p14:creationId xmlns:p14="http://schemas.microsoft.com/office/powerpoint/2010/main" val="352172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12</a:t>
            </a:fld>
            <a:endParaRPr lang="en-US"/>
          </a:p>
        </p:txBody>
      </p:sp>
    </p:spTree>
    <p:extLst>
      <p:ext uri="{BB962C8B-B14F-4D97-AF65-F5344CB8AC3E}">
        <p14:creationId xmlns:p14="http://schemas.microsoft.com/office/powerpoint/2010/main" val="84141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13</a:t>
            </a:fld>
            <a:endParaRPr lang="en-US"/>
          </a:p>
        </p:txBody>
      </p:sp>
    </p:spTree>
    <p:extLst>
      <p:ext uri="{BB962C8B-B14F-4D97-AF65-F5344CB8AC3E}">
        <p14:creationId xmlns:p14="http://schemas.microsoft.com/office/powerpoint/2010/main" val="3015836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14</a:t>
            </a:fld>
            <a:endParaRPr lang="en-US"/>
          </a:p>
        </p:txBody>
      </p:sp>
    </p:spTree>
    <p:extLst>
      <p:ext uri="{BB962C8B-B14F-4D97-AF65-F5344CB8AC3E}">
        <p14:creationId xmlns:p14="http://schemas.microsoft.com/office/powerpoint/2010/main" val="826718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15</a:t>
            </a:fld>
            <a:endParaRPr lang="en-US"/>
          </a:p>
        </p:txBody>
      </p:sp>
    </p:spTree>
    <p:extLst>
      <p:ext uri="{BB962C8B-B14F-4D97-AF65-F5344CB8AC3E}">
        <p14:creationId xmlns:p14="http://schemas.microsoft.com/office/powerpoint/2010/main" val="877132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3E6C8-6E2C-42E6-B02E-AAF2ADF54891}" type="slidenum">
              <a:rPr lang="en-US" smtClean="0"/>
              <a:t>16</a:t>
            </a:fld>
            <a:endParaRPr lang="en-US"/>
          </a:p>
        </p:txBody>
      </p:sp>
    </p:spTree>
    <p:extLst>
      <p:ext uri="{BB962C8B-B14F-4D97-AF65-F5344CB8AC3E}">
        <p14:creationId xmlns:p14="http://schemas.microsoft.com/office/powerpoint/2010/main" val="4021670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2DA251C-0570-435D-A0D7-B207CB3F6252}" type="datetimeFigureOut">
              <a:rPr lang="en-US" smtClean="0"/>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678786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DA251C-0570-435D-A0D7-B207CB3F6252}" type="datetimeFigureOut">
              <a:rPr lang="en-US" smtClean="0"/>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1686214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DA251C-0570-435D-A0D7-B207CB3F6252}" type="datetimeFigureOut">
              <a:rPr lang="en-US" smtClean="0"/>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950394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DA251C-0570-435D-A0D7-B207CB3F6252}" type="datetimeFigureOut">
              <a:rPr lang="en-US" smtClean="0"/>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64082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DA251C-0570-435D-A0D7-B207CB3F6252}" type="datetimeFigureOut">
              <a:rPr lang="en-US" smtClean="0"/>
              <a:t>4/27/2021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3579159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DA251C-0570-435D-A0D7-B207CB3F6252}" type="datetimeFigureOut">
              <a:rPr lang="en-US" smtClean="0"/>
              <a:t>4/27/2021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299123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DA251C-0570-435D-A0D7-B207CB3F6252}" type="datetimeFigureOut">
              <a:rPr lang="en-US" smtClean="0"/>
              <a:t>4/27/2021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2150271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DA251C-0570-435D-A0D7-B207CB3F6252}" type="datetimeFigureOut">
              <a:rPr lang="en-US" smtClean="0"/>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74832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DA251C-0570-435D-A0D7-B207CB3F6252}" type="datetimeFigureOut">
              <a:rPr lang="en-US" smtClean="0"/>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5304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DA251C-0570-435D-A0D7-B207CB3F6252}" type="datetimeFigureOut">
              <a:rPr lang="en-US" smtClean="0"/>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3775201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DA251C-0570-435D-A0D7-B207CB3F6252}" type="datetimeFigureOut">
              <a:rPr lang="en-US" smtClean="0"/>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4C330C-8DA9-42D6-B36C-F2F6F174948D}" type="slidenum">
              <a:rPr lang="en-US" smtClean="0"/>
              <a:t>‹#›</a:t>
            </a:fld>
            <a:endParaRPr lang="en-US"/>
          </a:p>
        </p:txBody>
      </p:sp>
    </p:spTree>
    <p:extLst>
      <p:ext uri="{BB962C8B-B14F-4D97-AF65-F5344CB8AC3E}">
        <p14:creationId xmlns:p14="http://schemas.microsoft.com/office/powerpoint/2010/main" val="2876545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E30716D-6579-E840-A866-65A32A51B07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03740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hind the Scenes">
    <p:spTree>
      <p:nvGrpSpPr>
        <p:cNvPr id="1" name=""/>
        <p:cNvGrpSpPr/>
        <p:nvPr/>
      </p:nvGrpSpPr>
      <p:grpSpPr>
        <a:xfrm>
          <a:off x="0" y="0"/>
          <a:ext cx="0" cy="0"/>
          <a:chOff x="0" y="0"/>
          <a:chExt cx="0" cy="0"/>
        </a:xfrm>
      </p:grpSpPr>
      <p:sp>
        <p:nvSpPr>
          <p:cNvPr id="25" name="Rectangle 24"/>
          <p:cNvSpPr/>
          <p:nvPr userDrawn="1"/>
        </p:nvSpPr>
        <p:spPr>
          <a:xfrm>
            <a:off x="0" y="257417"/>
            <a:ext cx="12192000" cy="15788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44211"/>
            <a:endParaRPr lang="en-US" sz="2150">
              <a:solidFill>
                <a:prstClr val="white"/>
              </a:solidFill>
            </a:endParaRPr>
          </a:p>
        </p:txBody>
      </p:sp>
      <p:sp>
        <p:nvSpPr>
          <p:cNvPr id="22" name="Picture Placeholder 17"/>
          <p:cNvSpPr>
            <a:spLocks noGrp="1"/>
          </p:cNvSpPr>
          <p:nvPr>
            <p:ph type="pic" sz="quarter" idx="17"/>
          </p:nvPr>
        </p:nvSpPr>
        <p:spPr>
          <a:xfrm>
            <a:off x="4887132" y="4347179"/>
            <a:ext cx="2421001" cy="2510822"/>
          </a:xfrm>
        </p:spPr>
        <p:txBody>
          <a:bodyPr>
            <a:normAutofit/>
          </a:bodyPr>
          <a:lstStyle>
            <a:lvl1pPr marL="0" indent="0">
              <a:buNone/>
              <a:defRPr sz="1400">
                <a:solidFill>
                  <a:schemeClr val="tx1"/>
                </a:solidFill>
              </a:defRPr>
            </a:lvl1pPr>
          </a:lstStyle>
          <a:p>
            <a:endParaRPr lang="en-US" dirty="0"/>
          </a:p>
        </p:txBody>
      </p:sp>
      <p:sp>
        <p:nvSpPr>
          <p:cNvPr id="21" name="Picture Placeholder 17"/>
          <p:cNvSpPr>
            <a:spLocks noGrp="1"/>
          </p:cNvSpPr>
          <p:nvPr>
            <p:ph type="pic" sz="quarter" idx="16"/>
          </p:nvPr>
        </p:nvSpPr>
        <p:spPr>
          <a:xfrm>
            <a:off x="0" y="4347179"/>
            <a:ext cx="4875372" cy="2532253"/>
          </a:xfrm>
        </p:spPr>
        <p:txBody>
          <a:bodyPr>
            <a:normAutofit/>
          </a:bodyPr>
          <a:lstStyle>
            <a:lvl1pPr marL="0" indent="0">
              <a:buNone/>
              <a:defRPr sz="1400">
                <a:solidFill>
                  <a:schemeClr val="tx1"/>
                </a:solidFill>
              </a:defRPr>
            </a:lvl1pPr>
          </a:lstStyle>
          <a:p>
            <a:endParaRPr lang="en-US"/>
          </a:p>
        </p:txBody>
      </p:sp>
      <p:sp>
        <p:nvSpPr>
          <p:cNvPr id="20" name="Picture Placeholder 17"/>
          <p:cNvSpPr>
            <a:spLocks noGrp="1"/>
          </p:cNvSpPr>
          <p:nvPr>
            <p:ph type="pic" sz="quarter" idx="15"/>
          </p:nvPr>
        </p:nvSpPr>
        <p:spPr>
          <a:xfrm>
            <a:off x="9762648" y="2381"/>
            <a:ext cx="2426971" cy="4356559"/>
          </a:xfrm>
        </p:spPr>
        <p:txBody>
          <a:bodyPr>
            <a:normAutofit/>
          </a:bodyPr>
          <a:lstStyle>
            <a:lvl1pPr marL="0" indent="0">
              <a:buNone/>
              <a:defRPr sz="1400">
                <a:solidFill>
                  <a:schemeClr val="tx1"/>
                </a:solidFill>
              </a:defRPr>
            </a:lvl1pPr>
          </a:lstStyle>
          <a:p>
            <a:endParaRPr lang="en-US"/>
          </a:p>
        </p:txBody>
      </p:sp>
      <p:sp>
        <p:nvSpPr>
          <p:cNvPr id="18" name="Picture Placeholder 17"/>
          <p:cNvSpPr>
            <a:spLocks noGrp="1"/>
          </p:cNvSpPr>
          <p:nvPr>
            <p:ph type="pic" sz="quarter" idx="13"/>
          </p:nvPr>
        </p:nvSpPr>
        <p:spPr>
          <a:xfrm>
            <a:off x="7321391" y="-5557"/>
            <a:ext cx="2430146" cy="2176272"/>
          </a:xfrm>
        </p:spPr>
        <p:txBody>
          <a:bodyPr>
            <a:normAutofit/>
          </a:bodyPr>
          <a:lstStyle>
            <a:lvl1pPr marL="0" indent="0">
              <a:buNone/>
              <a:defRPr sz="1400">
                <a:solidFill>
                  <a:schemeClr val="tx1"/>
                </a:solidFill>
              </a:defRPr>
            </a:lvl1pPr>
          </a:lstStyle>
          <a:p>
            <a:endParaRPr lang="en-US"/>
          </a:p>
        </p:txBody>
      </p:sp>
      <p:sp>
        <p:nvSpPr>
          <p:cNvPr id="19" name="Picture Placeholder 17"/>
          <p:cNvSpPr>
            <a:spLocks noGrp="1"/>
          </p:cNvSpPr>
          <p:nvPr>
            <p:ph type="pic" sz="quarter" idx="14"/>
          </p:nvPr>
        </p:nvSpPr>
        <p:spPr>
          <a:xfrm>
            <a:off x="7320745" y="2173045"/>
            <a:ext cx="2430146" cy="2176270"/>
          </a:xfrm>
        </p:spPr>
        <p:txBody>
          <a:bodyPr>
            <a:normAutofit/>
          </a:bodyPr>
          <a:lstStyle>
            <a:lvl1pPr marL="0" indent="0">
              <a:buNone/>
              <a:defRPr sz="1400">
                <a:solidFill>
                  <a:schemeClr val="tx1"/>
                </a:solidFill>
              </a:defRPr>
            </a:lvl1pPr>
          </a:lstStyle>
          <a:p>
            <a:endParaRPr lang="en-US" dirty="0"/>
          </a:p>
        </p:txBody>
      </p:sp>
      <p:sp>
        <p:nvSpPr>
          <p:cNvPr id="7" name="Slide Number Placeholder 1"/>
          <p:cNvSpPr txBox="1">
            <a:spLocks/>
          </p:cNvSpPr>
          <p:nvPr userDrawn="1"/>
        </p:nvSpPr>
        <p:spPr>
          <a:xfrm>
            <a:off x="10924364" y="6044671"/>
            <a:ext cx="464517" cy="365126"/>
          </a:xfrm>
          <a:prstGeom prst="rect">
            <a:avLst/>
          </a:prstGeom>
        </p:spPr>
        <p:txBody>
          <a:bodyPr vert="horz" lIns="108850" tIns="54425" rIns="108850" bIns="54425" rtlCol="0" anchor="ctr"/>
          <a:lstStyle>
            <a:defPPr>
              <a:defRPr lang="en-US"/>
            </a:defPPr>
            <a:lvl1pPr marL="0" algn="ctr" defTabSz="1088639" rtl="0" eaLnBrk="1" latinLnBrk="0" hangingPunct="1">
              <a:defRPr sz="2400" kern="1200">
                <a:solidFill>
                  <a:schemeClr val="bg1"/>
                </a:solidFill>
                <a:latin typeface="Roboto Regular"/>
                <a:ea typeface="+mn-ea"/>
                <a:cs typeface="Roboto Regular"/>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fld id="{010B77E7-8D76-A248-9E9F-68FC055C9F4B}" type="slidenum">
              <a:rPr lang="en-US" sz="1200" smtClean="0">
                <a:solidFill>
                  <a:prstClr val="white"/>
                </a:solidFill>
              </a:rPr>
              <a:pPr/>
              <a:t>‹#›</a:t>
            </a:fld>
            <a:endParaRPr lang="en-US" sz="1200" dirty="0">
              <a:solidFill>
                <a:prstClr val="white"/>
              </a:solidFill>
            </a:endParaRPr>
          </a:p>
        </p:txBody>
      </p:sp>
      <p:sp>
        <p:nvSpPr>
          <p:cNvPr id="23" name="Picture Placeholder 17"/>
          <p:cNvSpPr>
            <a:spLocks noGrp="1"/>
          </p:cNvSpPr>
          <p:nvPr>
            <p:ph type="pic" sz="quarter" idx="18"/>
          </p:nvPr>
        </p:nvSpPr>
        <p:spPr>
          <a:xfrm>
            <a:off x="7321391" y="4358940"/>
            <a:ext cx="2426031" cy="2499061"/>
          </a:xfrm>
        </p:spPr>
        <p:txBody>
          <a:bodyPr>
            <a:normAutofit/>
          </a:bodyPr>
          <a:lstStyle>
            <a:lvl1pPr marL="0" indent="0">
              <a:buNone/>
              <a:defRPr sz="1400">
                <a:solidFill>
                  <a:schemeClr val="tx1"/>
                </a:solidFill>
              </a:defRPr>
            </a:lvl1pPr>
          </a:lstStyle>
          <a:p>
            <a:endParaRPr lang="en-US" dirty="0"/>
          </a:p>
        </p:txBody>
      </p:sp>
      <p:sp>
        <p:nvSpPr>
          <p:cNvPr id="24" name="Picture Placeholder 17"/>
          <p:cNvSpPr>
            <a:spLocks noGrp="1"/>
          </p:cNvSpPr>
          <p:nvPr>
            <p:ph type="pic" sz="quarter" idx="19"/>
          </p:nvPr>
        </p:nvSpPr>
        <p:spPr>
          <a:xfrm>
            <a:off x="9759474" y="4358940"/>
            <a:ext cx="2430146" cy="2499061"/>
          </a:xfrm>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val="264430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rake">
    <p:spTree>
      <p:nvGrpSpPr>
        <p:cNvPr id="1" name=""/>
        <p:cNvGrpSpPr/>
        <p:nvPr/>
      </p:nvGrpSpPr>
      <p:grpSpPr>
        <a:xfrm>
          <a:off x="0" y="0"/>
          <a:ext cx="0" cy="0"/>
          <a:chOff x="0" y="0"/>
          <a:chExt cx="0" cy="0"/>
        </a:xfrm>
      </p:grpSpPr>
      <p:sp>
        <p:nvSpPr>
          <p:cNvPr id="23" name="Picture Placeholder 21"/>
          <p:cNvSpPr>
            <a:spLocks noGrp="1"/>
          </p:cNvSpPr>
          <p:nvPr>
            <p:ph type="pic" sz="quarter" idx="10"/>
          </p:nvPr>
        </p:nvSpPr>
        <p:spPr>
          <a:xfrm>
            <a:off x="0" y="0"/>
            <a:ext cx="12192000" cy="6985000"/>
          </a:xfrm>
        </p:spPr>
        <p:txBody>
          <a:bodyPr>
            <a:normAutofit/>
          </a:bodyPr>
          <a:lstStyle>
            <a:lvl1pPr marL="0" indent="0">
              <a:buNone/>
              <a:defRPr sz="2000"/>
            </a:lvl1pPr>
          </a:lstStyle>
          <a:p>
            <a:endParaRPr lang="en-US"/>
          </a:p>
        </p:txBody>
      </p:sp>
    </p:spTree>
    <p:extLst>
      <p:ext uri="{BB962C8B-B14F-4D97-AF65-F5344CB8AC3E}">
        <p14:creationId xmlns:p14="http://schemas.microsoft.com/office/powerpoint/2010/main" val="3975309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2564" y="1755748"/>
            <a:ext cx="12194564" cy="3004907"/>
          </a:xfrm>
        </p:spPr>
        <p:txBody>
          <a:bodyPr anchor="t">
            <a:normAutofit/>
          </a:bodyPr>
          <a:lstStyle>
            <a:lvl1pPr marL="0" indent="0" algn="ctr">
              <a:buNone/>
              <a:defRPr sz="1500">
                <a:solidFill>
                  <a:schemeClr val="tx2"/>
                </a:solidFill>
              </a:defRPr>
            </a:lvl1pPr>
          </a:lstStyle>
          <a:p>
            <a:r>
              <a:rPr lang="en-US" dirty="0"/>
              <a:t>Drag picture to placeholder or click icon to add</a:t>
            </a:r>
            <a:endParaRPr lang="id-ID" dirty="0"/>
          </a:p>
        </p:txBody>
      </p:sp>
      <p:sp>
        <p:nvSpPr>
          <p:cNvPr id="4"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933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5" name="Picture Placeholder 12"/>
          <p:cNvSpPr>
            <a:spLocks noGrp="1"/>
          </p:cNvSpPr>
          <p:nvPr>
            <p:ph type="pic" sz="quarter" idx="14"/>
          </p:nvPr>
        </p:nvSpPr>
        <p:spPr>
          <a:xfrm>
            <a:off x="0" y="-1"/>
            <a:ext cx="12192000" cy="3376691"/>
          </a:xfrm>
        </p:spPr>
        <p:txBody>
          <a:bodyPr>
            <a:normAutofit/>
          </a:bodyPr>
          <a:lstStyle>
            <a:lvl1pPr marL="0" indent="0">
              <a:buNone/>
              <a:defRPr sz="1400"/>
            </a:lvl1pPr>
          </a:lstStyle>
          <a:p>
            <a:endParaRPr lang="en-US" dirty="0"/>
          </a:p>
        </p:txBody>
      </p:sp>
      <p:sp>
        <p:nvSpPr>
          <p:cNvPr id="3"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1974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544211"/>
            <a:endParaRPr lang="en-US" sz="2150">
              <a:solidFill>
                <a:prstClr val="white"/>
              </a:solidFill>
            </a:endParaRPr>
          </a:p>
        </p:txBody>
      </p:sp>
      <p:sp>
        <p:nvSpPr>
          <p:cNvPr id="12" name="Picture Placeholder 2"/>
          <p:cNvSpPr>
            <a:spLocks noGrp="1"/>
          </p:cNvSpPr>
          <p:nvPr>
            <p:ph type="pic" sz="quarter" idx="14"/>
          </p:nvPr>
        </p:nvSpPr>
        <p:spPr>
          <a:xfrm>
            <a:off x="6115841" y="3429000"/>
            <a:ext cx="6096000" cy="3429000"/>
          </a:xfrm>
        </p:spPr>
        <p:txBody>
          <a:bodyPr>
            <a:normAutofit/>
          </a:bodyPr>
          <a:lstStyle>
            <a:lvl1pPr marL="0" indent="0">
              <a:buNone/>
              <a:defRPr sz="2000"/>
            </a:lvl1pPr>
          </a:lstStyle>
          <a:p>
            <a:endParaRPr lang="en-US"/>
          </a:p>
        </p:txBody>
      </p:sp>
      <p:sp>
        <p:nvSpPr>
          <p:cNvPr id="13" name="Picture Placeholder 2"/>
          <p:cNvSpPr>
            <a:spLocks noGrp="1"/>
          </p:cNvSpPr>
          <p:nvPr>
            <p:ph type="pic" sz="quarter" idx="13"/>
          </p:nvPr>
        </p:nvSpPr>
        <p:spPr>
          <a:xfrm>
            <a:off x="0" y="0"/>
            <a:ext cx="6096000" cy="3429000"/>
          </a:xfrm>
        </p:spPr>
        <p:txBody>
          <a:bodyPr>
            <a:normAutofit/>
          </a:bodyPr>
          <a:lstStyle>
            <a:lvl1pPr marL="0" indent="0">
              <a:buNone/>
              <a:defRPr sz="2000"/>
            </a:lvl1pPr>
          </a:lstStyle>
          <a:p>
            <a:endParaRPr lang="en-US"/>
          </a:p>
        </p:txBody>
      </p:sp>
    </p:spTree>
    <p:extLst>
      <p:ext uri="{BB962C8B-B14F-4D97-AF65-F5344CB8AC3E}">
        <p14:creationId xmlns:p14="http://schemas.microsoft.com/office/powerpoint/2010/main" val="345571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images">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0" y="1648047"/>
            <a:ext cx="4267200" cy="2355278"/>
          </a:xfrm>
          <a:prstGeom prst="rect">
            <a:avLst/>
          </a:prstGeom>
        </p:spPr>
        <p:txBody>
          <a:bodyPr>
            <a:normAutofit/>
          </a:bodyPr>
          <a:lstStyle>
            <a:lvl1pPr marL="0" indent="0">
              <a:buNone/>
              <a:defRPr sz="1400"/>
            </a:lvl1pPr>
          </a:lstStyle>
          <a:p>
            <a:endParaRPr lang="en-US" dirty="0"/>
          </a:p>
        </p:txBody>
      </p:sp>
      <p:sp>
        <p:nvSpPr>
          <p:cNvPr id="9" name="Picture Placeholder 12"/>
          <p:cNvSpPr>
            <a:spLocks noGrp="1"/>
          </p:cNvSpPr>
          <p:nvPr>
            <p:ph type="pic" sz="quarter" idx="15"/>
          </p:nvPr>
        </p:nvSpPr>
        <p:spPr>
          <a:xfrm>
            <a:off x="7924800" y="1648047"/>
            <a:ext cx="4267200" cy="2355278"/>
          </a:xfrm>
          <a:prstGeom prst="rect">
            <a:avLst/>
          </a:prstGeom>
        </p:spPr>
        <p:txBody>
          <a:bodyPr>
            <a:normAutofit/>
          </a:bodyPr>
          <a:lstStyle>
            <a:lvl1pPr marL="0" indent="0">
              <a:buNone/>
              <a:defRPr sz="1400"/>
            </a:lvl1pPr>
          </a:lstStyle>
          <a:p>
            <a:endParaRPr lang="en-US" dirty="0"/>
          </a:p>
        </p:txBody>
      </p:sp>
      <p:sp>
        <p:nvSpPr>
          <p:cNvPr id="4" name="Oval 3"/>
          <p:cNvSpPr/>
          <p:nvPr userDrawn="1"/>
        </p:nvSpPr>
        <p:spPr>
          <a:xfrm>
            <a:off x="10968653" y="580291"/>
            <a:ext cx="392524" cy="3925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44211"/>
            <a:endParaRPr lang="en-US" sz="2150">
              <a:solidFill>
                <a:prstClr val="white"/>
              </a:solidFill>
            </a:endParaRPr>
          </a:p>
        </p:txBody>
      </p:sp>
      <p:sp>
        <p:nvSpPr>
          <p:cNvPr id="5"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0720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hite with Bars">
    <p:spTree>
      <p:nvGrpSpPr>
        <p:cNvPr id="1" name=""/>
        <p:cNvGrpSpPr/>
        <p:nvPr/>
      </p:nvGrpSpPr>
      <p:grpSpPr>
        <a:xfrm>
          <a:off x="0" y="0"/>
          <a:ext cx="0" cy="0"/>
          <a:chOff x="0" y="0"/>
          <a:chExt cx="0" cy="0"/>
        </a:xfrm>
      </p:grpSpPr>
      <p:sp>
        <p:nvSpPr>
          <p:cNvPr id="11" name="Oval 10"/>
          <p:cNvSpPr/>
          <p:nvPr userDrawn="1"/>
        </p:nvSpPr>
        <p:spPr>
          <a:xfrm>
            <a:off x="10968653" y="580291"/>
            <a:ext cx="392524" cy="3925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44211"/>
            <a:endParaRPr lang="en-US" sz="2150">
              <a:solidFill>
                <a:prstClr val="white"/>
              </a:solidFill>
            </a:endParaRPr>
          </a:p>
        </p:txBody>
      </p:sp>
      <p:sp>
        <p:nvSpPr>
          <p:cNvPr id="12"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81449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2" y="1544467"/>
            <a:ext cx="6100233" cy="2838450"/>
          </a:xfrm>
        </p:spPr>
        <p:txBody>
          <a:bodyPr>
            <a:normAutofit/>
          </a:bodyPr>
          <a:lstStyle>
            <a:lvl1pPr marL="0" indent="0">
              <a:buNone/>
              <a:defRPr sz="1800">
                <a:solidFill>
                  <a:schemeClr val="tx1"/>
                </a:solidFill>
              </a:defRPr>
            </a:lvl1pPr>
          </a:lstStyle>
          <a:p>
            <a:endParaRPr lang="en-US"/>
          </a:p>
        </p:txBody>
      </p:sp>
      <p:sp>
        <p:nvSpPr>
          <p:cNvPr id="21" name="Oval 20"/>
          <p:cNvSpPr/>
          <p:nvPr userDrawn="1"/>
        </p:nvSpPr>
        <p:spPr>
          <a:xfrm>
            <a:off x="10968653" y="580291"/>
            <a:ext cx="392524" cy="3925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44211"/>
            <a:endParaRPr lang="en-US" sz="2150">
              <a:solidFill>
                <a:prstClr val="white"/>
              </a:solidFill>
            </a:endParaRPr>
          </a:p>
        </p:txBody>
      </p:sp>
      <p:sp>
        <p:nvSpPr>
          <p:cNvPr id="22"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7222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Pic05">
    <p:spTree>
      <p:nvGrpSpPr>
        <p:cNvPr id="1" name=""/>
        <p:cNvGrpSpPr/>
        <p:nvPr/>
      </p:nvGrpSpPr>
      <p:grpSpPr>
        <a:xfrm>
          <a:off x="0" y="0"/>
          <a:ext cx="0" cy="0"/>
          <a:chOff x="0" y="0"/>
          <a:chExt cx="0" cy="0"/>
        </a:xfrm>
      </p:grpSpPr>
      <p:sp>
        <p:nvSpPr>
          <p:cNvPr id="7" name="Picture Placeholder 7"/>
          <p:cNvSpPr>
            <a:spLocks noGrp="1"/>
          </p:cNvSpPr>
          <p:nvPr>
            <p:ph type="pic" sz="quarter" idx="10" hasCustomPrompt="1"/>
          </p:nvPr>
        </p:nvSpPr>
        <p:spPr>
          <a:xfrm>
            <a:off x="853440" y="1497146"/>
            <a:ext cx="2560320" cy="1739900"/>
          </a:xfrm>
          <a:prstGeom prst="rect">
            <a:avLst/>
          </a:prstGeom>
          <a:noFill/>
          <a:ln w="19050">
            <a:noFill/>
          </a:ln>
        </p:spPr>
        <p:txBody>
          <a:bodyPr tIns="0" bIns="487704" anchor="b"/>
          <a:lstStyle>
            <a:lvl1pPr algn="ctr">
              <a:buNone/>
              <a:defRPr sz="1400" baseline="0">
                <a:solidFill>
                  <a:schemeClr val="tx1">
                    <a:lumMod val="50000"/>
                    <a:lumOff val="50000"/>
                  </a:schemeClr>
                </a:solidFill>
              </a:defRPr>
            </a:lvl1pPr>
          </a:lstStyle>
          <a:p>
            <a:r>
              <a:rPr lang="en-US" dirty="0"/>
              <a:t>Picture</a:t>
            </a:r>
          </a:p>
        </p:txBody>
      </p:sp>
      <p:sp>
        <p:nvSpPr>
          <p:cNvPr id="38" name="Picture Placeholder 7"/>
          <p:cNvSpPr>
            <a:spLocks noGrp="1"/>
          </p:cNvSpPr>
          <p:nvPr>
            <p:ph type="pic" sz="quarter" idx="19" hasCustomPrompt="1"/>
          </p:nvPr>
        </p:nvSpPr>
        <p:spPr>
          <a:xfrm>
            <a:off x="853440" y="3997942"/>
            <a:ext cx="2560320" cy="1739900"/>
          </a:xfrm>
          <a:prstGeom prst="rect">
            <a:avLst/>
          </a:prstGeom>
          <a:noFill/>
          <a:ln w="19050">
            <a:noFill/>
          </a:ln>
        </p:spPr>
        <p:txBody>
          <a:bodyPr tIns="0" bIns="487704" anchor="b"/>
          <a:lstStyle>
            <a:lvl1pPr algn="ctr">
              <a:buNone/>
              <a:defRPr sz="1400" baseline="0">
                <a:solidFill>
                  <a:schemeClr val="tx1">
                    <a:lumMod val="50000"/>
                    <a:lumOff val="50000"/>
                  </a:schemeClr>
                </a:solidFill>
              </a:defRPr>
            </a:lvl1pPr>
          </a:lstStyle>
          <a:p>
            <a:r>
              <a:rPr lang="en-US" dirty="0"/>
              <a:t>Picture</a:t>
            </a:r>
          </a:p>
        </p:txBody>
      </p:sp>
      <p:sp>
        <p:nvSpPr>
          <p:cNvPr id="41" name="Picture Placeholder 7"/>
          <p:cNvSpPr>
            <a:spLocks noGrp="1"/>
          </p:cNvSpPr>
          <p:nvPr>
            <p:ph type="pic" sz="quarter" idx="21" hasCustomPrompt="1"/>
          </p:nvPr>
        </p:nvSpPr>
        <p:spPr>
          <a:xfrm>
            <a:off x="3657600" y="1497146"/>
            <a:ext cx="2560320" cy="1739900"/>
          </a:xfrm>
          <a:prstGeom prst="rect">
            <a:avLst/>
          </a:prstGeom>
          <a:noFill/>
          <a:ln w="19050">
            <a:noFill/>
          </a:ln>
        </p:spPr>
        <p:txBody>
          <a:bodyPr tIns="0" bIns="487704" anchor="b"/>
          <a:lstStyle>
            <a:lvl1pPr algn="ctr">
              <a:buNone/>
              <a:defRPr sz="1400" baseline="0">
                <a:solidFill>
                  <a:schemeClr val="tx1">
                    <a:lumMod val="50000"/>
                    <a:lumOff val="50000"/>
                  </a:schemeClr>
                </a:solidFill>
              </a:defRPr>
            </a:lvl1pPr>
          </a:lstStyle>
          <a:p>
            <a:r>
              <a:rPr lang="en-US" dirty="0"/>
              <a:t>Picture</a:t>
            </a:r>
          </a:p>
        </p:txBody>
      </p:sp>
      <p:sp>
        <p:nvSpPr>
          <p:cNvPr id="44" name="Picture Placeholder 7"/>
          <p:cNvSpPr>
            <a:spLocks noGrp="1"/>
          </p:cNvSpPr>
          <p:nvPr>
            <p:ph type="pic" sz="quarter" idx="23" hasCustomPrompt="1"/>
          </p:nvPr>
        </p:nvSpPr>
        <p:spPr>
          <a:xfrm>
            <a:off x="3657600" y="3997942"/>
            <a:ext cx="2560320" cy="1739900"/>
          </a:xfrm>
          <a:prstGeom prst="rect">
            <a:avLst/>
          </a:prstGeom>
          <a:noFill/>
          <a:ln w="19050">
            <a:noFill/>
          </a:ln>
        </p:spPr>
        <p:txBody>
          <a:bodyPr tIns="0" bIns="487704" anchor="b"/>
          <a:lstStyle>
            <a:lvl1pPr algn="ctr">
              <a:buNone/>
              <a:defRPr sz="1400" baseline="0">
                <a:solidFill>
                  <a:schemeClr val="tx1">
                    <a:lumMod val="50000"/>
                    <a:lumOff val="50000"/>
                  </a:schemeClr>
                </a:solidFill>
              </a:defRPr>
            </a:lvl1pPr>
          </a:lstStyle>
          <a:p>
            <a:r>
              <a:rPr lang="en-US" dirty="0"/>
              <a:t>Picture</a:t>
            </a:r>
          </a:p>
        </p:txBody>
      </p:sp>
      <p:sp>
        <p:nvSpPr>
          <p:cNvPr id="28" name="Slide Number Placeholder 5"/>
          <p:cNvSpPr>
            <a:spLocks noGrp="1"/>
          </p:cNvSpPr>
          <p:nvPr>
            <p:ph type="sldNum" sz="quarter" idx="12"/>
          </p:nvPr>
        </p:nvSpPr>
        <p:spPr>
          <a:xfrm>
            <a:off x="10930056" y="594101"/>
            <a:ext cx="465148" cy="331932"/>
          </a:xfrm>
        </p:spPr>
        <p:txBody>
          <a:bodyPr/>
          <a:lstStyle/>
          <a:p>
            <a:fld id="{9E30716D-6579-E840-A866-65A32A51B07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5772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Pic05">
    <p:spTree>
      <p:nvGrpSpPr>
        <p:cNvPr id="1" name=""/>
        <p:cNvGrpSpPr/>
        <p:nvPr/>
      </p:nvGrpSpPr>
      <p:grpSpPr>
        <a:xfrm>
          <a:off x="0" y="0"/>
          <a:ext cx="0" cy="0"/>
          <a:chOff x="0" y="0"/>
          <a:chExt cx="0" cy="0"/>
        </a:xfrm>
      </p:grpSpPr>
      <p:sp>
        <p:nvSpPr>
          <p:cNvPr id="7" name="Picture Placeholder 7"/>
          <p:cNvSpPr>
            <a:spLocks noGrp="1"/>
          </p:cNvSpPr>
          <p:nvPr>
            <p:ph type="pic" sz="quarter" idx="10" hasCustomPrompt="1"/>
          </p:nvPr>
        </p:nvSpPr>
        <p:spPr>
          <a:xfrm>
            <a:off x="887984" y="1325158"/>
            <a:ext cx="4531360" cy="1887703"/>
          </a:xfrm>
          <a:prstGeom prst="rect">
            <a:avLst/>
          </a:prstGeom>
          <a:noFill/>
          <a:ln w="19050">
            <a:noFill/>
          </a:ln>
        </p:spPr>
        <p:txBody>
          <a:bodyPr tIns="0" bIns="487704" anchor="b"/>
          <a:lstStyle>
            <a:lvl1pPr algn="ctr">
              <a:buNone/>
              <a:defRPr sz="1400" baseline="0">
                <a:solidFill>
                  <a:schemeClr val="tx1">
                    <a:lumMod val="50000"/>
                    <a:lumOff val="50000"/>
                  </a:schemeClr>
                </a:solidFill>
              </a:defRPr>
            </a:lvl1pPr>
          </a:lstStyle>
          <a:p>
            <a:r>
              <a:rPr lang="en-US" dirty="0"/>
              <a:t>Click Icon To Add Image</a:t>
            </a:r>
          </a:p>
        </p:txBody>
      </p:sp>
      <p:sp>
        <p:nvSpPr>
          <p:cNvPr id="28" name="Picture Placeholder 7"/>
          <p:cNvSpPr>
            <a:spLocks noGrp="1"/>
          </p:cNvSpPr>
          <p:nvPr>
            <p:ph type="pic" sz="quarter" idx="19" hasCustomPrompt="1"/>
          </p:nvPr>
        </p:nvSpPr>
        <p:spPr>
          <a:xfrm>
            <a:off x="887984" y="3954611"/>
            <a:ext cx="4531360" cy="1904267"/>
          </a:xfrm>
          <a:prstGeom prst="rect">
            <a:avLst/>
          </a:prstGeom>
          <a:noFill/>
          <a:ln w="19050">
            <a:noFill/>
          </a:ln>
        </p:spPr>
        <p:txBody>
          <a:bodyPr tIns="0" bIns="487704" anchor="b"/>
          <a:lstStyle>
            <a:lvl1pPr algn="ctr">
              <a:buNone/>
              <a:defRPr sz="1400" baseline="0">
                <a:solidFill>
                  <a:schemeClr val="tx1">
                    <a:lumMod val="50000"/>
                    <a:lumOff val="50000"/>
                  </a:schemeClr>
                </a:solidFill>
              </a:defRPr>
            </a:lvl1pPr>
          </a:lstStyle>
          <a:p>
            <a:r>
              <a:rPr lang="en-US" dirty="0"/>
              <a:t>Click Icon To Add Image</a:t>
            </a:r>
          </a:p>
        </p:txBody>
      </p:sp>
      <p:sp>
        <p:nvSpPr>
          <p:cNvPr id="32" name="Slide Number Placeholder 5"/>
          <p:cNvSpPr>
            <a:spLocks noGrp="1"/>
          </p:cNvSpPr>
          <p:nvPr>
            <p:ph type="sldNum" sz="quarter" idx="12"/>
          </p:nvPr>
        </p:nvSpPr>
        <p:spPr>
          <a:xfrm>
            <a:off x="10930056" y="594101"/>
            <a:ext cx="465148" cy="331932"/>
          </a:xfrm>
        </p:spPr>
        <p:txBody>
          <a:bodyPr/>
          <a:lstStyle/>
          <a:p>
            <a:fld id="{9E30716D-6579-E840-A866-65A32A51B07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8081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
        <p:nvSpPr>
          <p:cNvPr id="9" name="Picture Placeholder 2"/>
          <p:cNvSpPr>
            <a:spLocks noGrp="1" noChangeAspect="1"/>
          </p:cNvSpPr>
          <p:nvPr>
            <p:ph type="pic" sz="quarter" idx="25"/>
          </p:nvPr>
        </p:nvSpPr>
        <p:spPr>
          <a:xfrm>
            <a:off x="4218185" y="1814403"/>
            <a:ext cx="3340603" cy="1892739"/>
          </a:xfrm>
        </p:spPr>
        <p:txBody>
          <a:bodyPr anchor="t">
            <a:normAutofit/>
          </a:bodyPr>
          <a:lstStyle>
            <a:lvl1pPr marL="0" indent="0" algn="ctr">
              <a:buNone/>
              <a:defRPr sz="1100">
                <a:latin typeface="Roboto Light"/>
                <a:cs typeface="Roboto Light"/>
              </a:defRPr>
            </a:lvl1pPr>
          </a:lstStyle>
          <a:p>
            <a:endParaRPr lang="id-ID" dirty="0"/>
          </a:p>
        </p:txBody>
      </p:sp>
      <p:sp>
        <p:nvSpPr>
          <p:cNvPr id="17" name="Picture Placeholder 2"/>
          <p:cNvSpPr>
            <a:spLocks noGrp="1" noChangeAspect="1"/>
          </p:cNvSpPr>
          <p:nvPr>
            <p:ph type="pic" sz="quarter" idx="22"/>
          </p:nvPr>
        </p:nvSpPr>
        <p:spPr>
          <a:xfrm>
            <a:off x="2684333" y="3690302"/>
            <a:ext cx="458889" cy="818462"/>
          </a:xfrm>
        </p:spPr>
        <p:txBody>
          <a:bodyPr anchor="t">
            <a:normAutofit/>
          </a:bodyPr>
          <a:lstStyle>
            <a:lvl1pPr marL="0" indent="0" algn="ctr">
              <a:lnSpc>
                <a:spcPct val="50000"/>
              </a:lnSpc>
              <a:buNone/>
              <a:defRPr sz="525">
                <a:latin typeface="Roboto Light"/>
                <a:cs typeface="Roboto Light"/>
              </a:defRPr>
            </a:lvl1pPr>
          </a:lstStyle>
          <a:p>
            <a:endParaRPr lang="id-ID" dirty="0"/>
          </a:p>
        </p:txBody>
      </p:sp>
      <p:sp>
        <p:nvSpPr>
          <p:cNvPr id="10" name="Picture Placeholder 2"/>
          <p:cNvSpPr>
            <a:spLocks noGrp="1" noChangeAspect="1"/>
          </p:cNvSpPr>
          <p:nvPr>
            <p:ph type="pic" sz="quarter" idx="26"/>
          </p:nvPr>
        </p:nvSpPr>
        <p:spPr>
          <a:xfrm>
            <a:off x="7080920" y="3116204"/>
            <a:ext cx="2127997" cy="1356225"/>
          </a:xfrm>
        </p:spPr>
        <p:txBody>
          <a:bodyPr anchor="t">
            <a:normAutofit/>
          </a:bodyPr>
          <a:lstStyle>
            <a:lvl1pPr marL="0" indent="0" algn="ctr">
              <a:buNone/>
              <a:defRPr sz="1000">
                <a:latin typeface="Roboto Light"/>
                <a:cs typeface="Roboto Light"/>
              </a:defRPr>
            </a:lvl1pPr>
          </a:lstStyle>
          <a:p>
            <a:endParaRPr lang="id-ID" dirty="0"/>
          </a:p>
        </p:txBody>
      </p:sp>
      <p:sp>
        <p:nvSpPr>
          <p:cNvPr id="8" name="Picture Placeholder 2"/>
          <p:cNvSpPr>
            <a:spLocks noGrp="1" noChangeAspect="1"/>
          </p:cNvSpPr>
          <p:nvPr>
            <p:ph type="pic" sz="quarter" idx="24"/>
          </p:nvPr>
        </p:nvSpPr>
        <p:spPr>
          <a:xfrm>
            <a:off x="3321915" y="3039201"/>
            <a:ext cx="1127325" cy="1451271"/>
          </a:xfrm>
        </p:spPr>
        <p:txBody>
          <a:bodyPr anchor="t">
            <a:normAutofit/>
          </a:bodyPr>
          <a:lstStyle>
            <a:lvl1pPr marL="0" indent="0" algn="ctr">
              <a:buNone/>
              <a:defRPr sz="1000">
                <a:latin typeface="Roboto Light"/>
                <a:cs typeface="Roboto Light"/>
              </a:defRPr>
            </a:lvl1pPr>
          </a:lstStyle>
          <a:p>
            <a:endParaRPr lang="id-ID" dirty="0"/>
          </a:p>
        </p:txBody>
      </p:sp>
      <p:sp>
        <p:nvSpPr>
          <p:cNvPr id="6"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3468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ablet-mockup">
    <p:spTree>
      <p:nvGrpSpPr>
        <p:cNvPr id="1" name=""/>
        <p:cNvGrpSpPr/>
        <p:nvPr/>
      </p:nvGrpSpPr>
      <p:grpSpPr>
        <a:xfrm>
          <a:off x="0" y="0"/>
          <a:ext cx="0" cy="0"/>
          <a:chOff x="0" y="0"/>
          <a:chExt cx="0" cy="0"/>
        </a:xfrm>
      </p:grpSpPr>
      <p:sp>
        <p:nvSpPr>
          <p:cNvPr id="26" name="Picture Placeholder 9"/>
          <p:cNvSpPr>
            <a:spLocks noGrp="1" noChangeAspect="1"/>
          </p:cNvSpPr>
          <p:nvPr>
            <p:ph type="pic" sz="quarter" idx="10"/>
          </p:nvPr>
        </p:nvSpPr>
        <p:spPr>
          <a:xfrm>
            <a:off x="2157946" y="1854943"/>
            <a:ext cx="2029685" cy="2727848"/>
          </a:xfrm>
        </p:spPr>
        <p:txBody>
          <a:bodyPr>
            <a:normAutofit/>
          </a:bodyPr>
          <a:lstStyle>
            <a:lvl1pPr marL="0" indent="0">
              <a:buNone/>
              <a:defRPr sz="1100">
                <a:solidFill>
                  <a:schemeClr val="tx1">
                    <a:lumMod val="50000"/>
                    <a:lumOff val="50000"/>
                  </a:schemeClr>
                </a:solidFill>
              </a:defRPr>
            </a:lvl1pPr>
          </a:lstStyle>
          <a:p>
            <a:endParaRPr lang="en-US" dirty="0"/>
          </a:p>
        </p:txBody>
      </p:sp>
      <p:sp>
        <p:nvSpPr>
          <p:cNvPr id="69" name="Picture Placeholder 9"/>
          <p:cNvSpPr>
            <a:spLocks noGrp="1" noChangeAspect="1"/>
          </p:cNvSpPr>
          <p:nvPr>
            <p:ph type="pic" sz="quarter" idx="11"/>
          </p:nvPr>
        </p:nvSpPr>
        <p:spPr>
          <a:xfrm>
            <a:off x="5073370" y="1854943"/>
            <a:ext cx="2078592" cy="2727845"/>
          </a:xfrm>
        </p:spPr>
        <p:txBody>
          <a:bodyPr>
            <a:normAutofit/>
          </a:bodyPr>
          <a:lstStyle>
            <a:lvl1pPr marL="0" indent="0">
              <a:buNone/>
              <a:defRPr sz="1000">
                <a:solidFill>
                  <a:schemeClr val="tx1">
                    <a:lumMod val="50000"/>
                    <a:lumOff val="50000"/>
                  </a:schemeClr>
                </a:solidFill>
              </a:defRPr>
            </a:lvl1pPr>
          </a:lstStyle>
          <a:p>
            <a:endParaRPr lang="en-US" dirty="0"/>
          </a:p>
        </p:txBody>
      </p:sp>
      <p:sp>
        <p:nvSpPr>
          <p:cNvPr id="70" name="Picture Placeholder 9"/>
          <p:cNvSpPr>
            <a:spLocks noGrp="1" noChangeAspect="1"/>
          </p:cNvSpPr>
          <p:nvPr>
            <p:ph type="pic" sz="quarter" idx="12"/>
          </p:nvPr>
        </p:nvSpPr>
        <p:spPr>
          <a:xfrm>
            <a:off x="7918154" y="1856956"/>
            <a:ext cx="2079350" cy="2727848"/>
          </a:xfrm>
        </p:spPr>
        <p:txBody>
          <a:bodyPr>
            <a:normAutofit/>
          </a:bodyPr>
          <a:lstStyle>
            <a:lvl1pPr marL="0" indent="0">
              <a:buNone/>
              <a:defRPr sz="1100">
                <a:solidFill>
                  <a:schemeClr val="tx1">
                    <a:lumMod val="50000"/>
                    <a:lumOff val="50000"/>
                  </a:schemeClr>
                </a:solidFill>
                <a:latin typeface="Roboto Light"/>
                <a:cs typeface="Roboto Light"/>
              </a:defRPr>
            </a:lvl1pPr>
          </a:lstStyle>
          <a:p>
            <a:endParaRPr lang="en-US" dirty="0"/>
          </a:p>
        </p:txBody>
      </p:sp>
      <p:sp>
        <p:nvSpPr>
          <p:cNvPr id="29" name="Oval 28"/>
          <p:cNvSpPr/>
          <p:nvPr userDrawn="1"/>
        </p:nvSpPr>
        <p:spPr>
          <a:xfrm>
            <a:off x="10968653" y="580291"/>
            <a:ext cx="392524" cy="3925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44211"/>
            <a:endParaRPr lang="en-US" sz="2150">
              <a:solidFill>
                <a:prstClr val="white"/>
              </a:solidFill>
            </a:endParaRPr>
          </a:p>
        </p:txBody>
      </p:sp>
      <p:sp>
        <p:nvSpPr>
          <p:cNvPr id="30"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4757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Phone 6 3x">
    <p:spTree>
      <p:nvGrpSpPr>
        <p:cNvPr id="1" name=""/>
        <p:cNvGrpSpPr/>
        <p:nvPr/>
      </p:nvGrpSpPr>
      <p:grpSpPr>
        <a:xfrm>
          <a:off x="0" y="0"/>
          <a:ext cx="0" cy="0"/>
          <a:chOff x="0" y="0"/>
          <a:chExt cx="0" cy="0"/>
        </a:xfrm>
      </p:grpSpPr>
      <p:sp>
        <p:nvSpPr>
          <p:cNvPr id="27" name="Picture Placeholder 16"/>
          <p:cNvSpPr>
            <a:spLocks noGrp="1"/>
          </p:cNvSpPr>
          <p:nvPr>
            <p:ph type="pic" sz="quarter" idx="10"/>
          </p:nvPr>
        </p:nvSpPr>
        <p:spPr>
          <a:xfrm>
            <a:off x="5076539" y="2054681"/>
            <a:ext cx="2020549" cy="3581554"/>
          </a:xfrm>
          <a:prstGeom prst="rect">
            <a:avLst/>
          </a:prstGeom>
        </p:spPr>
        <p:txBody>
          <a:bodyPr>
            <a:normAutofit/>
          </a:bodyPr>
          <a:lstStyle>
            <a:lvl1pPr marL="0" indent="0">
              <a:buNone/>
              <a:defRPr sz="650"/>
            </a:lvl1pPr>
          </a:lstStyle>
          <a:p>
            <a:endParaRPr lang="en-US"/>
          </a:p>
        </p:txBody>
      </p:sp>
      <p:sp>
        <p:nvSpPr>
          <p:cNvPr id="29" name="Picture Placeholder 16"/>
          <p:cNvSpPr>
            <a:spLocks noGrp="1"/>
          </p:cNvSpPr>
          <p:nvPr>
            <p:ph type="pic" sz="quarter" idx="11"/>
          </p:nvPr>
        </p:nvSpPr>
        <p:spPr>
          <a:xfrm>
            <a:off x="3943026" y="2590800"/>
            <a:ext cx="1010123" cy="2514600"/>
          </a:xfrm>
          <a:prstGeom prst="rect">
            <a:avLst/>
          </a:prstGeom>
        </p:spPr>
        <p:txBody>
          <a:bodyPr>
            <a:normAutofit/>
          </a:bodyPr>
          <a:lstStyle>
            <a:lvl1pPr marL="0" indent="0">
              <a:buNone/>
              <a:defRPr sz="650"/>
            </a:lvl1pPr>
          </a:lstStyle>
          <a:p>
            <a:endParaRPr lang="en-US" dirty="0"/>
          </a:p>
        </p:txBody>
      </p:sp>
      <p:sp>
        <p:nvSpPr>
          <p:cNvPr id="31" name="Picture Placeholder 16"/>
          <p:cNvSpPr>
            <a:spLocks noGrp="1"/>
          </p:cNvSpPr>
          <p:nvPr>
            <p:ph type="pic" sz="quarter" idx="12"/>
          </p:nvPr>
        </p:nvSpPr>
        <p:spPr>
          <a:xfrm>
            <a:off x="7200756" y="2590800"/>
            <a:ext cx="1010123" cy="2514600"/>
          </a:xfrm>
          <a:prstGeom prst="rect">
            <a:avLst/>
          </a:prstGeom>
        </p:spPr>
        <p:txBody>
          <a:bodyPr>
            <a:normAutofit/>
          </a:bodyPr>
          <a:lstStyle>
            <a:lvl1pPr marL="0" indent="0">
              <a:buNone/>
              <a:defRPr sz="650"/>
            </a:lvl1pPr>
          </a:lstStyle>
          <a:p>
            <a:endParaRPr lang="en-US" dirty="0"/>
          </a:p>
        </p:txBody>
      </p:sp>
      <p:sp>
        <p:nvSpPr>
          <p:cNvPr id="9"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93942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aptop Project">
    <p:spTree>
      <p:nvGrpSpPr>
        <p:cNvPr id="1" name=""/>
        <p:cNvGrpSpPr/>
        <p:nvPr/>
      </p:nvGrpSpPr>
      <p:grpSpPr>
        <a:xfrm>
          <a:off x="0" y="0"/>
          <a:ext cx="0" cy="0"/>
          <a:chOff x="0" y="0"/>
          <a:chExt cx="0" cy="0"/>
        </a:xfrm>
      </p:grpSpPr>
      <p:sp>
        <p:nvSpPr>
          <p:cNvPr id="14" name="Picture Placeholder 9"/>
          <p:cNvSpPr>
            <a:spLocks noGrp="1"/>
          </p:cNvSpPr>
          <p:nvPr>
            <p:ph type="pic" sz="quarter" idx="11"/>
          </p:nvPr>
        </p:nvSpPr>
        <p:spPr>
          <a:xfrm>
            <a:off x="1599020" y="2321783"/>
            <a:ext cx="4422647" cy="2769218"/>
          </a:xfrm>
          <a:prstGeom prst="rect">
            <a:avLst/>
          </a:prstGeom>
        </p:spPr>
        <p:txBody>
          <a:bodyPr>
            <a:normAutofit/>
          </a:bodyPr>
          <a:lstStyle>
            <a:lvl1pPr marL="0" indent="0">
              <a:buNone/>
              <a:defRPr sz="1050">
                <a:solidFill>
                  <a:schemeClr val="tx1">
                    <a:lumMod val="50000"/>
                    <a:lumOff val="50000"/>
                  </a:schemeClr>
                </a:solidFill>
              </a:defRPr>
            </a:lvl1pPr>
          </a:lstStyle>
          <a:p>
            <a:endParaRPr lang="en-US"/>
          </a:p>
        </p:txBody>
      </p:sp>
      <p:sp>
        <p:nvSpPr>
          <p:cNvPr id="5"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9516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sktop Project">
    <p:spTree>
      <p:nvGrpSpPr>
        <p:cNvPr id="1" name=""/>
        <p:cNvGrpSpPr/>
        <p:nvPr/>
      </p:nvGrpSpPr>
      <p:grpSpPr>
        <a:xfrm>
          <a:off x="0" y="0"/>
          <a:ext cx="0" cy="0"/>
          <a:chOff x="0" y="0"/>
          <a:chExt cx="0" cy="0"/>
        </a:xfrm>
      </p:grpSpPr>
      <p:sp>
        <p:nvSpPr>
          <p:cNvPr id="14" name="Picture Placeholder 9"/>
          <p:cNvSpPr>
            <a:spLocks noGrp="1"/>
          </p:cNvSpPr>
          <p:nvPr>
            <p:ph type="pic" sz="quarter" idx="11"/>
          </p:nvPr>
        </p:nvSpPr>
        <p:spPr>
          <a:xfrm>
            <a:off x="6639624" y="1975278"/>
            <a:ext cx="4339462" cy="2491082"/>
          </a:xfrm>
          <a:prstGeom prst="rect">
            <a:avLst/>
          </a:prstGeom>
        </p:spPr>
        <p:txBody>
          <a:bodyPr>
            <a:normAutofit/>
          </a:bodyPr>
          <a:lstStyle>
            <a:lvl1pPr marL="0" indent="0">
              <a:buNone/>
              <a:defRPr sz="1050">
                <a:solidFill>
                  <a:schemeClr val="tx2"/>
                </a:solidFill>
              </a:defRPr>
            </a:lvl1pPr>
          </a:lstStyle>
          <a:p>
            <a:endParaRPr lang="en-US"/>
          </a:p>
        </p:txBody>
      </p:sp>
      <p:sp>
        <p:nvSpPr>
          <p:cNvPr id="7"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7201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iPad Air">
    <p:spTree>
      <p:nvGrpSpPr>
        <p:cNvPr id="1" name=""/>
        <p:cNvGrpSpPr/>
        <p:nvPr/>
      </p:nvGrpSpPr>
      <p:grpSpPr>
        <a:xfrm>
          <a:off x="0" y="0"/>
          <a:ext cx="0" cy="0"/>
          <a:chOff x="0" y="0"/>
          <a:chExt cx="0" cy="0"/>
        </a:xfrm>
      </p:grpSpPr>
      <p:sp>
        <p:nvSpPr>
          <p:cNvPr id="5" name="Picture Placeholder 12"/>
          <p:cNvSpPr>
            <a:spLocks noGrp="1"/>
          </p:cNvSpPr>
          <p:nvPr>
            <p:ph type="pic" sz="quarter" idx="14"/>
          </p:nvPr>
        </p:nvSpPr>
        <p:spPr>
          <a:xfrm>
            <a:off x="4686483" y="2019300"/>
            <a:ext cx="2978936" cy="4000500"/>
          </a:xfrm>
        </p:spPr>
        <p:txBody>
          <a:bodyPr>
            <a:normAutofit/>
          </a:bodyPr>
          <a:lstStyle>
            <a:lvl1pPr>
              <a:defRPr sz="1400"/>
            </a:lvl1pPr>
          </a:lstStyle>
          <a:p>
            <a:endParaRPr lang="en-US" dirty="0"/>
          </a:p>
        </p:txBody>
      </p:sp>
      <p:sp>
        <p:nvSpPr>
          <p:cNvPr id="6"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5556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porftfolio-1">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4500563" y="1779588"/>
            <a:ext cx="3194050" cy="2266950"/>
          </a:xfrm>
        </p:spPr>
        <p:txBody>
          <a:bodyPr>
            <a:normAutofit/>
          </a:bodyPr>
          <a:lstStyle>
            <a:lvl1pPr marL="0" indent="0">
              <a:buNone/>
              <a:defRPr sz="2000">
                <a:solidFill>
                  <a:schemeClr val="tx2"/>
                </a:solidFill>
                <a:latin typeface="Roboto Light"/>
                <a:cs typeface="Roboto Light"/>
              </a:defRPr>
            </a:lvl1pPr>
          </a:lstStyle>
          <a:p>
            <a:endParaRPr lang="id-ID" dirty="0"/>
          </a:p>
        </p:txBody>
      </p:sp>
      <p:sp>
        <p:nvSpPr>
          <p:cNvPr id="10" name="Picture Placeholder 2"/>
          <p:cNvSpPr>
            <a:spLocks noGrp="1"/>
          </p:cNvSpPr>
          <p:nvPr>
            <p:ph type="pic" sz="quarter" idx="12"/>
          </p:nvPr>
        </p:nvSpPr>
        <p:spPr>
          <a:xfrm>
            <a:off x="7808913" y="1779588"/>
            <a:ext cx="3216275" cy="2266950"/>
          </a:xfrm>
        </p:spPr>
        <p:txBody>
          <a:bodyPr>
            <a:normAutofit/>
          </a:bodyPr>
          <a:lstStyle>
            <a:lvl1pPr marL="0" indent="0">
              <a:buNone/>
              <a:defRPr sz="2000">
                <a:solidFill>
                  <a:schemeClr val="tx2"/>
                </a:solidFill>
                <a:latin typeface="Roboto Light"/>
                <a:cs typeface="Roboto Light"/>
              </a:defRPr>
            </a:lvl1pPr>
          </a:lstStyle>
          <a:p>
            <a:endParaRPr lang="id-ID" dirty="0"/>
          </a:p>
        </p:txBody>
      </p:sp>
      <p:sp>
        <p:nvSpPr>
          <p:cNvPr id="11" name="Picture Placeholder 2"/>
          <p:cNvSpPr>
            <a:spLocks noGrp="1"/>
          </p:cNvSpPr>
          <p:nvPr>
            <p:ph type="pic" sz="quarter" idx="15"/>
          </p:nvPr>
        </p:nvSpPr>
        <p:spPr>
          <a:xfrm>
            <a:off x="1210109" y="1795468"/>
            <a:ext cx="3201554" cy="2251071"/>
          </a:xfrm>
        </p:spPr>
        <p:txBody>
          <a:bodyPr>
            <a:normAutofit/>
          </a:bodyPr>
          <a:lstStyle>
            <a:lvl1pPr marL="0" indent="0">
              <a:buNone/>
              <a:defRPr sz="2000">
                <a:solidFill>
                  <a:schemeClr val="tx2"/>
                </a:solidFill>
                <a:latin typeface="Roboto Light"/>
                <a:cs typeface="Roboto Light"/>
              </a:defRPr>
            </a:lvl1pPr>
          </a:lstStyle>
          <a:p>
            <a:endParaRPr lang="id-ID" dirty="0"/>
          </a:p>
        </p:txBody>
      </p:sp>
      <p:sp>
        <p:nvSpPr>
          <p:cNvPr id="28"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14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12" name="Picture Placeholder 2"/>
          <p:cNvSpPr>
            <a:spLocks noGrp="1"/>
          </p:cNvSpPr>
          <p:nvPr>
            <p:ph type="pic" sz="quarter" idx="13"/>
          </p:nvPr>
        </p:nvSpPr>
        <p:spPr>
          <a:xfrm>
            <a:off x="1021766" y="1833691"/>
            <a:ext cx="2411549" cy="1828800"/>
          </a:xfrm>
        </p:spPr>
        <p:txBody>
          <a:bodyPr>
            <a:normAutofit/>
          </a:bodyPr>
          <a:lstStyle>
            <a:lvl1pPr marL="0" indent="0">
              <a:buNone/>
              <a:defRPr sz="1600">
                <a:solidFill>
                  <a:schemeClr val="tx1"/>
                </a:solidFill>
              </a:defRPr>
            </a:lvl1pPr>
          </a:lstStyle>
          <a:p>
            <a:endParaRPr lang="en-US"/>
          </a:p>
        </p:txBody>
      </p:sp>
      <p:sp>
        <p:nvSpPr>
          <p:cNvPr id="13" name="Picture Placeholder 2"/>
          <p:cNvSpPr>
            <a:spLocks noGrp="1"/>
          </p:cNvSpPr>
          <p:nvPr>
            <p:ph type="pic" sz="quarter" idx="14"/>
          </p:nvPr>
        </p:nvSpPr>
        <p:spPr>
          <a:xfrm>
            <a:off x="3621426" y="1833691"/>
            <a:ext cx="2411549" cy="1828800"/>
          </a:xfrm>
        </p:spPr>
        <p:txBody>
          <a:bodyPr>
            <a:normAutofit/>
          </a:bodyPr>
          <a:lstStyle>
            <a:lvl1pPr marL="0" indent="0">
              <a:buNone/>
              <a:defRPr sz="1600">
                <a:solidFill>
                  <a:schemeClr val="tx1"/>
                </a:solidFill>
              </a:defRPr>
            </a:lvl1pPr>
          </a:lstStyle>
          <a:p>
            <a:endParaRPr lang="en-US"/>
          </a:p>
        </p:txBody>
      </p:sp>
      <p:sp>
        <p:nvSpPr>
          <p:cNvPr id="14" name="Picture Placeholder 2"/>
          <p:cNvSpPr>
            <a:spLocks noGrp="1"/>
          </p:cNvSpPr>
          <p:nvPr>
            <p:ph type="pic" sz="quarter" idx="15"/>
          </p:nvPr>
        </p:nvSpPr>
        <p:spPr>
          <a:xfrm>
            <a:off x="6224652" y="1833691"/>
            <a:ext cx="2411549" cy="1828800"/>
          </a:xfrm>
        </p:spPr>
        <p:txBody>
          <a:bodyPr>
            <a:normAutofit/>
          </a:bodyPr>
          <a:lstStyle>
            <a:lvl1pPr marL="0" indent="0">
              <a:buNone/>
              <a:defRPr sz="1600">
                <a:solidFill>
                  <a:schemeClr val="tx1"/>
                </a:solidFill>
              </a:defRPr>
            </a:lvl1pPr>
          </a:lstStyle>
          <a:p>
            <a:endParaRPr lang="en-US"/>
          </a:p>
        </p:txBody>
      </p:sp>
      <p:sp>
        <p:nvSpPr>
          <p:cNvPr id="15" name="Picture Placeholder 2"/>
          <p:cNvSpPr>
            <a:spLocks noGrp="1"/>
          </p:cNvSpPr>
          <p:nvPr>
            <p:ph type="pic" sz="quarter" idx="16"/>
          </p:nvPr>
        </p:nvSpPr>
        <p:spPr>
          <a:xfrm>
            <a:off x="8824312" y="1833691"/>
            <a:ext cx="2411549" cy="1828800"/>
          </a:xfrm>
        </p:spPr>
        <p:txBody>
          <a:bodyPr>
            <a:normAutofit/>
          </a:bodyPr>
          <a:lstStyle>
            <a:lvl1pPr marL="0" indent="0">
              <a:buNone/>
              <a:defRPr sz="1600">
                <a:solidFill>
                  <a:schemeClr val="tx1"/>
                </a:solidFill>
              </a:defRPr>
            </a:lvl1pPr>
          </a:lstStyle>
          <a:p>
            <a:endParaRPr lang="en-US"/>
          </a:p>
        </p:txBody>
      </p:sp>
      <p:sp>
        <p:nvSpPr>
          <p:cNvPr id="8"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8045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ortfolio-2">
    <p:spTree>
      <p:nvGrpSpPr>
        <p:cNvPr id="1" name=""/>
        <p:cNvGrpSpPr/>
        <p:nvPr/>
      </p:nvGrpSpPr>
      <p:grpSpPr>
        <a:xfrm>
          <a:off x="0" y="0"/>
          <a:ext cx="0" cy="0"/>
          <a:chOff x="0" y="0"/>
          <a:chExt cx="0" cy="0"/>
        </a:xfrm>
      </p:grpSpPr>
      <p:sp>
        <p:nvSpPr>
          <p:cNvPr id="15" name="Picture Placeholder 13"/>
          <p:cNvSpPr>
            <a:spLocks noGrp="1"/>
          </p:cNvSpPr>
          <p:nvPr>
            <p:ph type="pic" sz="quarter" idx="11"/>
          </p:nvPr>
        </p:nvSpPr>
        <p:spPr>
          <a:xfrm>
            <a:off x="3785657" y="1647680"/>
            <a:ext cx="2317411" cy="2315293"/>
          </a:xfrm>
          <a:effectLst/>
        </p:spPr>
        <p:txBody>
          <a:bodyPr>
            <a:normAutofit/>
          </a:bodyPr>
          <a:lstStyle>
            <a:lvl1pPr marL="0" indent="0">
              <a:buNone/>
              <a:defRPr sz="1800">
                <a:ln>
                  <a:noFill/>
                </a:ln>
                <a:solidFill>
                  <a:schemeClr val="tx1"/>
                </a:solidFill>
                <a:latin typeface="Roboto Light"/>
                <a:cs typeface="Roboto Light"/>
              </a:defRPr>
            </a:lvl1pPr>
          </a:lstStyle>
          <a:p>
            <a:endParaRPr lang="en-US" dirty="0"/>
          </a:p>
        </p:txBody>
      </p:sp>
      <p:sp>
        <p:nvSpPr>
          <p:cNvPr id="17" name="Picture Placeholder 13"/>
          <p:cNvSpPr>
            <a:spLocks noGrp="1"/>
          </p:cNvSpPr>
          <p:nvPr>
            <p:ph type="pic" sz="quarter" idx="13"/>
          </p:nvPr>
        </p:nvSpPr>
        <p:spPr>
          <a:xfrm>
            <a:off x="6169719" y="1657941"/>
            <a:ext cx="4695167" cy="4690877"/>
          </a:xfrm>
          <a:effectLst/>
        </p:spPr>
        <p:txBody>
          <a:bodyPr>
            <a:normAutofit/>
          </a:bodyPr>
          <a:lstStyle>
            <a:lvl1pPr marL="0" indent="0">
              <a:buNone/>
              <a:defRPr sz="1800">
                <a:ln>
                  <a:noFill/>
                </a:ln>
                <a:solidFill>
                  <a:schemeClr val="tx1"/>
                </a:solidFill>
                <a:latin typeface="Roboto Light"/>
                <a:cs typeface="Roboto Light"/>
              </a:defRPr>
            </a:lvl1pPr>
          </a:lstStyle>
          <a:p>
            <a:endParaRPr lang="en-US" dirty="0"/>
          </a:p>
        </p:txBody>
      </p:sp>
      <p:sp>
        <p:nvSpPr>
          <p:cNvPr id="13" name="Picture Placeholder 13"/>
          <p:cNvSpPr>
            <a:spLocks noGrp="1"/>
          </p:cNvSpPr>
          <p:nvPr>
            <p:ph type="pic" sz="quarter" idx="16"/>
          </p:nvPr>
        </p:nvSpPr>
        <p:spPr>
          <a:xfrm>
            <a:off x="1397693" y="4033527"/>
            <a:ext cx="2317411" cy="2315295"/>
          </a:xfrm>
          <a:effectLst/>
        </p:spPr>
        <p:txBody>
          <a:bodyPr>
            <a:normAutofit/>
          </a:bodyPr>
          <a:lstStyle>
            <a:lvl1pPr marL="0" indent="0">
              <a:buNone/>
              <a:defRPr sz="1800">
                <a:ln>
                  <a:noFill/>
                </a:ln>
                <a:solidFill>
                  <a:schemeClr val="tx1"/>
                </a:solidFill>
                <a:latin typeface="Roboto Light"/>
                <a:cs typeface="Roboto Light"/>
              </a:defRPr>
            </a:lvl1pPr>
          </a:lstStyle>
          <a:p>
            <a:endParaRPr lang="en-US" dirty="0"/>
          </a:p>
        </p:txBody>
      </p:sp>
      <p:sp>
        <p:nvSpPr>
          <p:cNvPr id="5"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657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Portfolio-3">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1421883" y="1647680"/>
            <a:ext cx="2317411" cy="2315293"/>
          </a:xfrm>
          <a:ln>
            <a:noFill/>
          </a:ln>
          <a:effectLst/>
        </p:spPr>
        <p:txBody>
          <a:bodyPr>
            <a:normAutofit/>
          </a:bodyPr>
          <a:lstStyle>
            <a:lvl1pPr marL="0" indent="0">
              <a:buNone/>
              <a:defRPr sz="1200">
                <a:ln>
                  <a:noFill/>
                </a:ln>
                <a:solidFill>
                  <a:schemeClr val="tx1"/>
                </a:solidFill>
                <a:latin typeface="Roboto Light"/>
                <a:cs typeface="Roboto Light"/>
              </a:defRPr>
            </a:lvl1pPr>
          </a:lstStyle>
          <a:p>
            <a:endParaRPr lang="en-US" dirty="0"/>
          </a:p>
        </p:txBody>
      </p:sp>
      <p:sp>
        <p:nvSpPr>
          <p:cNvPr id="28" name="Picture Placeholder 13"/>
          <p:cNvSpPr>
            <a:spLocks noGrp="1"/>
          </p:cNvSpPr>
          <p:nvPr>
            <p:ph type="pic" sz="quarter" idx="14"/>
          </p:nvPr>
        </p:nvSpPr>
        <p:spPr>
          <a:xfrm>
            <a:off x="6113147" y="1647680"/>
            <a:ext cx="2317411" cy="2315293"/>
          </a:xfrm>
          <a:ln>
            <a:noFill/>
          </a:ln>
          <a:effectLst/>
        </p:spPr>
        <p:txBody>
          <a:bodyPr>
            <a:normAutofit/>
          </a:bodyPr>
          <a:lstStyle>
            <a:lvl1pPr marL="0" indent="0">
              <a:buNone/>
              <a:defRPr sz="1200">
                <a:ln>
                  <a:noFill/>
                </a:ln>
                <a:solidFill>
                  <a:schemeClr val="tx1"/>
                </a:solidFill>
                <a:latin typeface="Roboto Light"/>
                <a:cs typeface="Roboto Light"/>
              </a:defRPr>
            </a:lvl1pPr>
          </a:lstStyle>
          <a:p>
            <a:endParaRPr lang="en-US" dirty="0"/>
          </a:p>
        </p:txBody>
      </p:sp>
      <p:sp>
        <p:nvSpPr>
          <p:cNvPr id="30" name="Picture Placeholder 13"/>
          <p:cNvSpPr>
            <a:spLocks noGrp="1"/>
          </p:cNvSpPr>
          <p:nvPr>
            <p:ph type="pic" sz="quarter" idx="15"/>
          </p:nvPr>
        </p:nvSpPr>
        <p:spPr>
          <a:xfrm>
            <a:off x="1421883" y="4061748"/>
            <a:ext cx="2317411" cy="2315293"/>
          </a:xfrm>
          <a:ln>
            <a:noFill/>
          </a:ln>
          <a:effectLst/>
        </p:spPr>
        <p:txBody>
          <a:bodyPr>
            <a:normAutofit/>
          </a:bodyPr>
          <a:lstStyle>
            <a:lvl1pPr marL="0" indent="0">
              <a:buNone/>
              <a:defRPr sz="1200">
                <a:ln>
                  <a:noFill/>
                </a:ln>
                <a:solidFill>
                  <a:schemeClr val="tx1"/>
                </a:solidFill>
                <a:latin typeface="Roboto Light"/>
                <a:cs typeface="Roboto Light"/>
              </a:defRPr>
            </a:lvl1pPr>
          </a:lstStyle>
          <a:p>
            <a:endParaRPr lang="en-US" dirty="0"/>
          </a:p>
        </p:txBody>
      </p:sp>
      <p:sp>
        <p:nvSpPr>
          <p:cNvPr id="33" name="Picture Placeholder 13"/>
          <p:cNvSpPr>
            <a:spLocks noGrp="1"/>
          </p:cNvSpPr>
          <p:nvPr>
            <p:ph type="pic" sz="quarter" idx="16"/>
          </p:nvPr>
        </p:nvSpPr>
        <p:spPr>
          <a:xfrm>
            <a:off x="6113147" y="4061748"/>
            <a:ext cx="2317411" cy="2315293"/>
          </a:xfrm>
          <a:ln>
            <a:noFill/>
          </a:ln>
          <a:effectLst/>
        </p:spPr>
        <p:txBody>
          <a:bodyPr>
            <a:normAutofit/>
          </a:bodyPr>
          <a:lstStyle>
            <a:lvl1pPr marL="0" indent="0">
              <a:buNone/>
              <a:defRPr sz="1200">
                <a:ln>
                  <a:noFill/>
                </a:ln>
                <a:solidFill>
                  <a:schemeClr val="tx1"/>
                </a:solidFill>
                <a:latin typeface="Roboto Light"/>
                <a:cs typeface="Roboto Light"/>
              </a:defRPr>
            </a:lvl1pPr>
          </a:lstStyle>
          <a:p>
            <a:endParaRPr lang="en-US" dirty="0"/>
          </a:p>
        </p:txBody>
      </p:sp>
      <p:sp>
        <p:nvSpPr>
          <p:cNvPr id="6"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986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ortfolio-4">
    <p:spTree>
      <p:nvGrpSpPr>
        <p:cNvPr id="1" name=""/>
        <p:cNvGrpSpPr/>
        <p:nvPr/>
      </p:nvGrpSpPr>
      <p:grpSpPr>
        <a:xfrm>
          <a:off x="0" y="0"/>
          <a:ext cx="0" cy="0"/>
          <a:chOff x="0" y="0"/>
          <a:chExt cx="0" cy="0"/>
        </a:xfrm>
      </p:grpSpPr>
      <p:sp>
        <p:nvSpPr>
          <p:cNvPr id="13" name="Picture Placeholder 12"/>
          <p:cNvSpPr>
            <a:spLocks noGrp="1" noChangeAspect="1"/>
          </p:cNvSpPr>
          <p:nvPr>
            <p:ph type="pic" sz="quarter" idx="10"/>
          </p:nvPr>
        </p:nvSpPr>
        <p:spPr>
          <a:xfrm>
            <a:off x="1253394" y="1577922"/>
            <a:ext cx="2395728" cy="2395728"/>
          </a:xfrm>
        </p:spPr>
        <p:txBody>
          <a:bodyPr>
            <a:normAutofit/>
          </a:bodyPr>
          <a:lstStyle>
            <a:lvl1pPr marL="0" indent="0">
              <a:buNone/>
              <a:defRPr sz="1200">
                <a:solidFill>
                  <a:schemeClr val="tx1"/>
                </a:solidFill>
              </a:defRPr>
            </a:lvl1pPr>
          </a:lstStyle>
          <a:p>
            <a:endParaRPr lang="en-US" dirty="0"/>
          </a:p>
        </p:txBody>
      </p:sp>
      <p:sp>
        <p:nvSpPr>
          <p:cNvPr id="32" name="Picture Placeholder 12"/>
          <p:cNvSpPr>
            <a:spLocks noGrp="1" noChangeAspect="1"/>
          </p:cNvSpPr>
          <p:nvPr>
            <p:ph type="pic" sz="quarter" idx="11"/>
          </p:nvPr>
        </p:nvSpPr>
        <p:spPr>
          <a:xfrm>
            <a:off x="3655472" y="1572433"/>
            <a:ext cx="2395728" cy="2395728"/>
          </a:xfrm>
        </p:spPr>
        <p:txBody>
          <a:bodyPr>
            <a:normAutofit/>
          </a:bodyPr>
          <a:lstStyle>
            <a:lvl1pPr marL="0" indent="0">
              <a:buNone/>
              <a:defRPr sz="1200">
                <a:solidFill>
                  <a:schemeClr val="tx1"/>
                </a:solidFill>
              </a:defRPr>
            </a:lvl1pPr>
          </a:lstStyle>
          <a:p>
            <a:endParaRPr lang="en-US" dirty="0"/>
          </a:p>
        </p:txBody>
      </p:sp>
      <p:sp>
        <p:nvSpPr>
          <p:cNvPr id="33" name="Picture Placeholder 12"/>
          <p:cNvSpPr>
            <a:spLocks noGrp="1" noChangeAspect="1"/>
          </p:cNvSpPr>
          <p:nvPr>
            <p:ph type="pic" sz="quarter" idx="12"/>
          </p:nvPr>
        </p:nvSpPr>
        <p:spPr>
          <a:xfrm>
            <a:off x="6057550" y="1572433"/>
            <a:ext cx="2395728" cy="2395728"/>
          </a:xfrm>
        </p:spPr>
        <p:txBody>
          <a:bodyPr>
            <a:normAutofit/>
          </a:bodyPr>
          <a:lstStyle>
            <a:lvl1pPr marL="0" indent="0">
              <a:buNone/>
              <a:defRPr sz="1200">
                <a:solidFill>
                  <a:schemeClr val="tx1"/>
                </a:solidFill>
              </a:defRPr>
            </a:lvl1pPr>
          </a:lstStyle>
          <a:p>
            <a:endParaRPr lang="en-US" dirty="0"/>
          </a:p>
        </p:txBody>
      </p:sp>
      <p:sp>
        <p:nvSpPr>
          <p:cNvPr id="34" name="Picture Placeholder 12"/>
          <p:cNvSpPr>
            <a:spLocks noGrp="1" noChangeAspect="1"/>
          </p:cNvSpPr>
          <p:nvPr>
            <p:ph type="pic" sz="quarter" idx="13"/>
          </p:nvPr>
        </p:nvSpPr>
        <p:spPr>
          <a:xfrm>
            <a:off x="8459628" y="1572433"/>
            <a:ext cx="2395728" cy="2395728"/>
          </a:xfrm>
        </p:spPr>
        <p:txBody>
          <a:bodyPr>
            <a:normAutofit/>
          </a:bodyPr>
          <a:lstStyle>
            <a:lvl1pPr marL="0" indent="0">
              <a:buNone/>
              <a:defRPr sz="1200">
                <a:solidFill>
                  <a:schemeClr val="tx1"/>
                </a:solidFill>
              </a:defRPr>
            </a:lvl1pPr>
          </a:lstStyle>
          <a:p>
            <a:endParaRPr lang="en-US" dirty="0"/>
          </a:p>
        </p:txBody>
      </p:sp>
      <p:sp>
        <p:nvSpPr>
          <p:cNvPr id="35" name="Picture Placeholder 12"/>
          <p:cNvSpPr>
            <a:spLocks noGrp="1" noChangeAspect="1"/>
          </p:cNvSpPr>
          <p:nvPr>
            <p:ph type="pic" sz="quarter" idx="14"/>
          </p:nvPr>
        </p:nvSpPr>
        <p:spPr>
          <a:xfrm>
            <a:off x="1253394" y="3978542"/>
            <a:ext cx="2395728" cy="2395728"/>
          </a:xfrm>
        </p:spPr>
        <p:txBody>
          <a:bodyPr>
            <a:normAutofit/>
          </a:bodyPr>
          <a:lstStyle>
            <a:lvl1pPr marL="0" indent="0">
              <a:buNone/>
              <a:defRPr sz="1200">
                <a:solidFill>
                  <a:schemeClr val="tx1"/>
                </a:solidFill>
              </a:defRPr>
            </a:lvl1pPr>
          </a:lstStyle>
          <a:p>
            <a:endParaRPr lang="en-US" dirty="0"/>
          </a:p>
        </p:txBody>
      </p:sp>
      <p:sp>
        <p:nvSpPr>
          <p:cNvPr id="36" name="Picture Placeholder 12"/>
          <p:cNvSpPr>
            <a:spLocks noGrp="1" noChangeAspect="1"/>
          </p:cNvSpPr>
          <p:nvPr>
            <p:ph type="pic" sz="quarter" idx="15"/>
          </p:nvPr>
        </p:nvSpPr>
        <p:spPr>
          <a:xfrm>
            <a:off x="3655472" y="3984598"/>
            <a:ext cx="2395728" cy="2395728"/>
          </a:xfrm>
        </p:spPr>
        <p:txBody>
          <a:bodyPr>
            <a:normAutofit/>
          </a:bodyPr>
          <a:lstStyle>
            <a:lvl1pPr marL="0" indent="0">
              <a:buNone/>
              <a:defRPr sz="1200">
                <a:solidFill>
                  <a:schemeClr val="tx1"/>
                </a:solidFill>
              </a:defRPr>
            </a:lvl1pPr>
          </a:lstStyle>
          <a:p>
            <a:endParaRPr lang="en-US" dirty="0"/>
          </a:p>
        </p:txBody>
      </p:sp>
      <p:sp>
        <p:nvSpPr>
          <p:cNvPr id="37" name="Picture Placeholder 12"/>
          <p:cNvSpPr>
            <a:spLocks noGrp="1" noChangeAspect="1"/>
          </p:cNvSpPr>
          <p:nvPr>
            <p:ph type="pic" sz="quarter" idx="16"/>
          </p:nvPr>
        </p:nvSpPr>
        <p:spPr>
          <a:xfrm>
            <a:off x="6057550" y="3984598"/>
            <a:ext cx="2395728" cy="2395728"/>
          </a:xfrm>
        </p:spPr>
        <p:txBody>
          <a:bodyPr>
            <a:normAutofit/>
          </a:bodyPr>
          <a:lstStyle>
            <a:lvl1pPr marL="0" indent="0">
              <a:buNone/>
              <a:defRPr sz="1200">
                <a:solidFill>
                  <a:schemeClr val="tx1"/>
                </a:solidFill>
              </a:defRPr>
            </a:lvl1pPr>
          </a:lstStyle>
          <a:p>
            <a:endParaRPr lang="en-US" dirty="0"/>
          </a:p>
        </p:txBody>
      </p:sp>
      <p:sp>
        <p:nvSpPr>
          <p:cNvPr id="38" name="Picture Placeholder 12"/>
          <p:cNvSpPr>
            <a:spLocks noGrp="1" noChangeAspect="1"/>
          </p:cNvSpPr>
          <p:nvPr>
            <p:ph type="pic" sz="quarter" idx="17"/>
          </p:nvPr>
        </p:nvSpPr>
        <p:spPr>
          <a:xfrm>
            <a:off x="8459628" y="3984598"/>
            <a:ext cx="2395728" cy="2395728"/>
          </a:xfrm>
        </p:spPr>
        <p:txBody>
          <a:bodyPr>
            <a:normAutofit/>
          </a:bodyPr>
          <a:lstStyle>
            <a:lvl1pPr marL="0" indent="0">
              <a:buNone/>
              <a:defRPr sz="1200">
                <a:solidFill>
                  <a:schemeClr val="tx1"/>
                </a:solidFill>
              </a:defRPr>
            </a:lvl1pPr>
          </a:lstStyle>
          <a:p>
            <a:endParaRPr lang="en-US" dirty="0"/>
          </a:p>
        </p:txBody>
      </p:sp>
      <p:sp>
        <p:nvSpPr>
          <p:cNvPr id="10"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7497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ortfolio-01">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3"/>
          </p:nvPr>
        </p:nvSpPr>
        <p:spPr>
          <a:xfrm>
            <a:off x="676605" y="1607963"/>
            <a:ext cx="1800000" cy="1800000"/>
          </a:xfr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26" name="Picture Placeholder 24"/>
          <p:cNvSpPr>
            <a:spLocks noGrp="1" noChangeAspect="1"/>
          </p:cNvSpPr>
          <p:nvPr>
            <p:ph type="pic" sz="quarter" idx="14"/>
          </p:nvPr>
        </p:nvSpPr>
        <p:spPr>
          <a:xfrm>
            <a:off x="2481915" y="3417713"/>
            <a:ext cx="1800000" cy="1800000"/>
          </a:xfr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37" name="Picture Placeholder 24"/>
          <p:cNvSpPr>
            <a:spLocks noGrp="1" noChangeAspect="1"/>
          </p:cNvSpPr>
          <p:nvPr>
            <p:ph type="pic" sz="quarter" idx="15"/>
          </p:nvPr>
        </p:nvSpPr>
        <p:spPr>
          <a:xfrm>
            <a:off x="4296542" y="1607963"/>
            <a:ext cx="1800000" cy="1800000"/>
          </a:xfr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38" name="Picture Placeholder 24"/>
          <p:cNvSpPr>
            <a:spLocks noGrp="1" noChangeAspect="1"/>
          </p:cNvSpPr>
          <p:nvPr>
            <p:ph type="pic" sz="quarter" idx="16"/>
          </p:nvPr>
        </p:nvSpPr>
        <p:spPr>
          <a:xfrm>
            <a:off x="6101851" y="3417713"/>
            <a:ext cx="1800000" cy="1800000"/>
          </a:xfr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41" name="Picture Placeholder 24"/>
          <p:cNvSpPr>
            <a:spLocks noGrp="1" noChangeAspect="1"/>
          </p:cNvSpPr>
          <p:nvPr>
            <p:ph type="pic" sz="quarter" idx="17"/>
          </p:nvPr>
        </p:nvSpPr>
        <p:spPr>
          <a:xfrm>
            <a:off x="7909352" y="1607963"/>
            <a:ext cx="1800000" cy="1800000"/>
          </a:xfr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42" name="Picture Placeholder 24"/>
          <p:cNvSpPr>
            <a:spLocks noGrp="1" noChangeAspect="1"/>
          </p:cNvSpPr>
          <p:nvPr>
            <p:ph type="pic" sz="quarter" idx="18"/>
          </p:nvPr>
        </p:nvSpPr>
        <p:spPr>
          <a:xfrm>
            <a:off x="9721013" y="3417713"/>
            <a:ext cx="1800000" cy="1800000"/>
          </a:xfrm>
        </p:spPr>
        <p:txBody>
          <a:bodyPr>
            <a:normAutofit/>
          </a:bodyPr>
          <a:lstStyle>
            <a:lvl1pPr marL="0" indent="0">
              <a:buNone/>
              <a:defRPr sz="1200">
                <a:solidFill>
                  <a:schemeClr val="tx1"/>
                </a:solidFill>
                <a:latin typeface="Roboto Light"/>
                <a:cs typeface="Roboto Light"/>
              </a:defRPr>
            </a:lvl1pPr>
          </a:lstStyle>
          <a:p>
            <a:endParaRPr lang="id-ID" dirty="0"/>
          </a:p>
        </p:txBody>
      </p:sp>
      <p:sp>
        <p:nvSpPr>
          <p:cNvPr id="31"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fld id="{9E30716D-6579-E840-A866-65A32A51B07B}"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2847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1582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9"/>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5C2DFAD-8CBD-4E76-AF74-5684938AD91A}" type="datetimeFigureOut">
              <a:rPr lang="en-US" smtClean="0">
                <a:solidFill>
                  <a:srgbClr val="737572">
                    <a:tint val="75000"/>
                  </a:srgbClr>
                </a:solidFill>
              </a:rPr>
              <a:pPr/>
              <a:t>4/27/2021</a:t>
            </a:fld>
            <a:endParaRPr lang="en-US">
              <a:solidFill>
                <a:srgbClr val="737572">
                  <a:tint val="75000"/>
                </a:srgbClr>
              </a:solidFill>
            </a:endParaRPr>
          </a:p>
        </p:txBody>
      </p:sp>
      <p:sp>
        <p:nvSpPr>
          <p:cNvPr id="5" name="Footer Placeholder 4"/>
          <p:cNvSpPr>
            <a:spLocks noGrp="1"/>
          </p:cNvSpPr>
          <p:nvPr>
            <p:ph type="ftr" sz="quarter" idx="11"/>
          </p:nvPr>
        </p:nvSpPr>
        <p:spPr/>
        <p:txBody>
          <a:bodyPr/>
          <a:lstStyle/>
          <a:p>
            <a:endParaRPr lang="en-US">
              <a:solidFill>
                <a:srgbClr val="737572">
                  <a:tint val="75000"/>
                </a:srgbClr>
              </a:solidFill>
            </a:endParaRPr>
          </a:p>
        </p:txBody>
      </p:sp>
      <p:sp>
        <p:nvSpPr>
          <p:cNvPr id="6" name="Slide Number Placeholder 5"/>
          <p:cNvSpPr>
            <a:spLocks noGrp="1"/>
          </p:cNvSpPr>
          <p:nvPr>
            <p:ph type="sldNum" sz="quarter" idx="12"/>
          </p:nvPr>
        </p:nvSpPr>
        <p:spPr/>
        <p:txBody>
          <a:bodyPr/>
          <a:lstStyle/>
          <a:p>
            <a:fld id="{45F75DB5-4BF0-46BF-A7AB-132958CEA3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88968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A251C-0570-435D-A0D7-B207CB3F6252}" type="datetimeFigureOut">
              <a:rPr lang="en-US" smtClean="0"/>
              <a:t>4/27/2021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4C330C-8DA9-42D6-B36C-F2F6F174948D}" type="slidenum">
              <a:rPr lang="en-US" smtClean="0"/>
              <a:t>‹#›</a:t>
            </a:fld>
            <a:endParaRPr lang="en-US"/>
          </a:p>
        </p:txBody>
      </p:sp>
    </p:spTree>
    <p:extLst>
      <p:ext uri="{BB962C8B-B14F-4D97-AF65-F5344CB8AC3E}">
        <p14:creationId xmlns:p14="http://schemas.microsoft.com/office/powerpoint/2010/main" val="2740735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Oval 7"/>
          <p:cNvSpPr/>
          <p:nvPr userDrawn="1"/>
        </p:nvSpPr>
        <p:spPr>
          <a:xfrm>
            <a:off x="10968653" y="580291"/>
            <a:ext cx="392524" cy="39257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44211"/>
            <a:endParaRPr lang="en-US" sz="2150">
              <a:solidFill>
                <a:prstClr val="white"/>
              </a:solidFill>
            </a:endParaRPr>
          </a:p>
        </p:txBody>
      </p:sp>
      <p:sp>
        <p:nvSpPr>
          <p:cNvPr id="2" name="Title Placeholder 1"/>
          <p:cNvSpPr>
            <a:spLocks noGrp="1"/>
          </p:cNvSpPr>
          <p:nvPr>
            <p:ph type="title"/>
          </p:nvPr>
        </p:nvSpPr>
        <p:spPr>
          <a:xfrm>
            <a:off x="609600" y="274638"/>
            <a:ext cx="10972800" cy="1143000"/>
          </a:xfrm>
          <a:prstGeom prst="rect">
            <a:avLst/>
          </a:prstGeom>
        </p:spPr>
        <p:txBody>
          <a:bodyPr vert="horz" lIns="217728" tIns="108864" rIns="217728" bIns="108864"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217728" tIns="108864" rIns="217728" bIns="108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217728" tIns="108864" rIns="217728" bIns="108864" rtlCol="0" anchor="ctr"/>
          <a:lstStyle>
            <a:lvl1pPr algn="l">
              <a:defRPr sz="1450">
                <a:solidFill>
                  <a:schemeClr val="tx1">
                    <a:tint val="75000"/>
                  </a:schemeClr>
                </a:solidFill>
              </a:defRPr>
            </a:lvl1pPr>
          </a:lstStyle>
          <a:p>
            <a:pPr defTabSz="544211"/>
            <a:endParaRPr lang="en-US">
              <a:solidFill>
                <a:srgbClr val="737572">
                  <a:tint val="75000"/>
                </a:srgb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217728" tIns="108864" rIns="217728" bIns="108864" rtlCol="0" anchor="ctr"/>
          <a:lstStyle>
            <a:lvl1pPr algn="ctr">
              <a:defRPr sz="1450">
                <a:solidFill>
                  <a:schemeClr val="tx1">
                    <a:tint val="75000"/>
                  </a:schemeClr>
                </a:solidFill>
              </a:defRPr>
            </a:lvl1pPr>
          </a:lstStyle>
          <a:p>
            <a:pPr defTabSz="544211"/>
            <a:endParaRPr lang="en-US">
              <a:solidFill>
                <a:srgbClr val="737572">
                  <a:tint val="75000"/>
                </a:srgbClr>
              </a:solidFill>
            </a:endParaRPr>
          </a:p>
        </p:txBody>
      </p:sp>
      <p:sp>
        <p:nvSpPr>
          <p:cNvPr id="6" name="Slide Number Placeholder 5"/>
          <p:cNvSpPr>
            <a:spLocks noGrp="1"/>
          </p:cNvSpPr>
          <p:nvPr>
            <p:ph type="sldNum" sz="quarter" idx="4"/>
          </p:nvPr>
        </p:nvSpPr>
        <p:spPr>
          <a:xfrm>
            <a:off x="10930056" y="594101"/>
            <a:ext cx="465148" cy="331932"/>
          </a:xfrm>
          <a:prstGeom prst="rect">
            <a:avLst/>
          </a:prstGeom>
        </p:spPr>
        <p:txBody>
          <a:bodyPr vert="horz" lIns="217728" tIns="108864" rIns="217728" bIns="108864" rtlCol="0" anchor="ctr"/>
          <a:lstStyle>
            <a:lvl1pPr algn="ctr">
              <a:defRPr sz="1200">
                <a:solidFill>
                  <a:schemeClr val="bg1"/>
                </a:solidFill>
                <a:latin typeface="Roboto Regular"/>
                <a:cs typeface="Roboto Regular"/>
              </a:defRPr>
            </a:lvl1pPr>
          </a:lstStyle>
          <a:p>
            <a:pPr defTabSz="544211"/>
            <a:fld id="{9E30716D-6579-E840-A866-65A32A51B07B}" type="slidenum">
              <a:rPr lang="en-US" smtClean="0">
                <a:solidFill>
                  <a:prstClr val="white"/>
                </a:solidFill>
              </a:rPr>
              <a:pPr defTabSz="544211"/>
              <a:t>‹#›</a:t>
            </a:fld>
            <a:endParaRPr lang="en-US" dirty="0">
              <a:solidFill>
                <a:prstClr val="white"/>
              </a:solidFill>
            </a:endParaRPr>
          </a:p>
        </p:txBody>
      </p:sp>
      <p:sp>
        <p:nvSpPr>
          <p:cNvPr id="7" name="Line 1"/>
          <p:cNvSpPr>
            <a:spLocks noChangeShapeType="1"/>
          </p:cNvSpPr>
          <p:nvPr userDrawn="1"/>
        </p:nvSpPr>
        <p:spPr bwMode="auto">
          <a:xfrm>
            <a:off x="905952" y="1155700"/>
            <a:ext cx="10425735" cy="0"/>
          </a:xfrm>
          <a:prstGeom prst="line">
            <a:avLst/>
          </a:prstGeom>
          <a:noFill/>
          <a:ln w="28575" cap="flat" cmpd="sng">
            <a:solidFill>
              <a:schemeClr val="tx2"/>
            </a:solidFill>
            <a:prstDash val="solid"/>
            <a:miter lim="800000"/>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pPr defTabSz="544211"/>
            <a:endParaRPr lang="en-US" sz="2150">
              <a:solidFill>
                <a:srgbClr val="737572"/>
              </a:solidFill>
            </a:endParaRPr>
          </a:p>
        </p:txBody>
      </p:sp>
    </p:spTree>
    <p:extLst>
      <p:ext uri="{BB962C8B-B14F-4D97-AF65-F5344CB8AC3E}">
        <p14:creationId xmlns:p14="http://schemas.microsoft.com/office/powerpoint/2010/main" val="3142397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544211" rtl="0" eaLnBrk="1" latinLnBrk="0" hangingPunct="1">
        <a:spcBef>
          <a:spcPct val="0"/>
        </a:spcBef>
        <a:buNone/>
        <a:defRPr sz="3299" kern="1200">
          <a:solidFill>
            <a:schemeClr val="tx1"/>
          </a:solidFill>
          <a:latin typeface="Roboto Light"/>
          <a:ea typeface="+mj-ea"/>
          <a:cs typeface="Roboto Light"/>
        </a:defRPr>
      </a:lvl1pPr>
    </p:titleStyle>
    <p:bodyStyle>
      <a:lvl1pPr marL="408158" indent="-408158" algn="l" defTabSz="544211" rtl="0" eaLnBrk="1" latinLnBrk="0" hangingPunct="1">
        <a:spcBef>
          <a:spcPct val="20000"/>
        </a:spcBef>
        <a:buFont typeface="Arial"/>
        <a:buChar char="•"/>
        <a:defRPr sz="2400" kern="1200">
          <a:solidFill>
            <a:schemeClr val="tx1"/>
          </a:solidFill>
          <a:latin typeface="Roboto Light"/>
          <a:ea typeface="+mn-ea"/>
          <a:cs typeface="Roboto Light"/>
        </a:defRPr>
      </a:lvl1pPr>
      <a:lvl2pPr marL="884342" indent="-340131" algn="l" defTabSz="544211" rtl="0" eaLnBrk="1" latinLnBrk="0" hangingPunct="1">
        <a:spcBef>
          <a:spcPct val="20000"/>
        </a:spcBef>
        <a:buFont typeface="Arial"/>
        <a:buChar char="–"/>
        <a:defRPr sz="2200" kern="1200">
          <a:solidFill>
            <a:schemeClr val="tx1"/>
          </a:solidFill>
          <a:latin typeface="Roboto Light"/>
          <a:ea typeface="+mn-ea"/>
          <a:cs typeface="Roboto Light"/>
        </a:defRPr>
      </a:lvl2pPr>
      <a:lvl3pPr marL="1360526" indent="-272105" algn="l" defTabSz="544211" rtl="0" eaLnBrk="1" latinLnBrk="0" hangingPunct="1">
        <a:spcBef>
          <a:spcPct val="20000"/>
        </a:spcBef>
        <a:buFont typeface="Arial"/>
        <a:buChar char="•"/>
        <a:defRPr sz="1800" kern="1200">
          <a:solidFill>
            <a:schemeClr val="tx1"/>
          </a:solidFill>
          <a:latin typeface="Roboto Light"/>
          <a:ea typeface="+mn-ea"/>
          <a:cs typeface="Roboto Light"/>
        </a:defRPr>
      </a:lvl3pPr>
      <a:lvl4pPr marL="1904737" indent="-272105" algn="l" defTabSz="544211" rtl="0" eaLnBrk="1" latinLnBrk="0" hangingPunct="1">
        <a:spcBef>
          <a:spcPct val="20000"/>
        </a:spcBef>
        <a:buFont typeface="Arial"/>
        <a:buChar char="–"/>
        <a:defRPr sz="1400" kern="1200">
          <a:solidFill>
            <a:schemeClr val="tx1"/>
          </a:solidFill>
          <a:latin typeface="Roboto Light"/>
          <a:ea typeface="+mn-ea"/>
          <a:cs typeface="Roboto Light"/>
        </a:defRPr>
      </a:lvl4pPr>
      <a:lvl5pPr marL="2448948" indent="-272105" algn="l" defTabSz="544211" rtl="0" eaLnBrk="1" latinLnBrk="0" hangingPunct="1">
        <a:spcBef>
          <a:spcPct val="20000"/>
        </a:spcBef>
        <a:buFont typeface="Arial"/>
        <a:buChar char="»"/>
        <a:defRPr sz="1400" kern="1200">
          <a:solidFill>
            <a:schemeClr val="tx1"/>
          </a:solidFill>
          <a:latin typeface="Roboto Light"/>
          <a:ea typeface="+mn-ea"/>
          <a:cs typeface="Roboto Light"/>
        </a:defRPr>
      </a:lvl5pPr>
      <a:lvl6pPr marL="2993158" indent="-272105" algn="l" defTabSz="544211" rtl="0" eaLnBrk="1" latinLnBrk="0" hangingPunct="1">
        <a:spcBef>
          <a:spcPct val="20000"/>
        </a:spcBef>
        <a:buFont typeface="Arial"/>
        <a:buChar char="•"/>
        <a:defRPr sz="2400" kern="1200">
          <a:solidFill>
            <a:schemeClr val="tx1"/>
          </a:solidFill>
          <a:latin typeface="+mn-lt"/>
          <a:ea typeface="+mn-ea"/>
          <a:cs typeface="+mn-cs"/>
        </a:defRPr>
      </a:lvl6pPr>
      <a:lvl7pPr marL="3537369" indent="-272105" algn="l" defTabSz="544211" rtl="0" eaLnBrk="1" latinLnBrk="0" hangingPunct="1">
        <a:spcBef>
          <a:spcPct val="20000"/>
        </a:spcBef>
        <a:buFont typeface="Arial"/>
        <a:buChar char="•"/>
        <a:defRPr sz="2400" kern="1200">
          <a:solidFill>
            <a:schemeClr val="tx1"/>
          </a:solidFill>
          <a:latin typeface="+mn-lt"/>
          <a:ea typeface="+mn-ea"/>
          <a:cs typeface="+mn-cs"/>
        </a:defRPr>
      </a:lvl7pPr>
      <a:lvl8pPr marL="4081580" indent="-272105" algn="l" defTabSz="544211" rtl="0" eaLnBrk="1" latinLnBrk="0" hangingPunct="1">
        <a:spcBef>
          <a:spcPct val="20000"/>
        </a:spcBef>
        <a:buFont typeface="Arial"/>
        <a:buChar char="•"/>
        <a:defRPr sz="2400" kern="1200">
          <a:solidFill>
            <a:schemeClr val="tx1"/>
          </a:solidFill>
          <a:latin typeface="+mn-lt"/>
          <a:ea typeface="+mn-ea"/>
          <a:cs typeface="+mn-cs"/>
        </a:defRPr>
      </a:lvl8pPr>
      <a:lvl9pPr marL="4625790" indent="-272105" algn="l" defTabSz="544211"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4211" rtl="0" eaLnBrk="1" latinLnBrk="0" hangingPunct="1">
        <a:defRPr sz="2150" kern="1200">
          <a:solidFill>
            <a:schemeClr val="tx1"/>
          </a:solidFill>
          <a:latin typeface="+mn-lt"/>
          <a:ea typeface="+mn-ea"/>
          <a:cs typeface="+mn-cs"/>
        </a:defRPr>
      </a:lvl1pPr>
      <a:lvl2pPr marL="544211" algn="l" defTabSz="544211" rtl="0" eaLnBrk="1" latinLnBrk="0" hangingPunct="1">
        <a:defRPr sz="2150" kern="1200">
          <a:solidFill>
            <a:schemeClr val="tx1"/>
          </a:solidFill>
          <a:latin typeface="+mn-lt"/>
          <a:ea typeface="+mn-ea"/>
          <a:cs typeface="+mn-cs"/>
        </a:defRPr>
      </a:lvl2pPr>
      <a:lvl3pPr marL="1088421" algn="l" defTabSz="544211" rtl="0" eaLnBrk="1" latinLnBrk="0" hangingPunct="1">
        <a:defRPr sz="2150" kern="1200">
          <a:solidFill>
            <a:schemeClr val="tx1"/>
          </a:solidFill>
          <a:latin typeface="+mn-lt"/>
          <a:ea typeface="+mn-ea"/>
          <a:cs typeface="+mn-cs"/>
        </a:defRPr>
      </a:lvl3pPr>
      <a:lvl4pPr marL="1632632" algn="l" defTabSz="544211" rtl="0" eaLnBrk="1" latinLnBrk="0" hangingPunct="1">
        <a:defRPr sz="2150" kern="1200">
          <a:solidFill>
            <a:schemeClr val="tx1"/>
          </a:solidFill>
          <a:latin typeface="+mn-lt"/>
          <a:ea typeface="+mn-ea"/>
          <a:cs typeface="+mn-cs"/>
        </a:defRPr>
      </a:lvl4pPr>
      <a:lvl5pPr marL="2176843" algn="l" defTabSz="544211" rtl="0" eaLnBrk="1" latinLnBrk="0" hangingPunct="1">
        <a:defRPr sz="2150" kern="1200">
          <a:solidFill>
            <a:schemeClr val="tx1"/>
          </a:solidFill>
          <a:latin typeface="+mn-lt"/>
          <a:ea typeface="+mn-ea"/>
          <a:cs typeface="+mn-cs"/>
        </a:defRPr>
      </a:lvl5pPr>
      <a:lvl6pPr marL="2721053" algn="l" defTabSz="544211" rtl="0" eaLnBrk="1" latinLnBrk="0" hangingPunct="1">
        <a:defRPr sz="2150" kern="1200">
          <a:solidFill>
            <a:schemeClr val="tx1"/>
          </a:solidFill>
          <a:latin typeface="+mn-lt"/>
          <a:ea typeface="+mn-ea"/>
          <a:cs typeface="+mn-cs"/>
        </a:defRPr>
      </a:lvl6pPr>
      <a:lvl7pPr marL="3265264" algn="l" defTabSz="544211" rtl="0" eaLnBrk="1" latinLnBrk="0" hangingPunct="1">
        <a:defRPr sz="2150" kern="1200">
          <a:solidFill>
            <a:schemeClr val="tx1"/>
          </a:solidFill>
          <a:latin typeface="+mn-lt"/>
          <a:ea typeface="+mn-ea"/>
          <a:cs typeface="+mn-cs"/>
        </a:defRPr>
      </a:lvl7pPr>
      <a:lvl8pPr marL="3809474" algn="l" defTabSz="544211" rtl="0" eaLnBrk="1" latinLnBrk="0" hangingPunct="1">
        <a:defRPr sz="2150" kern="1200">
          <a:solidFill>
            <a:schemeClr val="tx1"/>
          </a:solidFill>
          <a:latin typeface="+mn-lt"/>
          <a:ea typeface="+mn-ea"/>
          <a:cs typeface="+mn-cs"/>
        </a:defRPr>
      </a:lvl8pPr>
      <a:lvl9pPr marL="4353685" algn="l" defTabSz="544211" rtl="0" eaLnBrk="1" latinLnBrk="0" hangingPunct="1">
        <a:defRPr sz="21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g"/><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chart" Target="../charts/chart7.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chart" Target="../charts/chart9.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chart" Target="../charts/chart12.xml"/><Relationship Id="rId4" Type="http://schemas.openxmlformats.org/officeDocument/2006/relationships/chart" Target="../charts/char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mailto:csi.research@vncsi.com.vn" TargetMode="External"/><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3/3e/Pylon_Sheung_Shu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5687" y="0"/>
            <a:ext cx="437631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2" y="0"/>
            <a:ext cx="8732110" cy="6858000"/>
            <a:chOff x="-2" y="0"/>
            <a:chExt cx="8732110" cy="6858000"/>
          </a:xfrm>
        </p:grpSpPr>
        <p:sp>
          <p:nvSpPr>
            <p:cNvPr id="6" name="Rectangle 5"/>
            <p:cNvSpPr/>
            <p:nvPr/>
          </p:nvSpPr>
          <p:spPr>
            <a:xfrm>
              <a:off x="1" y="0"/>
              <a:ext cx="8732107" cy="68580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7982463"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 y="4731493"/>
              <a:ext cx="7982463" cy="523220"/>
            </a:xfrm>
            <a:prstGeom prst="rect">
              <a:avLst/>
            </a:prstGeom>
            <a:noFill/>
          </p:spPr>
          <p:txBody>
            <a:bodyPr wrap="square" rtlCol="0">
              <a:spAutoFit/>
            </a:bodyPr>
            <a:lstStyle/>
            <a:p>
              <a:pPr algn="ctr"/>
              <a:r>
                <a:rPr lang="zh-CN" altLang="en-US" sz="2800" dirty="0">
                  <a:latin typeface="Tahoma" panose="020B0604030504040204" pitchFamily="34" charset="0"/>
                  <a:ea typeface="Tahoma" panose="020B0604030504040204" pitchFamily="34" charset="0"/>
                  <a:cs typeface="Tahoma" panose="020B0604030504040204" pitchFamily="34" charset="0"/>
                </a:rPr>
                <a:t>越南电力行业前景报告</a:t>
              </a:r>
              <a:endParaRPr lang="en-US" sz="3200" b="1"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0" y="2275720"/>
              <a:ext cx="7982463" cy="1631216"/>
            </a:xfrm>
            <a:prstGeom prst="rect">
              <a:avLst/>
            </a:prstGeom>
            <a:noFill/>
          </p:spPr>
          <p:txBody>
            <a:bodyPr wrap="square" rtlCol="0">
              <a:spAutoFit/>
            </a:bodyPr>
            <a:lstStyle/>
            <a:p>
              <a:pPr algn="ctr"/>
              <a:r>
                <a:rPr lang="en-US" sz="10000" dirty="0">
                  <a:latin typeface="Book Antiqua" panose="02040602050305030304" pitchFamily="18" charset="0"/>
                  <a:ea typeface="Microsoft YaHei" panose="020B0503020204020204" pitchFamily="34" charset="-122"/>
                  <a:cs typeface="Narkisim" panose="020E0502050101010101" pitchFamily="34" charset="-79"/>
                </a:rPr>
                <a:t>2021</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196" y="0"/>
              <a:ext cx="2040069" cy="981851"/>
            </a:xfrm>
            <a:prstGeom prst="rect">
              <a:avLst/>
            </a:prstGeom>
          </p:spPr>
        </p:pic>
      </p:grpSp>
    </p:spTree>
    <p:extLst>
      <p:ext uri="{BB962C8B-B14F-4D97-AF65-F5344CB8AC3E}">
        <p14:creationId xmlns:p14="http://schemas.microsoft.com/office/powerpoint/2010/main" val="193583821"/>
      </p:ext>
    </p:extLst>
  </p:cSld>
  <p:clrMapOvr>
    <a:masterClrMapping/>
  </p:clrMapOvr>
  <mc:AlternateContent xmlns:mc="http://schemas.openxmlformats.org/markup-compatibility/2006" xmlns:p14="http://schemas.microsoft.com/office/powerpoint/2010/main">
    <mc:Choice Requires="p14">
      <p:transition spd="slow" p14:dur="2000" advTm="3761"/>
    </mc:Choice>
    <mc:Fallback xmlns="">
      <p:transition spd="slow" advTm="376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2</a:t>
            </a:fld>
            <a:endParaRPr lang="en-US" dirty="0">
              <a:solidFill>
                <a:prstClr val="white"/>
              </a:solidFill>
            </a:endParaRPr>
          </a:p>
        </p:txBody>
      </p:sp>
      <p:sp>
        <p:nvSpPr>
          <p:cNvPr id="19" name="Rectangle 18"/>
          <p:cNvSpPr/>
          <p:nvPr/>
        </p:nvSpPr>
        <p:spPr>
          <a:xfrm>
            <a:off x="966124" y="1964277"/>
            <a:ext cx="74084" cy="10495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17225" tIns="58612" rIns="117225" bIns="58612" anchor="ctr"/>
          <a:lstStyle/>
          <a:p>
            <a:pPr algn="ctr" defTabSz="544211">
              <a:defRPr/>
            </a:pPr>
            <a:endParaRPr lang="en-US" sz="2150">
              <a:solidFill>
                <a:prstClr val="white"/>
              </a:solidFill>
              <a:latin typeface="Roboto Regular"/>
              <a:cs typeface="Roboto Regular"/>
            </a:endParaRPr>
          </a:p>
        </p:txBody>
      </p:sp>
      <p:sp>
        <p:nvSpPr>
          <p:cNvPr id="20" name="Rectangle 19"/>
          <p:cNvSpPr/>
          <p:nvPr/>
        </p:nvSpPr>
        <p:spPr>
          <a:xfrm>
            <a:off x="966124" y="3073265"/>
            <a:ext cx="74084" cy="10495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17225" tIns="58612" rIns="117225" bIns="58612" anchor="ctr"/>
          <a:lstStyle/>
          <a:p>
            <a:pPr algn="ctr" defTabSz="544211">
              <a:defRPr/>
            </a:pPr>
            <a:endParaRPr lang="en-US" sz="2150">
              <a:solidFill>
                <a:prstClr val="white"/>
              </a:solidFill>
              <a:latin typeface="Roboto Regular"/>
              <a:cs typeface="Roboto Regular"/>
            </a:endParaRPr>
          </a:p>
        </p:txBody>
      </p:sp>
      <p:sp>
        <p:nvSpPr>
          <p:cNvPr id="21" name="Rectangle 20"/>
          <p:cNvSpPr/>
          <p:nvPr/>
        </p:nvSpPr>
        <p:spPr>
          <a:xfrm>
            <a:off x="966124" y="4180348"/>
            <a:ext cx="74084" cy="10495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17225" tIns="58612" rIns="117225" bIns="58612" anchor="ctr"/>
          <a:lstStyle/>
          <a:p>
            <a:pPr algn="ctr" defTabSz="544211">
              <a:defRPr/>
            </a:pPr>
            <a:endParaRPr lang="en-US" sz="2150">
              <a:solidFill>
                <a:prstClr val="white"/>
              </a:solidFill>
              <a:latin typeface="Roboto Regular"/>
              <a:cs typeface="Roboto Regular"/>
            </a:endParaRPr>
          </a:p>
        </p:txBody>
      </p:sp>
      <p:sp>
        <p:nvSpPr>
          <p:cNvPr id="22" name="Rectangle 21"/>
          <p:cNvSpPr/>
          <p:nvPr/>
        </p:nvSpPr>
        <p:spPr>
          <a:xfrm>
            <a:off x="1173973" y="2258206"/>
            <a:ext cx="7203907" cy="461659"/>
          </a:xfrm>
          <a:prstGeom prst="rect">
            <a:avLst/>
          </a:prstGeom>
        </p:spPr>
        <p:txBody>
          <a:bodyPr wrap="square" lIns="91433" tIns="45717" rIns="91433" bIns="45717">
            <a:spAutoFit/>
          </a:bodyPr>
          <a:lstStyle/>
          <a:p>
            <a:pPr defTabSz="544211"/>
            <a:r>
              <a:rPr lang="zh-CN" altLang="en-US" sz="2400" dirty="0">
                <a:solidFill>
                  <a:srgbClr val="000000"/>
                </a:solidFill>
                <a:latin typeface="Roboto Black"/>
                <a:cs typeface="Roboto Light"/>
              </a:rPr>
              <a:t>行业趋势</a:t>
            </a:r>
            <a:endParaRPr lang="en-US" sz="2400" dirty="0">
              <a:solidFill>
                <a:srgbClr val="000000"/>
              </a:solidFill>
              <a:latin typeface="Roboto Light"/>
              <a:cs typeface="Roboto Light"/>
            </a:endParaRPr>
          </a:p>
        </p:txBody>
      </p:sp>
      <p:graphicFrame>
        <p:nvGraphicFramePr>
          <p:cNvPr id="2" name="Table 1"/>
          <p:cNvGraphicFramePr>
            <a:graphicFrameLocks noGrp="1"/>
          </p:cNvGraphicFramePr>
          <p:nvPr>
            <p:extLst>
              <p:ext uri="{D42A27DB-BD31-4B8C-83A1-F6EECF244321}">
                <p14:modId xmlns:p14="http://schemas.microsoft.com/office/powerpoint/2010/main" val="2384534187"/>
              </p:ext>
            </p:extLst>
          </p:nvPr>
        </p:nvGraphicFramePr>
        <p:xfrm>
          <a:off x="2841281" y="13157"/>
          <a:ext cx="5948492" cy="912876"/>
        </p:xfrm>
        <a:graphic>
          <a:graphicData uri="http://schemas.openxmlformats.org/drawingml/2006/table">
            <a:tbl>
              <a:tblPr firstRow="1" firstCol="1" bandRow="1"/>
              <a:tblGrid>
                <a:gridCol w="5948492">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zh-CN" altLang="en-US"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电力行业报告</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dirty="0">
                          <a:solidFill>
                            <a:srgbClr val="2E75B6"/>
                          </a:solidFill>
                          <a:effectLst/>
                          <a:latin typeface="Tahoma" panose="020B0604030504040204" pitchFamily="34" charset="0"/>
                          <a:ea typeface="Calibri" panose="020F0502020204030204" pitchFamily="34" charset="0"/>
                        </a:rPr>
                        <a:t>CSI Research Center</a:t>
                      </a:r>
                      <a:endParaRPr lang="en-US" dirty="0">
                        <a:effectLst/>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sp>
        <p:nvSpPr>
          <p:cNvPr id="16" name="Rectangle 15"/>
          <p:cNvSpPr/>
          <p:nvPr/>
        </p:nvSpPr>
        <p:spPr>
          <a:xfrm>
            <a:off x="1173974" y="3365781"/>
            <a:ext cx="7846458" cy="461659"/>
          </a:xfrm>
          <a:prstGeom prst="rect">
            <a:avLst/>
          </a:prstGeom>
        </p:spPr>
        <p:txBody>
          <a:bodyPr wrap="square" lIns="91433" tIns="45717" rIns="91433" bIns="45717">
            <a:spAutoFit/>
          </a:bodyPr>
          <a:lstStyle/>
          <a:p>
            <a:pPr defTabSz="544211"/>
            <a:r>
              <a:rPr lang="en-US" altLang="zh-CN" sz="2400" dirty="0">
                <a:solidFill>
                  <a:srgbClr val="000000"/>
                </a:solidFill>
                <a:latin typeface="Roboto Black"/>
                <a:cs typeface="Roboto Light"/>
              </a:rPr>
              <a:t>2020</a:t>
            </a:r>
            <a:r>
              <a:rPr lang="zh-CN" altLang="en-US" sz="2400" dirty="0">
                <a:solidFill>
                  <a:srgbClr val="000000"/>
                </a:solidFill>
                <a:latin typeface="Roboto Black"/>
                <a:cs typeface="Roboto Light"/>
              </a:rPr>
              <a:t>年电力行业概览</a:t>
            </a:r>
            <a:endParaRPr lang="en-US" sz="2400" dirty="0">
              <a:solidFill>
                <a:srgbClr val="000000"/>
              </a:solidFill>
              <a:latin typeface="Roboto Light"/>
              <a:cs typeface="Roboto Light"/>
            </a:endParaRPr>
          </a:p>
        </p:txBody>
      </p:sp>
      <p:sp>
        <p:nvSpPr>
          <p:cNvPr id="17" name="Rectangle 16"/>
          <p:cNvSpPr/>
          <p:nvPr/>
        </p:nvSpPr>
        <p:spPr>
          <a:xfrm>
            <a:off x="1251846" y="4552030"/>
            <a:ext cx="3911260" cy="461659"/>
          </a:xfrm>
          <a:prstGeom prst="rect">
            <a:avLst/>
          </a:prstGeom>
        </p:spPr>
        <p:txBody>
          <a:bodyPr wrap="square" lIns="91433" tIns="45717" rIns="91433" bIns="45717">
            <a:spAutoFit/>
          </a:bodyPr>
          <a:lstStyle/>
          <a:p>
            <a:pPr defTabSz="544211"/>
            <a:r>
              <a:rPr lang="zh-CN" altLang="en-US" sz="2400" dirty="0">
                <a:solidFill>
                  <a:srgbClr val="000000"/>
                </a:solidFill>
                <a:latin typeface="Roboto Light"/>
                <a:cs typeface="Roboto Light"/>
              </a:rPr>
              <a:t>投资热点</a:t>
            </a:r>
            <a:endParaRPr lang="en-US" sz="2400" dirty="0">
              <a:solidFill>
                <a:srgbClr val="000000"/>
              </a:solidFill>
              <a:latin typeface="Roboto Light"/>
              <a:cs typeface="Roboto Light"/>
            </a:endParaRPr>
          </a:p>
        </p:txBody>
      </p:sp>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Tree>
    <p:extLst>
      <p:ext uri="{BB962C8B-B14F-4D97-AF65-F5344CB8AC3E}">
        <p14:creationId xmlns:p14="http://schemas.microsoft.com/office/powerpoint/2010/main" val="2689949156"/>
      </p:ext>
    </p:extLst>
  </p:cSld>
  <p:clrMapOvr>
    <a:masterClrMapping/>
  </p:clrMapOvr>
  <mc:AlternateContent xmlns:mc="http://schemas.openxmlformats.org/markup-compatibility/2006" xmlns:p14="http://schemas.microsoft.com/office/powerpoint/2010/main">
    <mc:Choice Requires="p14">
      <p:transition spd="med" p14:dur="700" advTm="4011">
        <p:fade/>
      </p:transition>
    </mc:Choice>
    <mc:Fallback xmlns="">
      <p:transition spd="med" advTm="40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3</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9852454" y="6534488"/>
            <a:ext cx="2191265"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EVN,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第</a:t>
            </a:r>
            <a:r>
              <a:rPr lang="en-US" altLang="zh-CN"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8</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个电力总体规划</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784900046"/>
              </p:ext>
            </p:extLst>
          </p:nvPr>
        </p:nvGraphicFramePr>
        <p:xfrm>
          <a:off x="2816566" y="112730"/>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zh-CN" altLang="en-US" sz="2200" b="1" baseline="0"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行业趋势</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840258" y="1299208"/>
            <a:ext cx="6614985" cy="3970318"/>
          </a:xfrm>
          <a:prstGeom prst="rect">
            <a:avLst/>
          </a:prstGeom>
          <a:noFill/>
        </p:spPr>
        <p:txBody>
          <a:bodyPr wrap="square" rtlCol="0">
            <a:spAutoFit/>
          </a:bodyPr>
          <a:lstStyle/>
          <a:p>
            <a:pPr>
              <a:lnSpc>
                <a:spcPct val="150000"/>
              </a:lnSpc>
            </a:pPr>
            <a:r>
              <a:rPr lang="en-US" sz="1200" b="1" dirty="0">
                <a:solidFill>
                  <a:srgbClr val="000000"/>
                </a:solidFill>
                <a:latin typeface="+mj-ea"/>
                <a:ea typeface="+mj-ea"/>
                <a:cs typeface="Arial" panose="020B0604020202020204" pitchFamily="34" charset="0"/>
              </a:rPr>
              <a:t>I. </a:t>
            </a:r>
            <a:r>
              <a:rPr lang="zh-CN" altLang="en-US" sz="1200" dirty="0">
                <a:solidFill>
                  <a:srgbClr val="000000"/>
                </a:solidFill>
                <a:latin typeface="+mj-ea"/>
                <a:ea typeface="+mj-ea"/>
                <a:cs typeface="Arial" panose="020B0604020202020204" pitchFamily="34" charset="0"/>
              </a:rPr>
              <a:t>全国范围内对工业生产的需求强劲增长，导致用于工业生产，农业，贸易和服务以及人民生活的工业用电需求增加，未来十年将有强劲的增长动力，主要来自：</a:t>
            </a:r>
            <a:endParaRPr lang="en-US" sz="1200" dirty="0">
              <a:solidFill>
                <a:srgbClr val="000000"/>
              </a:solidFill>
              <a:latin typeface="+mj-ea"/>
              <a:ea typeface="+mj-ea"/>
              <a:cs typeface="Arial" panose="020B0604020202020204" pitchFamily="34" charset="0"/>
            </a:endParaRPr>
          </a:p>
          <a:p>
            <a:pPr>
              <a:lnSpc>
                <a:spcPct val="150000"/>
              </a:lnSpc>
            </a:pPr>
            <a:r>
              <a:rPr lang="en-US" altLang="zh-CN" sz="1200" b="1" dirty="0">
                <a:solidFill>
                  <a:srgbClr val="000000"/>
                </a:solidFill>
                <a:latin typeface="+mj-ea"/>
                <a:ea typeface="+mj-ea"/>
                <a:cs typeface="Arial" panose="020B0604020202020204" pitchFamily="34" charset="0"/>
              </a:rPr>
              <a:t>1. </a:t>
            </a:r>
            <a:r>
              <a:rPr lang="zh-CN" altLang="en-US" sz="1200" dirty="0">
                <a:solidFill>
                  <a:srgbClr val="000000"/>
                </a:solidFill>
                <a:latin typeface="+mj-ea"/>
                <a:ea typeface="+mj-ea"/>
                <a:cs typeface="Arial" panose="020B0604020202020204" pitchFamily="34" charset="0"/>
              </a:rPr>
              <a:t>随着国内外经济活动继续正常化并从疫情中恢复，</a:t>
            </a:r>
            <a:r>
              <a:rPr lang="en-US" altLang="zh-CN" sz="1200" dirty="0">
                <a:solidFill>
                  <a:srgbClr val="000000"/>
                </a:solidFill>
                <a:latin typeface="+mj-ea"/>
                <a:ea typeface="+mj-ea"/>
                <a:cs typeface="Arial" panose="020B0604020202020204" pitchFamily="34" charset="0"/>
              </a:rPr>
              <a:t>GDP</a:t>
            </a:r>
            <a:r>
              <a:rPr lang="zh-CN" altLang="en-US" sz="1200" dirty="0">
                <a:solidFill>
                  <a:srgbClr val="000000"/>
                </a:solidFill>
                <a:latin typeface="+mj-ea"/>
                <a:ea typeface="+mj-ea"/>
                <a:cs typeface="Arial" panose="020B0604020202020204" pitchFamily="34" charset="0"/>
              </a:rPr>
              <a:t>将达到</a:t>
            </a:r>
            <a:r>
              <a:rPr lang="en-US" altLang="zh-CN" sz="1200" dirty="0">
                <a:solidFill>
                  <a:srgbClr val="000000"/>
                </a:solidFill>
                <a:latin typeface="+mj-ea"/>
                <a:ea typeface="+mj-ea"/>
                <a:cs typeface="Arial" panose="020B0604020202020204" pitchFamily="34" charset="0"/>
              </a:rPr>
              <a:t>6.5</a:t>
            </a:r>
            <a:r>
              <a:rPr lang="zh-CN" altLang="en-US" sz="1200" dirty="0">
                <a:solidFill>
                  <a:srgbClr val="000000"/>
                </a:solidFill>
                <a:latin typeface="+mj-ea"/>
                <a:ea typeface="+mj-ea"/>
                <a:cs typeface="Arial" panose="020B0604020202020204" pitchFamily="34" charset="0"/>
              </a:rPr>
              <a:t>％ 。</a:t>
            </a:r>
          </a:p>
          <a:p>
            <a:pPr lvl="0">
              <a:lnSpc>
                <a:spcPct val="150000"/>
              </a:lnSpc>
            </a:pPr>
            <a:r>
              <a:rPr lang="en-US" altLang="zh-CN" sz="1200" b="1" dirty="0">
                <a:solidFill>
                  <a:srgbClr val="000000"/>
                </a:solidFill>
                <a:latin typeface="+mj-ea"/>
                <a:ea typeface="+mj-ea"/>
                <a:cs typeface="Arial" panose="020B0604020202020204" pitchFamily="34" charset="0"/>
              </a:rPr>
              <a:t>2.</a:t>
            </a:r>
            <a:r>
              <a:rPr lang="en-US" altLang="zh-CN" sz="1200" dirty="0">
                <a:solidFill>
                  <a:srgbClr val="000000"/>
                </a:solidFill>
                <a:latin typeface="+mj-ea"/>
                <a:ea typeface="+mj-ea"/>
                <a:cs typeface="Arial" panose="020B0604020202020204" pitchFamily="34" charset="0"/>
              </a:rPr>
              <a:t> </a:t>
            </a:r>
            <a:r>
              <a:rPr lang="zh-CN" altLang="en-US" sz="1200" dirty="0">
                <a:solidFill>
                  <a:srgbClr val="000000"/>
                </a:solidFill>
                <a:latin typeface="+mj-ea"/>
                <a:ea typeface="+mj-ea"/>
                <a:cs typeface="Arial" panose="020B0604020202020204" pitchFamily="34" charset="0"/>
              </a:rPr>
              <a:t>跨国公司的生产运动趋势，特别是从中国转移到越南。</a:t>
            </a:r>
            <a:endParaRPr lang="en-US" altLang="zh-CN" sz="1200" dirty="0">
              <a:solidFill>
                <a:srgbClr val="000000"/>
              </a:solidFill>
              <a:latin typeface="+mj-ea"/>
              <a:ea typeface="+mj-ea"/>
              <a:cs typeface="Arial" panose="020B0604020202020204" pitchFamily="34" charset="0"/>
            </a:endParaRPr>
          </a:p>
          <a:p>
            <a:pPr lvl="0">
              <a:lnSpc>
                <a:spcPct val="150000"/>
              </a:lnSpc>
            </a:pPr>
            <a:r>
              <a:rPr lang="en-US" sz="1200" b="1" dirty="0">
                <a:solidFill>
                  <a:srgbClr val="000000"/>
                </a:solidFill>
                <a:latin typeface="+mj-ea"/>
                <a:ea typeface="+mj-ea"/>
                <a:cs typeface="Arial" panose="020B0604020202020204" pitchFamily="34" charset="0"/>
              </a:rPr>
              <a:t>3.</a:t>
            </a:r>
            <a:r>
              <a:rPr lang="en-US" sz="1200" dirty="0">
                <a:solidFill>
                  <a:srgbClr val="000000"/>
                </a:solidFill>
                <a:latin typeface="+mj-ea"/>
                <a:ea typeface="+mj-ea"/>
                <a:cs typeface="Arial" panose="020B0604020202020204" pitchFamily="34" charset="0"/>
              </a:rPr>
              <a:t> </a:t>
            </a:r>
            <a:r>
              <a:rPr lang="zh-CN" altLang="en-US" sz="1200" dirty="0">
                <a:solidFill>
                  <a:srgbClr val="000000"/>
                </a:solidFill>
                <a:latin typeface="+mj-ea"/>
                <a:ea typeface="+mj-ea"/>
                <a:cs typeface="Arial" panose="020B0604020202020204" pitchFamily="34" charset="0"/>
              </a:rPr>
              <a:t>疫情得到控制后已促进了进出口，自贸协定的积极作用开始生效，促进了海上运输以增加电力需求。</a:t>
            </a:r>
            <a:endParaRPr lang="en-US" sz="1200" dirty="0">
              <a:solidFill>
                <a:srgbClr val="000000"/>
              </a:solidFill>
              <a:latin typeface="+mj-ea"/>
              <a:ea typeface="+mj-ea"/>
              <a:cs typeface="Arial" panose="020B0604020202020204" pitchFamily="34" charset="0"/>
            </a:endParaRPr>
          </a:p>
          <a:p>
            <a:pPr>
              <a:lnSpc>
                <a:spcPct val="150000"/>
              </a:lnSpc>
            </a:pPr>
            <a:r>
              <a:rPr lang="en-US" sz="1200" b="1" dirty="0">
                <a:solidFill>
                  <a:srgbClr val="000000"/>
                </a:solidFill>
                <a:latin typeface="+mj-ea"/>
                <a:ea typeface="+mj-ea"/>
                <a:cs typeface="Arial" panose="020B0604020202020204" pitchFamily="34" charset="0"/>
              </a:rPr>
              <a:t>II. </a:t>
            </a:r>
            <a:r>
              <a:rPr lang="zh-CN" altLang="en-US" sz="1200" dirty="0">
                <a:solidFill>
                  <a:srgbClr val="000000"/>
                </a:solidFill>
                <a:latin typeface="+mj-ea"/>
                <a:ea typeface="+mj-ea"/>
                <a:cs typeface="Arial" panose="020B0604020202020204" pitchFamily="34" charset="0"/>
              </a:rPr>
              <a:t>到</a:t>
            </a:r>
            <a:r>
              <a:rPr lang="en-US" altLang="zh-CN" sz="1200" dirty="0">
                <a:solidFill>
                  <a:srgbClr val="000000"/>
                </a:solidFill>
                <a:latin typeface="+mj-ea"/>
                <a:ea typeface="+mj-ea"/>
                <a:cs typeface="Arial" panose="020B0604020202020204" pitchFamily="34" charset="0"/>
              </a:rPr>
              <a:t>2025</a:t>
            </a:r>
            <a:r>
              <a:rPr lang="zh-CN" altLang="en-US" sz="1200" dirty="0">
                <a:solidFill>
                  <a:srgbClr val="000000"/>
                </a:solidFill>
                <a:latin typeface="+mj-ea"/>
                <a:ea typeface="+mj-ea"/>
                <a:cs typeface="Arial" panose="020B0604020202020204" pitchFamily="34" charset="0"/>
              </a:rPr>
              <a:t>年，电力产量的增长速度约为每年</a:t>
            </a:r>
            <a:r>
              <a:rPr lang="en-US" altLang="zh-CN" sz="1200" dirty="0">
                <a:solidFill>
                  <a:srgbClr val="000000"/>
                </a:solidFill>
                <a:latin typeface="+mj-ea"/>
                <a:ea typeface="+mj-ea"/>
                <a:cs typeface="Arial" panose="020B0604020202020204" pitchFamily="34" charset="0"/>
              </a:rPr>
              <a:t>10</a:t>
            </a:r>
            <a:r>
              <a:rPr lang="zh-CN" altLang="en-US" sz="1200" dirty="0">
                <a:solidFill>
                  <a:srgbClr val="000000"/>
                </a:solidFill>
                <a:latin typeface="+mj-ea"/>
                <a:ea typeface="+mj-ea"/>
                <a:cs typeface="Arial" panose="020B0604020202020204" pitchFamily="34" charset="0"/>
              </a:rPr>
              <a:t>％（根据调整后的第</a:t>
            </a:r>
            <a:r>
              <a:rPr lang="en-US" altLang="zh-CN" sz="1200" dirty="0">
                <a:solidFill>
                  <a:srgbClr val="000000"/>
                </a:solidFill>
                <a:latin typeface="+mj-ea"/>
                <a:ea typeface="+mj-ea"/>
                <a:cs typeface="Arial" panose="020B0604020202020204" pitchFamily="34" charset="0"/>
              </a:rPr>
              <a:t>7</a:t>
            </a:r>
            <a:r>
              <a:rPr lang="zh-CN" altLang="en-US" sz="1200" dirty="0">
                <a:solidFill>
                  <a:srgbClr val="000000"/>
                </a:solidFill>
                <a:latin typeface="+mj-ea"/>
                <a:ea typeface="+mj-ea"/>
                <a:cs typeface="Arial" panose="020B0604020202020204" pitchFamily="34" charset="0"/>
              </a:rPr>
              <a:t>个电力总体规划），预计全国电力系统对电力容量的需求将超过</a:t>
            </a:r>
            <a:r>
              <a:rPr lang="en-US" altLang="zh-CN" sz="1200" dirty="0">
                <a:solidFill>
                  <a:srgbClr val="000000"/>
                </a:solidFill>
                <a:latin typeface="+mj-ea"/>
                <a:ea typeface="+mj-ea"/>
                <a:cs typeface="Arial" panose="020B0604020202020204" pitchFamily="34" charset="0"/>
              </a:rPr>
              <a:t>90,000</a:t>
            </a:r>
            <a:r>
              <a:rPr lang="zh-CN" altLang="en-US" sz="1200" dirty="0">
                <a:solidFill>
                  <a:srgbClr val="000000"/>
                </a:solidFill>
                <a:latin typeface="+mj-ea"/>
                <a:ea typeface="+mj-ea"/>
                <a:cs typeface="Arial" panose="020B0604020202020204" pitchFamily="34" charset="0"/>
              </a:rPr>
              <a:t>兆瓦，是目前的两倍。到</a:t>
            </a:r>
            <a:r>
              <a:rPr lang="en-US" altLang="zh-CN" sz="1200" dirty="0">
                <a:solidFill>
                  <a:srgbClr val="000000"/>
                </a:solidFill>
                <a:latin typeface="+mj-ea"/>
                <a:ea typeface="+mj-ea"/>
                <a:cs typeface="Arial" panose="020B0604020202020204" pitchFamily="34" charset="0"/>
              </a:rPr>
              <a:t>2030</a:t>
            </a:r>
            <a:r>
              <a:rPr lang="zh-CN" altLang="en-US" sz="1200" dirty="0">
                <a:solidFill>
                  <a:srgbClr val="000000"/>
                </a:solidFill>
                <a:latin typeface="+mj-ea"/>
                <a:ea typeface="+mj-ea"/>
                <a:cs typeface="Arial" panose="020B0604020202020204" pitchFamily="34" charset="0"/>
              </a:rPr>
              <a:t>年，它将增加到约</a:t>
            </a:r>
            <a:r>
              <a:rPr lang="en-US" altLang="zh-CN" sz="1200" dirty="0">
                <a:solidFill>
                  <a:srgbClr val="000000"/>
                </a:solidFill>
                <a:latin typeface="+mj-ea"/>
                <a:ea typeface="+mj-ea"/>
                <a:cs typeface="Arial" panose="020B0604020202020204" pitchFamily="34" charset="0"/>
              </a:rPr>
              <a:t>130,000</a:t>
            </a:r>
            <a:r>
              <a:rPr lang="zh-CN" altLang="en-US" sz="1200" dirty="0">
                <a:solidFill>
                  <a:srgbClr val="000000"/>
                </a:solidFill>
                <a:latin typeface="+mj-ea"/>
                <a:ea typeface="+mj-ea"/>
                <a:cs typeface="Arial" panose="020B0604020202020204" pitchFamily="34" charset="0"/>
              </a:rPr>
              <a:t>兆瓦。</a:t>
            </a:r>
            <a:r>
              <a:rPr lang="zh-CN" altLang="en-US" sz="1200" dirty="0">
                <a:solidFill>
                  <a:srgbClr val="202124"/>
                </a:solidFill>
                <a:latin typeface="+mj-ea"/>
                <a:ea typeface="+mj-ea"/>
              </a:rPr>
              <a:t>其中，</a:t>
            </a:r>
            <a:r>
              <a:rPr lang="zh-CN" altLang="en-US" sz="1200" b="1" dirty="0">
                <a:solidFill>
                  <a:srgbClr val="202124"/>
                </a:solidFill>
                <a:latin typeface="+mj-ea"/>
                <a:ea typeface="+mj-ea"/>
              </a:rPr>
              <a:t>越南将致力于加快可再生能源（水电，风能，太阳能，生物质能等）的发展</a:t>
            </a:r>
            <a:r>
              <a:rPr lang="zh-CN" altLang="en-US" sz="1200" dirty="0">
                <a:solidFill>
                  <a:srgbClr val="202124"/>
                </a:solidFill>
                <a:latin typeface="+mj-ea"/>
                <a:ea typeface="+mj-ea"/>
              </a:rPr>
              <a:t>，</a:t>
            </a:r>
            <a:r>
              <a:rPr lang="zh-CN" altLang="en-US" sz="1200" b="1" dirty="0">
                <a:solidFill>
                  <a:srgbClr val="000000"/>
                </a:solidFill>
                <a:latin typeface="+mj-ea"/>
                <a:ea typeface="+mj-ea"/>
                <a:cs typeface="Arial" panose="020B0604020202020204" pitchFamily="34" charset="0"/>
              </a:rPr>
              <a:t>减少污染环境的电力生产模式，降低资金成本，提升技术 </a:t>
            </a:r>
            <a:r>
              <a:rPr lang="zh-CN" altLang="en-US" sz="1200" dirty="0">
                <a:solidFill>
                  <a:srgbClr val="000000"/>
                </a:solidFill>
                <a:latin typeface="+mj-ea"/>
                <a:ea typeface="+mj-ea"/>
                <a:cs typeface="Arial" panose="020B0604020202020204" pitchFamily="34" charset="0"/>
              </a:rPr>
              <a:t>。这种动力源于：</a:t>
            </a:r>
            <a:endParaRPr lang="vi-VN" sz="1200" dirty="0">
              <a:solidFill>
                <a:srgbClr val="000000"/>
              </a:solidFill>
              <a:latin typeface="+mj-ea"/>
              <a:ea typeface="+mj-ea"/>
              <a:cs typeface="Arial" panose="020B0604020202020204" pitchFamily="34" charset="0"/>
            </a:endParaRPr>
          </a:p>
          <a:p>
            <a:pPr marL="228600" lvl="0" indent="-228600">
              <a:lnSpc>
                <a:spcPct val="150000"/>
              </a:lnSpc>
              <a:buFontTx/>
              <a:buAutoNum type="arabicParenBoth"/>
            </a:pPr>
            <a:r>
              <a:rPr lang="zh-CN" altLang="en-US" sz="1200" dirty="0">
                <a:solidFill>
                  <a:srgbClr val="000000"/>
                </a:solidFill>
                <a:latin typeface="+mj-ea"/>
                <a:ea typeface="+mj-ea"/>
                <a:cs typeface="Arial" panose="020B0604020202020204" pitchFamily="34" charset="0"/>
              </a:rPr>
              <a:t>越南的电力需求经常会增加</a:t>
            </a:r>
            <a:r>
              <a:rPr lang="en-US" altLang="zh-CN" sz="1200" dirty="0">
                <a:solidFill>
                  <a:srgbClr val="000000"/>
                </a:solidFill>
                <a:latin typeface="+mj-ea"/>
                <a:ea typeface="+mj-ea"/>
                <a:cs typeface="Arial" panose="020B0604020202020204" pitchFamily="34" charset="0"/>
              </a:rPr>
              <a:t>GDP</a:t>
            </a:r>
            <a:r>
              <a:rPr lang="zh-CN" altLang="en-US" sz="1200" dirty="0">
                <a:solidFill>
                  <a:srgbClr val="000000"/>
                </a:solidFill>
                <a:latin typeface="+mj-ea"/>
                <a:ea typeface="+mj-ea"/>
                <a:cs typeface="Arial" panose="020B0604020202020204" pitchFamily="34" charset="0"/>
              </a:rPr>
              <a:t>增长速度的</a:t>
            </a:r>
            <a:r>
              <a:rPr lang="en-US" altLang="zh-CN" sz="1200" dirty="0">
                <a:solidFill>
                  <a:srgbClr val="000000"/>
                </a:solidFill>
                <a:latin typeface="+mj-ea"/>
                <a:ea typeface="+mj-ea"/>
                <a:cs typeface="Arial" panose="020B0604020202020204" pitchFamily="34" charset="0"/>
              </a:rPr>
              <a:t>1.8</a:t>
            </a:r>
            <a:r>
              <a:rPr lang="zh-CN" altLang="en-US" sz="1200" dirty="0">
                <a:solidFill>
                  <a:srgbClr val="000000"/>
                </a:solidFill>
                <a:latin typeface="+mj-ea"/>
                <a:ea typeface="+mj-ea"/>
                <a:cs typeface="Arial" panose="020B0604020202020204" pitchFamily="34" charset="0"/>
              </a:rPr>
              <a:t>至</a:t>
            </a:r>
            <a:r>
              <a:rPr lang="en-US" altLang="zh-CN" sz="1200" dirty="0">
                <a:solidFill>
                  <a:srgbClr val="000000"/>
                </a:solidFill>
                <a:latin typeface="+mj-ea"/>
                <a:ea typeface="+mj-ea"/>
                <a:cs typeface="Arial" panose="020B0604020202020204" pitchFamily="34" charset="0"/>
              </a:rPr>
              <a:t>2</a:t>
            </a:r>
            <a:r>
              <a:rPr lang="zh-CN" altLang="en-US" sz="1200" dirty="0">
                <a:solidFill>
                  <a:srgbClr val="000000"/>
                </a:solidFill>
                <a:latin typeface="+mj-ea"/>
                <a:ea typeface="+mj-ea"/>
                <a:cs typeface="Arial" panose="020B0604020202020204" pitchFamily="34" charset="0"/>
              </a:rPr>
              <a:t>倍，这给该国的发电，输配电能力的投资带来了巨大压力。</a:t>
            </a:r>
            <a:r>
              <a:rPr lang="zh-CN" altLang="en-US" sz="1200" dirty="0">
                <a:solidFill>
                  <a:srgbClr val="202124"/>
                </a:solidFill>
                <a:latin typeface="+mj-ea"/>
                <a:ea typeface="+mj-ea"/>
              </a:rPr>
              <a:t>同时，水电目前满足了约</a:t>
            </a:r>
            <a:r>
              <a:rPr lang="en-US" altLang="zh-CN" sz="1200" dirty="0">
                <a:solidFill>
                  <a:srgbClr val="202124"/>
                </a:solidFill>
                <a:latin typeface="+mj-ea"/>
                <a:ea typeface="+mj-ea"/>
              </a:rPr>
              <a:t>40</a:t>
            </a:r>
            <a:r>
              <a:rPr lang="zh-CN" altLang="en-US" sz="1200" dirty="0">
                <a:solidFill>
                  <a:srgbClr val="202124"/>
                </a:solidFill>
                <a:latin typeface="+mj-ea"/>
                <a:ea typeface="+mj-ea"/>
              </a:rPr>
              <a:t>％的需求，潜力被最大程度地利用。如果没有投资和发展，电力行业将无法满足国家需求。</a:t>
            </a:r>
            <a:r>
              <a:rPr lang="zh-CN" altLang="en-US" sz="1200" dirty="0">
                <a:solidFill>
                  <a:srgbClr val="000000"/>
                </a:solidFill>
                <a:latin typeface="+mj-ea"/>
                <a:ea typeface="+mj-ea"/>
                <a:cs typeface="Arial" panose="020B0604020202020204" pitchFamily="34" charset="0"/>
              </a:rPr>
              <a:t>尽管火电的成本很低，但投入的原料会污染环境，并且依赖</a:t>
            </a:r>
            <a:r>
              <a:rPr lang="en-US" altLang="zh-CN" sz="1200" dirty="0">
                <a:solidFill>
                  <a:srgbClr val="000000"/>
                </a:solidFill>
                <a:latin typeface="+mj-ea"/>
                <a:ea typeface="+mj-ea"/>
                <a:cs typeface="Arial" panose="020B0604020202020204" pitchFamily="34" charset="0"/>
              </a:rPr>
              <a:t>30</a:t>
            </a:r>
            <a:r>
              <a:rPr lang="zh-CN" altLang="en-US" sz="1200" dirty="0">
                <a:solidFill>
                  <a:srgbClr val="000000"/>
                </a:solidFill>
                <a:latin typeface="+mj-ea"/>
                <a:ea typeface="+mj-ea"/>
                <a:cs typeface="Arial" panose="020B0604020202020204" pitchFamily="34" charset="0"/>
              </a:rPr>
              <a:t>％的进口煤炭。使用</a:t>
            </a:r>
            <a:r>
              <a:rPr lang="en-US" altLang="zh-CN" sz="1200" dirty="0">
                <a:solidFill>
                  <a:srgbClr val="000000"/>
                </a:solidFill>
                <a:latin typeface="+mj-ea"/>
                <a:ea typeface="+mj-ea"/>
                <a:cs typeface="Arial" panose="020B0604020202020204" pitchFamily="34" charset="0"/>
              </a:rPr>
              <a:t>LNG</a:t>
            </a:r>
            <a:r>
              <a:rPr lang="zh-CN" altLang="en-US" sz="1200" dirty="0">
                <a:solidFill>
                  <a:srgbClr val="000000"/>
                </a:solidFill>
                <a:latin typeface="+mj-ea"/>
                <a:ea typeface="+mj-ea"/>
                <a:cs typeface="Arial" panose="020B0604020202020204" pitchFamily="34" charset="0"/>
              </a:rPr>
              <a:t>的天然气热力发电价格高。</a:t>
            </a:r>
            <a:endParaRPr lang="en-US" sz="1200" dirty="0">
              <a:solidFill>
                <a:srgbClr val="000000"/>
              </a:solidFill>
              <a:latin typeface="+mj-ea"/>
              <a:ea typeface="+mj-ea"/>
              <a:cs typeface="Arial" panose="020B0604020202020204" pitchFamily="34" charset="0"/>
            </a:endParaRPr>
          </a:p>
        </p:txBody>
      </p:sp>
      <p:sp>
        <p:nvSpPr>
          <p:cNvPr id="10" name="TextBox 9"/>
          <p:cNvSpPr txBox="1"/>
          <p:nvPr/>
        </p:nvSpPr>
        <p:spPr>
          <a:xfrm>
            <a:off x="7570573" y="4777946"/>
            <a:ext cx="1070919" cy="369332"/>
          </a:xfrm>
          <a:prstGeom prst="rect">
            <a:avLst/>
          </a:prstGeom>
          <a:noFill/>
        </p:spPr>
        <p:txBody>
          <a:bodyPr wrap="square" rtlCol="0">
            <a:spAutoFit/>
          </a:bodyPr>
          <a:lstStyle/>
          <a:p>
            <a:endParaRPr lang="en-US" dirty="0">
              <a:solidFill>
                <a:srgbClr val="737572"/>
              </a:solidFill>
            </a:endParaRPr>
          </a:p>
        </p:txBody>
      </p:sp>
      <p:graphicFrame>
        <p:nvGraphicFramePr>
          <p:cNvPr id="23" name="Chart 22"/>
          <p:cNvGraphicFramePr/>
          <p:nvPr>
            <p:extLst>
              <p:ext uri="{D42A27DB-BD31-4B8C-83A1-F6EECF244321}">
                <p14:modId xmlns:p14="http://schemas.microsoft.com/office/powerpoint/2010/main" val="2818103645"/>
              </p:ext>
            </p:extLst>
          </p:nvPr>
        </p:nvGraphicFramePr>
        <p:xfrm>
          <a:off x="7570572" y="3698789"/>
          <a:ext cx="3824631" cy="2809103"/>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p:nvPr/>
        </p:nvSpPr>
        <p:spPr>
          <a:xfrm>
            <a:off x="7760403" y="3480573"/>
            <a:ext cx="3634801" cy="346249"/>
          </a:xfrm>
          <a:prstGeom prst="rect">
            <a:avLst/>
          </a:prstGeom>
          <a:noFill/>
        </p:spPr>
        <p:txBody>
          <a:bodyPr wrap="square" rtlCol="0">
            <a:spAutoFit/>
          </a:bodyPr>
          <a:lstStyle/>
          <a:p>
            <a:pPr>
              <a:lnSpc>
                <a:spcPct val="150000"/>
              </a:lnSpc>
            </a:pPr>
            <a:r>
              <a:rPr lang="en-US" sz="1100" b="1" dirty="0" err="1">
                <a:solidFill>
                  <a:srgbClr val="000000"/>
                </a:solidFill>
                <a:latin typeface="Calibri" panose="020F0502020204030204" pitchFamily="34" charset="0"/>
              </a:rPr>
              <a:t>Tỷ</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trọng</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điện</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năng</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sản</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suất</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và</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nhập</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khẩu</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theo</a:t>
            </a:r>
            <a:r>
              <a:rPr lang="en-US" sz="1100" b="1" dirty="0">
                <a:solidFill>
                  <a:srgbClr val="000000"/>
                </a:solidFill>
                <a:latin typeface="Calibri" panose="020F0502020204030204" pitchFamily="34" charset="0"/>
              </a:rPr>
              <a:t> </a:t>
            </a:r>
            <a:r>
              <a:rPr lang="en-US" sz="1100" b="1" dirty="0" err="1">
                <a:solidFill>
                  <a:srgbClr val="000000"/>
                </a:solidFill>
                <a:latin typeface="Calibri" panose="020F0502020204030204" pitchFamily="34" charset="0"/>
              </a:rPr>
              <a:t>năm</a:t>
            </a:r>
            <a:r>
              <a:rPr lang="en-US" sz="1100" b="1" dirty="0">
                <a:solidFill>
                  <a:srgbClr val="000000"/>
                </a:solidFill>
                <a:latin typeface="Calibri" panose="020F0502020204030204" pitchFamily="34" charset="0"/>
              </a:rPr>
              <a:t> (MW )</a:t>
            </a:r>
            <a:r>
              <a:rPr lang="en-US" sz="1100" dirty="0"/>
              <a:t> </a:t>
            </a:r>
            <a:endParaRPr lang="vi-VN" sz="1100" i="1" dirty="0">
              <a:solidFill>
                <a:srgbClr val="000000"/>
              </a:solidFill>
              <a:cs typeface="Arial" panose="020B0604020202020204" pitchFamily="34" charset="0"/>
            </a:endParaRPr>
          </a:p>
        </p:txBody>
      </p:sp>
      <p:graphicFrame>
        <p:nvGraphicFramePr>
          <p:cNvPr id="30" name="Chart 29"/>
          <p:cNvGraphicFramePr/>
          <p:nvPr>
            <p:extLst>
              <p:ext uri="{D42A27DB-BD31-4B8C-83A1-F6EECF244321}">
                <p14:modId xmlns:p14="http://schemas.microsoft.com/office/powerpoint/2010/main" val="3942685341"/>
              </p:ext>
            </p:extLst>
          </p:nvPr>
        </p:nvGraphicFramePr>
        <p:xfrm>
          <a:off x="7570573" y="1141063"/>
          <a:ext cx="3882296" cy="2628052"/>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4"/>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0" y="149086"/>
            <a:ext cx="65" cy="15902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200" b="0" i="0" u="none" strike="noStrike" cap="none" normalizeH="0" baseline="0" dirty="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12" name="Rectangle 6"/>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13" name="Rectangle 7"/>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14" name="Rectangle 8"/>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45389021"/>
      </p:ext>
    </p:extLst>
  </p:cSld>
  <p:clrMapOvr>
    <a:masterClrMapping/>
  </p:clrMapOvr>
  <mc:AlternateContent xmlns:mc="http://schemas.openxmlformats.org/markup-compatibility/2006" xmlns:p14="http://schemas.microsoft.com/office/powerpoint/2010/main">
    <mc:Choice Requires="p14">
      <p:transition spd="med" p14:dur="700" advTm="2077">
        <p:fade/>
      </p:transition>
    </mc:Choice>
    <mc:Fallback xmlns="">
      <p:transition spd="med" advTm="2077">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4</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9984259" y="6534488"/>
            <a:ext cx="205946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EVN,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工商部</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20908017"/>
              </p:ext>
            </p:extLst>
          </p:nvPr>
        </p:nvGraphicFramePr>
        <p:xfrm>
          <a:off x="2825398" y="112730"/>
          <a:ext cx="7233595" cy="931164"/>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zh-CN" altLang="en-US" sz="2200" b="1" baseline="0"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行业趋势</a:t>
                      </a:r>
                    </a:p>
                    <a:p>
                      <a:pPr marL="0" marR="0">
                        <a:lnSpc>
                          <a:spcPct val="120000"/>
                        </a:lnSpc>
                        <a:spcBef>
                          <a:spcPts val="0"/>
                        </a:spcBef>
                        <a:spcAft>
                          <a:spcPts val="0"/>
                        </a:spcAft>
                        <a:tabLst>
                          <a:tab pos="2971800" algn="ctr"/>
                          <a:tab pos="5943600" algn="r"/>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840258" y="1277975"/>
            <a:ext cx="10554946" cy="2215991"/>
          </a:xfrm>
          <a:prstGeom prst="rect">
            <a:avLst/>
          </a:prstGeom>
          <a:noFill/>
        </p:spPr>
        <p:txBody>
          <a:bodyPr wrap="square" rtlCol="0">
            <a:spAutoFit/>
          </a:bodyPr>
          <a:lstStyle/>
          <a:p>
            <a:pPr marL="228600" lvl="0" indent="-228600">
              <a:lnSpc>
                <a:spcPct val="150000"/>
              </a:lnSpc>
              <a:buAutoNum type="arabicParenBoth" startAt="2"/>
            </a:pPr>
            <a:r>
              <a:rPr lang="zh-CN" altLang="en-US" sz="1000" dirty="0">
                <a:solidFill>
                  <a:srgbClr val="000000"/>
                </a:solidFill>
                <a:latin typeface="+mj-ea"/>
                <a:ea typeface="+mj-ea"/>
                <a:cs typeface="Arial" panose="020B0604020202020204" pitchFamily="34" charset="0"/>
              </a:rPr>
              <a:t>太阳能系统的利润超过银行利率，更重要的是，安装太阳能系统快捷方便，维护成本较低，但使用寿命长达</a:t>
            </a:r>
            <a:r>
              <a:rPr lang="en-US" altLang="zh-CN" sz="1000" dirty="0">
                <a:solidFill>
                  <a:srgbClr val="000000"/>
                </a:solidFill>
                <a:latin typeface="+mj-ea"/>
                <a:ea typeface="+mj-ea"/>
                <a:cs typeface="Arial" panose="020B0604020202020204" pitchFamily="34" charset="0"/>
              </a:rPr>
              <a:t>25</a:t>
            </a:r>
            <a:r>
              <a:rPr lang="zh-CN" altLang="en-US" sz="1000" dirty="0">
                <a:solidFill>
                  <a:srgbClr val="000000"/>
                </a:solidFill>
                <a:latin typeface="+mj-ea"/>
                <a:ea typeface="+mj-ea"/>
                <a:cs typeface="Arial" panose="020B0604020202020204" pitchFamily="34" charset="0"/>
              </a:rPr>
              <a:t>年，并可以多次投资，许多阶段来减轻财务压力。所以应选择太阳能系统，以增加未来</a:t>
            </a:r>
            <a:r>
              <a:rPr lang="en-US" altLang="zh-CN" sz="1000" dirty="0">
                <a:solidFill>
                  <a:srgbClr val="000000"/>
                </a:solidFill>
                <a:latin typeface="+mj-ea"/>
                <a:ea typeface="+mj-ea"/>
                <a:cs typeface="Arial" panose="020B0604020202020204" pitchFamily="34" charset="0"/>
              </a:rPr>
              <a:t>10</a:t>
            </a:r>
            <a:r>
              <a:rPr lang="zh-CN" altLang="en-US" sz="1000" dirty="0">
                <a:solidFill>
                  <a:srgbClr val="000000"/>
                </a:solidFill>
                <a:latin typeface="+mj-ea"/>
                <a:ea typeface="+mj-ea"/>
                <a:cs typeface="Arial" panose="020B0604020202020204" pitchFamily="34" charset="0"/>
              </a:rPr>
              <a:t>年的投资。 </a:t>
            </a:r>
          </a:p>
          <a:p>
            <a:pPr lvl="0">
              <a:lnSpc>
                <a:spcPct val="150000"/>
              </a:lnSpc>
            </a:pPr>
            <a:endParaRPr lang="en-US" sz="1000" dirty="0">
              <a:solidFill>
                <a:srgbClr val="000000"/>
              </a:solidFill>
              <a:latin typeface="+mj-ea"/>
              <a:ea typeface="+mj-ea"/>
              <a:cs typeface="Arial" panose="020B0604020202020204" pitchFamily="34" charset="0"/>
            </a:endParaRPr>
          </a:p>
          <a:p>
            <a:pPr>
              <a:lnSpc>
                <a:spcPct val="150000"/>
              </a:lnSpc>
            </a:pPr>
            <a:r>
              <a:rPr lang="en-US" sz="1100" b="1" dirty="0">
                <a:solidFill>
                  <a:srgbClr val="000000"/>
                </a:solidFill>
                <a:latin typeface="+mj-ea"/>
                <a:ea typeface="+mj-ea"/>
                <a:cs typeface="Arial" panose="020B0604020202020204" pitchFamily="34" charset="0"/>
              </a:rPr>
              <a:t>-&gt; </a:t>
            </a:r>
            <a:r>
              <a:rPr lang="zh-CN" altLang="en-US" sz="1100" b="1" dirty="0">
                <a:solidFill>
                  <a:srgbClr val="000000"/>
                </a:solidFill>
                <a:latin typeface="+mj-ea"/>
                <a:ea typeface="+mj-ea"/>
                <a:cs typeface="Arial" panose="020B0604020202020204" pitchFamily="34" charset="0"/>
              </a:rPr>
              <a:t>但是，由于火力发电厂的建设进度缓慢以及太阳能发电厂缺乏传输系统，政府仍将在不久的将来优先增加火力发电厂的比重，政府仍然优先考虑在不久的将来增加燃煤发电的比例，将以更高的效率动员现有的火力发电厂。</a:t>
            </a:r>
            <a:endParaRPr lang="en-US" sz="1100" b="1" dirty="0">
              <a:solidFill>
                <a:srgbClr val="000000"/>
              </a:solidFill>
              <a:latin typeface="+mj-ea"/>
              <a:ea typeface="+mj-ea"/>
              <a:cs typeface="Arial" panose="020B0604020202020204" pitchFamily="34" charset="0"/>
            </a:endParaRPr>
          </a:p>
          <a:p>
            <a:pPr>
              <a:lnSpc>
                <a:spcPct val="150000"/>
              </a:lnSpc>
            </a:pPr>
            <a:r>
              <a:rPr lang="en-US" sz="1000" b="1" dirty="0">
                <a:solidFill>
                  <a:srgbClr val="000000"/>
                </a:solidFill>
                <a:latin typeface="+mj-ea"/>
                <a:ea typeface="+mj-ea"/>
                <a:cs typeface="Arial" panose="020B0604020202020204" pitchFamily="34" charset="0"/>
              </a:rPr>
              <a:t>III. </a:t>
            </a:r>
            <a:r>
              <a:rPr lang="zh-CN" altLang="en-US" sz="1000" b="1" dirty="0">
                <a:solidFill>
                  <a:srgbClr val="000000"/>
                </a:solidFill>
                <a:latin typeface="+mj-ea"/>
                <a:ea typeface="+mj-ea"/>
                <a:cs typeface="Arial" panose="020B0604020202020204" pitchFamily="34" charset="0"/>
              </a:rPr>
              <a:t>优先发展中南部地区的太阳能和风能</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利用越南丰富的可再生能源潜力，到</a:t>
            </a:r>
            <a:r>
              <a:rPr lang="en-US" altLang="zh-CN" sz="1000" dirty="0">
                <a:solidFill>
                  <a:srgbClr val="000000"/>
                </a:solidFill>
                <a:latin typeface="+mj-ea"/>
                <a:ea typeface="+mj-ea"/>
                <a:cs typeface="Arial" panose="020B0604020202020204" pitchFamily="34" charset="0"/>
              </a:rPr>
              <a:t>2030</a:t>
            </a:r>
            <a:r>
              <a:rPr lang="zh-CN" altLang="en-US" sz="1000" dirty="0">
                <a:solidFill>
                  <a:srgbClr val="000000"/>
                </a:solidFill>
                <a:latin typeface="+mj-ea"/>
                <a:ea typeface="+mj-ea"/>
                <a:cs typeface="Arial" panose="020B0604020202020204" pitchFamily="34" charset="0"/>
              </a:rPr>
              <a:t>年，太阳能和风能资源将强劲发展，占整个系统总容量的</a:t>
            </a:r>
            <a:r>
              <a:rPr lang="en-US" altLang="zh-CN" sz="1000" dirty="0">
                <a:solidFill>
                  <a:srgbClr val="000000"/>
                </a:solidFill>
                <a:latin typeface="+mj-ea"/>
                <a:ea typeface="+mj-ea"/>
                <a:cs typeface="Arial" panose="020B0604020202020204" pitchFamily="34" charset="0"/>
              </a:rPr>
              <a:t>30</a:t>
            </a:r>
            <a:r>
              <a:rPr lang="zh-CN" altLang="en-US" sz="1000" dirty="0">
                <a:solidFill>
                  <a:srgbClr val="000000"/>
                </a:solidFill>
                <a:latin typeface="+mj-ea"/>
                <a:ea typeface="+mj-ea"/>
                <a:cs typeface="Arial" panose="020B0604020202020204" pitchFamily="34" charset="0"/>
              </a:rPr>
              <a:t>％，到</a:t>
            </a:r>
            <a:r>
              <a:rPr lang="en-US" altLang="zh-CN" sz="1000" dirty="0">
                <a:solidFill>
                  <a:srgbClr val="000000"/>
                </a:solidFill>
                <a:latin typeface="+mj-ea"/>
                <a:ea typeface="+mj-ea"/>
                <a:cs typeface="Arial" panose="020B0604020202020204" pitchFamily="34" charset="0"/>
              </a:rPr>
              <a:t>2045</a:t>
            </a:r>
            <a:r>
              <a:rPr lang="zh-CN" altLang="en-US" sz="1000" dirty="0">
                <a:solidFill>
                  <a:srgbClr val="000000"/>
                </a:solidFill>
                <a:latin typeface="+mj-ea"/>
                <a:ea typeface="+mj-ea"/>
                <a:cs typeface="Arial" panose="020B0604020202020204" pitchFamily="34" charset="0"/>
              </a:rPr>
              <a:t>年将增长到</a:t>
            </a:r>
            <a:r>
              <a:rPr lang="en-US" altLang="zh-CN" sz="1000" dirty="0">
                <a:solidFill>
                  <a:srgbClr val="000000"/>
                </a:solidFill>
                <a:latin typeface="+mj-ea"/>
                <a:ea typeface="+mj-ea"/>
                <a:cs typeface="Arial" panose="020B0604020202020204" pitchFamily="34" charset="0"/>
              </a:rPr>
              <a:t>41</a:t>
            </a:r>
            <a:r>
              <a:rPr lang="zh-CN" altLang="en-US" sz="1000" dirty="0">
                <a:solidFill>
                  <a:srgbClr val="000000"/>
                </a:solidFill>
                <a:latin typeface="+mj-ea"/>
                <a:ea typeface="+mj-ea"/>
                <a:cs typeface="Arial" panose="020B0604020202020204" pitchFamily="34" charset="0"/>
              </a:rPr>
              <a:t>％，超过火电的总容量。建议在潜力最大的中部和南部地区开发这两种可再生能源。从</a:t>
            </a:r>
            <a:r>
              <a:rPr lang="en-US" altLang="zh-CN" sz="1000" dirty="0">
                <a:solidFill>
                  <a:srgbClr val="000000"/>
                </a:solidFill>
                <a:latin typeface="+mj-ea"/>
                <a:ea typeface="+mj-ea"/>
                <a:cs typeface="Arial" panose="020B0604020202020204" pitchFamily="34" charset="0"/>
              </a:rPr>
              <a:t>2025</a:t>
            </a:r>
            <a:r>
              <a:rPr lang="zh-CN" altLang="en-US" sz="1000" dirty="0">
                <a:solidFill>
                  <a:srgbClr val="000000"/>
                </a:solidFill>
                <a:latin typeface="+mj-ea"/>
                <a:ea typeface="+mj-ea"/>
                <a:cs typeface="Arial" panose="020B0604020202020204" pitchFamily="34" charset="0"/>
              </a:rPr>
              <a:t>年开始，这将导致对北方的电力传输需求。</a:t>
            </a:r>
            <a:endParaRPr lang="en-US" altLang="zh-CN" sz="1000" dirty="0">
              <a:solidFill>
                <a:srgbClr val="000000"/>
              </a:solidFill>
              <a:latin typeface="+mj-ea"/>
              <a:ea typeface="+mj-ea"/>
              <a:cs typeface="Arial" panose="020B0604020202020204" pitchFamily="34" charset="0"/>
            </a:endParaRPr>
          </a:p>
          <a:p>
            <a:pPr>
              <a:lnSpc>
                <a:spcPct val="150000"/>
              </a:lnSpc>
            </a:pPr>
            <a:r>
              <a:rPr lang="en-US" sz="1000" b="1" dirty="0">
                <a:solidFill>
                  <a:srgbClr val="000000"/>
                </a:solidFill>
                <a:latin typeface="+mj-ea"/>
                <a:ea typeface="+mj-ea"/>
                <a:cs typeface="Arial" panose="020B0604020202020204" pitchFamily="34" charset="0"/>
              </a:rPr>
              <a:t>IV. </a:t>
            </a:r>
            <a:r>
              <a:rPr lang="zh-CN" altLang="en-US" sz="1000" b="1" dirty="0">
                <a:solidFill>
                  <a:srgbClr val="000000"/>
                </a:solidFill>
                <a:latin typeface="+mj-ea"/>
                <a:ea typeface="+mj-ea"/>
                <a:cs typeface="Arial" panose="020B0604020202020204" pitchFamily="34" charset="0"/>
              </a:rPr>
              <a:t>竞争性的发电市场已展开</a:t>
            </a:r>
            <a:r>
              <a:rPr lang="vi-VN" sz="1000" b="1" dirty="0">
                <a:solidFill>
                  <a:srgbClr val="000000"/>
                </a:solidFill>
                <a:latin typeface="+mj-ea"/>
                <a:ea typeface="+mj-ea"/>
                <a:cs typeface="Arial" panose="020B0604020202020204" pitchFamily="34" charset="0"/>
              </a:rPr>
              <a:t>:</a:t>
            </a:r>
            <a:r>
              <a:rPr lang="en-US" sz="1000" b="1"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通过逐步取消</a:t>
            </a: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的垄断地位，帮助企业在竞争激烈的电力市场中提高售价。竞争激烈的零售市场预计将在</a:t>
            </a:r>
            <a:r>
              <a:rPr lang="en-US" altLang="zh-CN" sz="1000" dirty="0">
                <a:solidFill>
                  <a:srgbClr val="000000"/>
                </a:solidFill>
                <a:latin typeface="+mj-ea"/>
                <a:ea typeface="+mj-ea"/>
                <a:cs typeface="Arial" panose="020B0604020202020204" pitchFamily="34" charset="0"/>
              </a:rPr>
              <a:t>2023</a:t>
            </a:r>
            <a:r>
              <a:rPr lang="zh-CN" altLang="en-US" sz="1000" dirty="0">
                <a:solidFill>
                  <a:srgbClr val="000000"/>
                </a:solidFill>
                <a:latin typeface="+mj-ea"/>
                <a:ea typeface="+mj-ea"/>
                <a:cs typeface="Arial" panose="020B0604020202020204" pitchFamily="34" charset="0"/>
              </a:rPr>
              <a:t>年开始运作，它将与许多买卖双方开始运作，而无需使用中介机构来提高透明度并消除电力买家的垄断。</a:t>
            </a:r>
            <a:endParaRPr lang="en-US" sz="1000" dirty="0">
              <a:solidFill>
                <a:srgbClr val="000000"/>
              </a:solidFill>
              <a:latin typeface="+mj-ea"/>
              <a:ea typeface="+mj-ea"/>
              <a:cs typeface="Arial" panose="020B0604020202020204" pitchFamily="34" charset="0"/>
            </a:endParaRPr>
          </a:p>
        </p:txBody>
      </p:sp>
      <p:sp>
        <p:nvSpPr>
          <p:cNvPr id="10" name="TextBox 9"/>
          <p:cNvSpPr txBox="1"/>
          <p:nvPr/>
        </p:nvSpPr>
        <p:spPr>
          <a:xfrm>
            <a:off x="8122508" y="4876800"/>
            <a:ext cx="1070919" cy="369332"/>
          </a:xfrm>
          <a:prstGeom prst="rect">
            <a:avLst/>
          </a:prstGeom>
          <a:noFill/>
        </p:spPr>
        <p:txBody>
          <a:bodyPr wrap="square" rtlCol="0">
            <a:spAutoFit/>
          </a:bodyPr>
          <a:lstStyle/>
          <a:p>
            <a:endParaRPr lang="en-US" dirty="0">
              <a:solidFill>
                <a:srgbClr val="737572"/>
              </a:solidFill>
            </a:endParaRPr>
          </a:p>
        </p:txBody>
      </p:sp>
      <p:grpSp>
        <p:nvGrpSpPr>
          <p:cNvPr id="11" name="Group 10"/>
          <p:cNvGrpSpPr/>
          <p:nvPr/>
        </p:nvGrpSpPr>
        <p:grpSpPr>
          <a:xfrm>
            <a:off x="1103689" y="4325830"/>
            <a:ext cx="10108188" cy="1997038"/>
            <a:chOff x="1054442" y="4107810"/>
            <a:chExt cx="10108188" cy="1887930"/>
          </a:xfrm>
        </p:grpSpPr>
        <p:sp>
          <p:nvSpPr>
            <p:cNvPr id="3" name="Rounded Rectangle 2"/>
            <p:cNvSpPr/>
            <p:nvPr/>
          </p:nvSpPr>
          <p:spPr>
            <a:xfrm>
              <a:off x="1054442" y="4113177"/>
              <a:ext cx="1721709" cy="469556"/>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b="1" dirty="0">
                  <a:latin typeface="+mj-ea"/>
                  <a:ea typeface="+mj-ea"/>
                  <a:cs typeface="Arial" panose="020B0604020202020204" pitchFamily="34" charset="0"/>
                </a:rPr>
                <a:t>2011</a:t>
              </a:r>
              <a:r>
                <a:rPr lang="zh-CN" altLang="en-US" sz="1000" b="1" dirty="0">
                  <a:latin typeface="+mj-ea"/>
                  <a:ea typeface="+mj-ea"/>
                  <a:cs typeface="Arial" panose="020B0604020202020204" pitchFamily="34" charset="0"/>
                </a:rPr>
                <a:t>年之前</a:t>
              </a:r>
            </a:p>
            <a:p>
              <a:pPr algn="ctr"/>
              <a:r>
                <a:rPr lang="zh-CN" altLang="en-US" sz="1000" b="1" dirty="0">
                  <a:latin typeface="+mj-ea"/>
                  <a:ea typeface="+mj-ea"/>
                  <a:cs typeface="Arial" panose="020B0604020202020204" pitchFamily="34" charset="0"/>
                </a:rPr>
                <a:t> 通过合同买卖</a:t>
              </a:r>
              <a:endParaRPr lang="en-US" sz="1000" b="1" dirty="0">
                <a:latin typeface="+mj-ea"/>
                <a:ea typeface="+mj-ea"/>
                <a:cs typeface="Arial" panose="020B0604020202020204" pitchFamily="34" charset="0"/>
              </a:endParaRPr>
            </a:p>
          </p:txBody>
        </p:sp>
        <p:sp>
          <p:nvSpPr>
            <p:cNvPr id="17" name="Rounded Rectangle 16"/>
            <p:cNvSpPr/>
            <p:nvPr/>
          </p:nvSpPr>
          <p:spPr>
            <a:xfrm>
              <a:off x="6792096" y="4113177"/>
              <a:ext cx="1721709" cy="469556"/>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b="1" dirty="0">
                  <a:latin typeface="+mj-ea"/>
                  <a:ea typeface="+mj-ea"/>
                  <a:cs typeface="Arial" panose="020B0604020202020204" pitchFamily="34" charset="0"/>
                </a:rPr>
                <a:t>2019</a:t>
              </a:r>
              <a:r>
                <a:rPr lang="zh-CN" altLang="en-US" sz="1000" b="1" dirty="0">
                  <a:latin typeface="+mj-ea"/>
                  <a:ea typeface="+mj-ea"/>
                  <a:cs typeface="Arial" panose="020B0604020202020204" pitchFamily="34" charset="0"/>
                </a:rPr>
                <a:t>年之前</a:t>
              </a:r>
            </a:p>
            <a:p>
              <a:pPr algn="ctr"/>
              <a:r>
                <a:rPr lang="zh-CN" altLang="en-US" sz="1000" b="1" dirty="0">
                  <a:latin typeface="+mj-ea"/>
                  <a:ea typeface="+mj-ea"/>
                  <a:cs typeface="Arial" panose="020B0604020202020204" pitchFamily="34" charset="0"/>
                </a:rPr>
                <a:t> 竞争性电力批发市场（</a:t>
              </a:r>
              <a:r>
                <a:rPr lang="en-US" altLang="zh-CN" sz="1000" b="1" dirty="0">
                  <a:latin typeface="+mj-ea"/>
                  <a:ea typeface="+mj-ea"/>
                  <a:cs typeface="Arial" panose="020B0604020202020204" pitchFamily="34" charset="0"/>
                </a:rPr>
                <a:t>VWEM</a:t>
              </a:r>
              <a:r>
                <a:rPr lang="zh-CN" altLang="en-US" sz="1000" b="1" dirty="0">
                  <a:latin typeface="+mj-ea"/>
                  <a:ea typeface="+mj-ea"/>
                  <a:cs typeface="Arial" panose="020B0604020202020204" pitchFamily="34" charset="0"/>
                </a:rPr>
                <a:t>）</a:t>
              </a:r>
              <a:endParaRPr lang="en-US" sz="1000" b="1" dirty="0">
                <a:latin typeface="+mj-ea"/>
                <a:ea typeface="+mj-ea"/>
                <a:cs typeface="Arial" panose="020B0604020202020204" pitchFamily="34" charset="0"/>
              </a:endParaRPr>
            </a:p>
          </p:txBody>
        </p:sp>
        <p:sp>
          <p:nvSpPr>
            <p:cNvPr id="19" name="Rounded Rectangle 18"/>
            <p:cNvSpPr/>
            <p:nvPr/>
          </p:nvSpPr>
          <p:spPr>
            <a:xfrm>
              <a:off x="9440921" y="4107810"/>
              <a:ext cx="1721709" cy="469556"/>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a:latin typeface="+mj-ea"/>
                  <a:ea typeface="+mj-ea"/>
                  <a:cs typeface="Arial" panose="020B0604020202020204" pitchFamily="34" charset="0"/>
                </a:rPr>
                <a:t>2023F</a:t>
              </a:r>
            </a:p>
            <a:p>
              <a:pPr algn="ctr"/>
              <a:r>
                <a:rPr lang="en-US" sz="1000" b="1" dirty="0">
                  <a:latin typeface="+mj-ea"/>
                  <a:ea typeface="+mj-ea"/>
                  <a:cs typeface="Arial" panose="020B0604020202020204" pitchFamily="34" charset="0"/>
                </a:rPr>
                <a:t> </a:t>
              </a:r>
              <a:r>
                <a:rPr lang="zh-CN" altLang="en-US" sz="1000" b="1" dirty="0">
                  <a:latin typeface="+mj-ea"/>
                  <a:ea typeface="+mj-ea"/>
                  <a:cs typeface="Arial" panose="020B0604020202020204" pitchFamily="34" charset="0"/>
                </a:rPr>
                <a:t> 竞争性电力零售市场（</a:t>
              </a:r>
              <a:r>
                <a:rPr lang="en-US" altLang="zh-CN" sz="1000" b="1" dirty="0">
                  <a:latin typeface="+mj-ea"/>
                  <a:ea typeface="+mj-ea"/>
                  <a:cs typeface="Arial" panose="020B0604020202020204" pitchFamily="34" charset="0"/>
                </a:rPr>
                <a:t>VREM</a:t>
              </a:r>
              <a:r>
                <a:rPr lang="zh-CN" altLang="en-US" sz="1000" b="1" dirty="0">
                  <a:latin typeface="+mj-ea"/>
                  <a:ea typeface="+mj-ea"/>
                  <a:cs typeface="Arial" panose="020B0604020202020204" pitchFamily="34" charset="0"/>
                </a:rPr>
                <a:t>）</a:t>
              </a:r>
              <a:endParaRPr lang="en-US" sz="1000" b="1" dirty="0">
                <a:latin typeface="+mj-ea"/>
                <a:ea typeface="+mj-ea"/>
                <a:cs typeface="Arial" panose="020B0604020202020204" pitchFamily="34" charset="0"/>
              </a:endParaRPr>
            </a:p>
          </p:txBody>
        </p:sp>
        <p:sp>
          <p:nvSpPr>
            <p:cNvPr id="6" name="Rectangle 5"/>
            <p:cNvSpPr/>
            <p:nvPr/>
          </p:nvSpPr>
          <p:spPr>
            <a:xfrm>
              <a:off x="1211140" y="4714415"/>
              <a:ext cx="1408311" cy="1255643"/>
            </a:xfrm>
            <a:prstGeom prst="rect">
              <a:avLst/>
            </a:prstGeom>
            <a:noFill/>
            <a:ln>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及其公司协商合同的最低价格和产量</a:t>
              </a:r>
              <a:endParaRPr lang="en-US" sz="1000" dirty="0">
                <a:solidFill>
                  <a:srgbClr val="000000"/>
                </a:solidFill>
                <a:latin typeface="+mj-ea"/>
                <a:ea typeface="+mj-ea"/>
                <a:cs typeface="Arial" panose="020B0604020202020204" pitchFamily="34" charset="0"/>
              </a:endParaRPr>
            </a:p>
          </p:txBody>
        </p:sp>
        <p:grpSp>
          <p:nvGrpSpPr>
            <p:cNvPr id="8" name="Group 7"/>
            <p:cNvGrpSpPr/>
            <p:nvPr/>
          </p:nvGrpSpPr>
          <p:grpSpPr>
            <a:xfrm>
              <a:off x="3952951" y="4107810"/>
              <a:ext cx="1721709" cy="1867493"/>
              <a:chOff x="3863186" y="4107810"/>
              <a:chExt cx="1721709" cy="1867493"/>
            </a:xfrm>
          </p:grpSpPr>
          <p:sp>
            <p:nvSpPr>
              <p:cNvPr id="16" name="Rounded Rectangle 15"/>
              <p:cNvSpPr/>
              <p:nvPr/>
            </p:nvSpPr>
            <p:spPr>
              <a:xfrm>
                <a:off x="3863186" y="4107810"/>
                <a:ext cx="1721709" cy="469556"/>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b="1" dirty="0">
                    <a:latin typeface="+mj-ea"/>
                    <a:ea typeface="+mj-ea"/>
                    <a:cs typeface="Arial" panose="020B0604020202020204" pitchFamily="34" charset="0"/>
                  </a:rPr>
                  <a:t>2011</a:t>
                </a:r>
                <a:r>
                  <a:rPr lang="zh-CN" altLang="en-US" sz="1000" b="1" dirty="0">
                    <a:latin typeface="+mj-ea"/>
                    <a:ea typeface="+mj-ea"/>
                    <a:cs typeface="Arial" panose="020B0604020202020204" pitchFamily="34" charset="0"/>
                  </a:rPr>
                  <a:t>年之后</a:t>
                </a:r>
              </a:p>
              <a:p>
                <a:pPr algn="ctr"/>
                <a:r>
                  <a:rPr lang="zh-CN" altLang="en-US" sz="1000" b="1" dirty="0">
                    <a:latin typeface="+mj-ea"/>
                    <a:ea typeface="+mj-ea"/>
                    <a:cs typeface="Arial" panose="020B0604020202020204" pitchFamily="34" charset="0"/>
                  </a:rPr>
                  <a:t> 竞争性发电市场（</a:t>
                </a:r>
                <a:r>
                  <a:rPr lang="en-US" altLang="zh-CN" sz="1000" b="1" dirty="0">
                    <a:latin typeface="+mj-ea"/>
                    <a:ea typeface="+mj-ea"/>
                    <a:cs typeface="Arial" panose="020B0604020202020204" pitchFamily="34" charset="0"/>
                  </a:rPr>
                  <a:t>VCGM</a:t>
                </a:r>
                <a:r>
                  <a:rPr lang="zh-CN" altLang="en-US" sz="1000" b="1" dirty="0">
                    <a:latin typeface="+mj-ea"/>
                    <a:ea typeface="+mj-ea"/>
                    <a:cs typeface="Arial" panose="020B0604020202020204" pitchFamily="34" charset="0"/>
                  </a:rPr>
                  <a:t>）</a:t>
                </a:r>
                <a:endParaRPr lang="en-US" sz="1000" b="1" dirty="0">
                  <a:latin typeface="+mj-ea"/>
                  <a:ea typeface="+mj-ea"/>
                  <a:cs typeface="Arial" panose="020B0604020202020204" pitchFamily="34" charset="0"/>
                </a:endParaRPr>
              </a:p>
            </p:txBody>
          </p:sp>
          <p:sp>
            <p:nvSpPr>
              <p:cNvPr id="20" name="Rectangle 19"/>
              <p:cNvSpPr/>
              <p:nvPr/>
            </p:nvSpPr>
            <p:spPr>
              <a:xfrm>
                <a:off x="4036180" y="4709171"/>
                <a:ext cx="1375719" cy="1266132"/>
              </a:xfrm>
              <a:prstGeom prst="rect">
                <a:avLst/>
              </a:prstGeom>
              <a:noFill/>
              <a:ln>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dirty="0">
                    <a:solidFill>
                      <a:srgbClr val="000000"/>
                    </a:solidFill>
                    <a:latin typeface="Arial" panose="020B0604020202020204" pitchFamily="34" charset="0"/>
                    <a:cs typeface="Arial" panose="020B0604020202020204" pitchFamily="34" charset="0"/>
                  </a:rPr>
                  <a:t>- </a:t>
                </a:r>
                <a:r>
                  <a:rPr lang="zh-CN" altLang="en-US" sz="1000" dirty="0">
                    <a:solidFill>
                      <a:srgbClr val="000000"/>
                    </a:solidFill>
                    <a:latin typeface="+mj-ea"/>
                    <a:ea typeface="+mj-ea"/>
                    <a:cs typeface="Arial" panose="020B0604020202020204" pitchFamily="34" charset="0"/>
                  </a:rPr>
                  <a:t>占一个买方（</a:t>
                </a: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）和许多卖方的产出的</a:t>
                </a:r>
                <a:r>
                  <a:rPr lang="en-US" altLang="zh-CN" sz="1000" dirty="0">
                    <a:solidFill>
                      <a:srgbClr val="000000"/>
                    </a:solidFill>
                    <a:latin typeface="+mj-ea"/>
                    <a:ea typeface="+mj-ea"/>
                    <a:cs typeface="Arial" panose="020B0604020202020204" pitchFamily="34" charset="0"/>
                  </a:rPr>
                  <a:t>10-25</a:t>
                </a:r>
                <a:r>
                  <a:rPr lang="zh-CN" altLang="en-US" sz="1000" dirty="0">
                    <a:solidFill>
                      <a:srgbClr val="000000"/>
                    </a:solidFill>
                    <a:latin typeface="+mj-ea"/>
                    <a:ea typeface="+mj-ea"/>
                    <a:cs typeface="Arial" panose="020B0604020202020204" pitchFamily="34" charset="0"/>
                  </a:rPr>
                  <a:t>％</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a:t>
                </a:r>
                <a:endParaRPr lang="en-US" sz="1000" dirty="0">
                  <a:solidFill>
                    <a:srgbClr val="000000"/>
                  </a:solidFill>
                  <a:latin typeface="+mj-ea"/>
                  <a:ea typeface="+mj-ea"/>
                  <a:cs typeface="Arial" panose="020B0604020202020204" pitchFamily="34" charset="0"/>
                </a:endParaRPr>
              </a:p>
              <a:p>
                <a:pPr algn="ct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剩余的</a:t>
                </a:r>
                <a:r>
                  <a:rPr lang="en-US" altLang="zh-CN" sz="1000" dirty="0">
                    <a:solidFill>
                      <a:srgbClr val="000000"/>
                    </a:solidFill>
                    <a:latin typeface="+mj-ea"/>
                    <a:ea typeface="+mj-ea"/>
                    <a:cs typeface="Arial" panose="020B0604020202020204" pitchFamily="34" charset="0"/>
                  </a:rPr>
                  <a:t>75-90</a:t>
                </a:r>
                <a:r>
                  <a:rPr lang="zh-CN" altLang="en-US" sz="1000" dirty="0">
                    <a:solidFill>
                      <a:srgbClr val="000000"/>
                    </a:solidFill>
                    <a:latin typeface="+mj-ea"/>
                    <a:ea typeface="+mj-ea"/>
                    <a:cs typeface="Arial" panose="020B0604020202020204" pitchFamily="34" charset="0"/>
                  </a:rPr>
                  <a:t>％的产出是根据与</a:t>
                </a: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签订的合同出售的。</a:t>
                </a:r>
                <a:endParaRPr lang="en-US" sz="1000" dirty="0">
                  <a:solidFill>
                    <a:srgbClr val="000000"/>
                  </a:solidFill>
                  <a:latin typeface="+mj-ea"/>
                  <a:ea typeface="+mj-ea"/>
                  <a:cs typeface="Arial" panose="020B0604020202020204" pitchFamily="34" charset="0"/>
                </a:endParaRPr>
              </a:p>
            </p:txBody>
          </p:sp>
        </p:grpSp>
        <p:sp>
          <p:nvSpPr>
            <p:cNvPr id="21" name="Rectangle 20"/>
            <p:cNvSpPr/>
            <p:nvPr/>
          </p:nvSpPr>
          <p:spPr>
            <a:xfrm>
              <a:off x="6968178" y="4743401"/>
              <a:ext cx="1369544" cy="1252339"/>
            </a:xfrm>
            <a:prstGeom prst="rect">
              <a:avLst/>
            </a:prstGeom>
            <a:noFill/>
            <a:ln>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000" dirty="0">
                <a:solidFill>
                  <a:srgbClr val="000000"/>
                </a:solidFill>
                <a:latin typeface="+mj-ea"/>
                <a:ea typeface="+mj-ea"/>
                <a:cs typeface="Arial" panose="020B0604020202020204" pitchFamily="34" charset="0"/>
              </a:endParaRPr>
            </a:p>
            <a:p>
              <a:pPr algn="ctr"/>
              <a:r>
                <a:rPr lang="zh-CN" altLang="en-US" sz="1000" dirty="0">
                  <a:solidFill>
                    <a:srgbClr val="000000"/>
                  </a:solidFill>
                  <a:latin typeface="+mj-ea"/>
                  <a:ea typeface="+mj-ea"/>
                  <a:cs typeface="Arial" panose="020B0604020202020204" pitchFamily="34" charset="0"/>
                </a:rPr>
                <a:t>许多买家（</a:t>
              </a: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和其他分销公司）与许多卖家</a:t>
              </a:r>
              <a:endParaRPr lang="en-US" sz="1000" dirty="0">
                <a:solidFill>
                  <a:srgbClr val="000000"/>
                </a:solidFill>
                <a:latin typeface="+mj-ea"/>
                <a:ea typeface="+mj-ea"/>
                <a:cs typeface="Arial" panose="020B0604020202020204" pitchFamily="34" charset="0"/>
              </a:endParaRPr>
            </a:p>
          </p:txBody>
        </p:sp>
        <p:sp>
          <p:nvSpPr>
            <p:cNvPr id="22" name="Rectangle 21"/>
            <p:cNvSpPr/>
            <p:nvPr/>
          </p:nvSpPr>
          <p:spPr>
            <a:xfrm>
              <a:off x="9614942" y="4735165"/>
              <a:ext cx="1373665" cy="1260575"/>
            </a:xfrm>
            <a:prstGeom prst="rect">
              <a:avLst/>
            </a:prstGeom>
            <a:noFill/>
            <a:ln>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000" dirty="0">
                  <a:solidFill>
                    <a:srgbClr val="000000"/>
                  </a:solidFill>
                  <a:latin typeface="+mj-ea"/>
                  <a:ea typeface="+mj-ea"/>
                  <a:cs typeface="Arial" panose="020B0604020202020204" pitchFamily="34" charset="0"/>
                </a:rPr>
                <a:t>许多买卖双方不需要中介</a:t>
              </a:r>
            </a:p>
          </p:txBody>
        </p:sp>
        <p:sp>
          <p:nvSpPr>
            <p:cNvPr id="7" name="Right Arrow 6"/>
            <p:cNvSpPr/>
            <p:nvPr/>
          </p:nvSpPr>
          <p:spPr>
            <a:xfrm>
              <a:off x="3031524" y="4242486"/>
              <a:ext cx="609600" cy="263611"/>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ight Arrow 23"/>
            <p:cNvSpPr/>
            <p:nvPr/>
          </p:nvSpPr>
          <p:spPr>
            <a:xfrm>
              <a:off x="5932812" y="4242485"/>
              <a:ext cx="609600" cy="263611"/>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Arrow 24"/>
            <p:cNvSpPr/>
            <p:nvPr/>
          </p:nvSpPr>
          <p:spPr>
            <a:xfrm>
              <a:off x="8672563" y="4242485"/>
              <a:ext cx="609600" cy="263611"/>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lvl="0" eaLnBrk="0" fontAlgn="base" hangingPunct="0">
              <a:spcBef>
                <a:spcPct val="0"/>
              </a:spcBef>
              <a:spcAft>
                <a:spcPct val="0"/>
              </a:spcAf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13" name="Rectangle 3"/>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23" name="Rectangle 5"/>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26" name="Rectangle 6"/>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13656875"/>
      </p:ext>
    </p:extLst>
  </p:cSld>
  <p:clrMapOvr>
    <a:masterClrMapping/>
  </p:clrMapOvr>
  <mc:AlternateContent xmlns:mc="http://schemas.openxmlformats.org/markup-compatibility/2006" xmlns:p14="http://schemas.microsoft.com/office/powerpoint/2010/main">
    <mc:Choice Requires="p14">
      <p:transition spd="med" p14:dur="700" advTm="1160">
        <p:fade/>
      </p:transition>
    </mc:Choice>
    <mc:Fallback xmlns="">
      <p:transition spd="med" advTm="116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5</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725665" y="6534488"/>
            <a:ext cx="1383956"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EVN,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040335004"/>
              </p:ext>
            </p:extLst>
          </p:nvPr>
        </p:nvGraphicFramePr>
        <p:xfrm>
          <a:off x="2841280" y="120968"/>
          <a:ext cx="7233595" cy="931164"/>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en-US" altLang="zh-CN"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2020</a:t>
                      </a:r>
                      <a:r>
                        <a:rPr lang="zh-CN" altLang="en-US"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年电力行业概览</a:t>
                      </a:r>
                    </a:p>
                    <a:p>
                      <a:pPr marL="0" marR="0">
                        <a:lnSpc>
                          <a:spcPct val="120000"/>
                        </a:lnSpc>
                        <a:spcBef>
                          <a:spcPts val="0"/>
                        </a:spcBef>
                        <a:spcAft>
                          <a:spcPts val="0"/>
                        </a:spcAft>
                        <a:tabLst>
                          <a:tab pos="2971800" algn="ctr"/>
                          <a:tab pos="5943600" algn="r"/>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832021" y="1205627"/>
            <a:ext cx="6838778" cy="3306996"/>
          </a:xfrm>
          <a:prstGeom prst="rect">
            <a:avLst/>
          </a:prstGeom>
          <a:noFill/>
        </p:spPr>
        <p:txBody>
          <a:bodyPr wrap="square" rtlCol="0">
            <a:spAutoFit/>
          </a:bodyPr>
          <a:lstStyle/>
          <a:p>
            <a:pPr marL="285750" indent="-285750">
              <a:lnSpc>
                <a:spcPct val="150000"/>
              </a:lnSpc>
              <a:buAutoNum type="romanUcPeriod"/>
            </a:pPr>
            <a:r>
              <a:rPr lang="zh-CN" altLang="en-US" sz="1050" b="1" dirty="0">
                <a:solidFill>
                  <a:srgbClr val="000000"/>
                </a:solidFill>
                <a:latin typeface="Arial" panose="020B0604020202020204" pitchFamily="34" charset="0"/>
                <a:cs typeface="Arial" panose="020B0604020202020204" pitchFamily="34" charset="0"/>
              </a:rPr>
              <a:t>实际情况</a:t>
            </a:r>
            <a:endParaRPr lang="en-US" altLang="zh-CN" sz="1050" b="1" dirty="0">
              <a:solidFill>
                <a:srgbClr val="000000"/>
              </a:solidFill>
              <a:latin typeface="Arial" panose="020B0604020202020204" pitchFamily="34" charset="0"/>
              <a:cs typeface="Arial" panose="020B0604020202020204" pitchFamily="34" charset="0"/>
            </a:endParaRPr>
          </a:p>
          <a:p>
            <a:pPr>
              <a:lnSpc>
                <a:spcPct val="150000"/>
              </a:lnSpc>
            </a:pPr>
            <a:r>
              <a:rPr lang="zh-CN" altLang="en-US" sz="1000" b="1" dirty="0">
                <a:solidFill>
                  <a:srgbClr val="000000"/>
                </a:solidFill>
                <a:latin typeface="Arial" panose="020B0604020202020204" pitchFamily="34" charset="0"/>
                <a:cs typeface="Arial" panose="020B0604020202020204" pitchFamily="34" charset="0"/>
              </a:rPr>
              <a:t>由于疫情的影响，电力需求在</a:t>
            </a:r>
            <a:r>
              <a:rPr lang="en-US" altLang="zh-CN" sz="1000" b="1" dirty="0">
                <a:solidFill>
                  <a:srgbClr val="000000"/>
                </a:solidFill>
                <a:latin typeface="Arial" panose="020B0604020202020204" pitchFamily="34" charset="0"/>
                <a:cs typeface="Arial" panose="020B0604020202020204" pitchFamily="34" charset="0"/>
              </a:rPr>
              <a:t>2020</a:t>
            </a:r>
            <a:r>
              <a:rPr lang="zh-CN" altLang="en-US" sz="1000" b="1" dirty="0">
                <a:solidFill>
                  <a:srgbClr val="000000"/>
                </a:solidFill>
                <a:latin typeface="Arial" panose="020B0604020202020204" pitchFamily="34" charset="0"/>
                <a:cs typeface="Arial" panose="020B0604020202020204" pitchFamily="34" charset="0"/>
              </a:rPr>
              <a:t>年继续小幅增长</a:t>
            </a:r>
            <a:endParaRPr lang="en-US" altLang="zh-CN" sz="1000" b="1" dirty="0">
              <a:solidFill>
                <a:srgbClr val="000000"/>
              </a:solidFill>
              <a:latin typeface="Arial" panose="020B0604020202020204" pitchFamily="34" charset="0"/>
              <a:cs typeface="Arial" panose="020B0604020202020204" pitchFamily="34" charset="0"/>
            </a:endParaRPr>
          </a:p>
          <a:p>
            <a:pPr lvl="0">
              <a:lnSpc>
                <a:spcPct val="150000"/>
              </a:lnSpc>
            </a:pPr>
            <a:r>
              <a:rPr lang="en-US" altLang="zh-CN" sz="1000" dirty="0">
                <a:solidFill>
                  <a:srgbClr val="000000"/>
                </a:solidFill>
                <a:latin typeface="Arial" panose="020B0604020202020204" pitchFamily="34" charset="0"/>
                <a:cs typeface="Arial" panose="020B0604020202020204" pitchFamily="34" charset="0"/>
              </a:rPr>
              <a:t>2020</a:t>
            </a:r>
            <a:r>
              <a:rPr lang="zh-CN" altLang="en-US" sz="1000" dirty="0">
                <a:solidFill>
                  <a:srgbClr val="000000"/>
                </a:solidFill>
                <a:latin typeface="Arial" panose="020B0604020202020204" pitchFamily="34" charset="0"/>
                <a:cs typeface="Arial" panose="020B0604020202020204" pitchFamily="34" charset="0"/>
              </a:rPr>
              <a:t>年，整个系统的发电量将达到</a:t>
            </a:r>
            <a:r>
              <a:rPr lang="en-US" altLang="zh-CN" sz="1000" dirty="0">
                <a:solidFill>
                  <a:srgbClr val="000000"/>
                </a:solidFill>
                <a:latin typeface="Arial" panose="020B0604020202020204" pitchFamily="34" charset="0"/>
                <a:cs typeface="Arial" panose="020B0604020202020204" pitchFamily="34" charset="0"/>
              </a:rPr>
              <a:t>2470.8</a:t>
            </a:r>
            <a:r>
              <a:rPr lang="zh-CN" altLang="en-US" sz="1000" dirty="0">
                <a:solidFill>
                  <a:srgbClr val="000000"/>
                </a:solidFill>
                <a:latin typeface="Arial" panose="020B0604020202020204" pitchFamily="34" charset="0"/>
                <a:cs typeface="Arial" panose="020B0604020202020204" pitchFamily="34" charset="0"/>
              </a:rPr>
              <a:t>万亿千瓦时，比</a:t>
            </a:r>
            <a:r>
              <a:rPr lang="en-US" altLang="zh-CN" sz="1000" dirty="0">
                <a:solidFill>
                  <a:srgbClr val="000000"/>
                </a:solidFill>
                <a:latin typeface="Arial" panose="020B0604020202020204" pitchFamily="34" charset="0"/>
                <a:cs typeface="Arial" panose="020B0604020202020204" pitchFamily="34" charset="0"/>
              </a:rPr>
              <a:t>2019</a:t>
            </a:r>
            <a:r>
              <a:rPr lang="zh-CN" altLang="en-US" sz="1000" dirty="0">
                <a:solidFill>
                  <a:srgbClr val="000000"/>
                </a:solidFill>
                <a:latin typeface="Arial" panose="020B0604020202020204" pitchFamily="34" charset="0"/>
                <a:cs typeface="Arial" panose="020B0604020202020204" pitchFamily="34" charset="0"/>
              </a:rPr>
              <a:t>年同期增长</a:t>
            </a:r>
            <a:r>
              <a:rPr lang="en-US" altLang="zh-CN" sz="1000" dirty="0">
                <a:solidFill>
                  <a:srgbClr val="000000"/>
                </a:solidFill>
                <a:latin typeface="Arial" panose="020B0604020202020204" pitchFamily="34" charset="0"/>
                <a:cs typeface="Arial" panose="020B0604020202020204" pitchFamily="34" charset="0"/>
              </a:rPr>
              <a:t>7</a:t>
            </a:r>
            <a:r>
              <a:rPr lang="zh-CN" altLang="en-US" sz="1000" dirty="0">
                <a:solidFill>
                  <a:srgbClr val="000000"/>
                </a:solidFill>
                <a:latin typeface="Arial" panose="020B0604020202020204" pitchFamily="34" charset="0"/>
                <a:cs typeface="Arial" panose="020B0604020202020204" pitchFamily="34" charset="0"/>
              </a:rPr>
              <a:t>％。</a:t>
            </a:r>
            <a:r>
              <a:rPr lang="zh-CN" altLang="en-US" sz="1000" dirty="0">
                <a:solidFill>
                  <a:srgbClr val="000000"/>
                </a:solidFill>
                <a:latin typeface="Arial Unicode MS" panose="020B0604020202020204" pitchFamily="34" charset="-128"/>
                <a:ea typeface="Google Sans"/>
              </a:rPr>
              <a:t>发电速度每年稳定增长，</a:t>
            </a:r>
            <a:r>
              <a:rPr lang="en-US" altLang="zh-CN" sz="1000" dirty="0">
                <a:solidFill>
                  <a:srgbClr val="000000"/>
                </a:solidFill>
                <a:latin typeface="Arial Unicode MS" panose="020B0604020202020204" pitchFamily="34" charset="-128"/>
                <a:ea typeface="Google Sans"/>
              </a:rPr>
              <a:t>2016-2020</a:t>
            </a:r>
            <a:r>
              <a:rPr lang="zh-CN" altLang="en-US" sz="1000" dirty="0">
                <a:solidFill>
                  <a:srgbClr val="000000"/>
                </a:solidFill>
                <a:latin typeface="Arial Unicode MS" panose="020B0604020202020204" pitchFamily="34" charset="-128"/>
                <a:ea typeface="Google Sans"/>
              </a:rPr>
              <a:t>年的复合年增长率为</a:t>
            </a:r>
            <a:r>
              <a:rPr lang="en-US" altLang="zh-CN" sz="1000" dirty="0">
                <a:solidFill>
                  <a:srgbClr val="000000"/>
                </a:solidFill>
                <a:latin typeface="Arial Unicode MS" panose="020B0604020202020204" pitchFamily="34" charset="-128"/>
                <a:ea typeface="Google Sans"/>
              </a:rPr>
              <a:t>6.87</a:t>
            </a:r>
            <a:r>
              <a:rPr lang="zh-CN" altLang="en-US" sz="1000" dirty="0">
                <a:solidFill>
                  <a:srgbClr val="000000"/>
                </a:solidFill>
                <a:latin typeface="Arial Unicode MS" panose="020B0604020202020204" pitchFamily="34" charset="-128"/>
                <a:ea typeface="Google Sans"/>
              </a:rPr>
              <a:t>％。</a:t>
            </a:r>
            <a:r>
              <a:rPr lang="zh-CN" altLang="en-US" sz="200" dirty="0">
                <a:solidFill>
                  <a:srgbClr val="000000"/>
                </a:solidFill>
              </a:rPr>
              <a:t> </a:t>
            </a:r>
            <a:r>
              <a:rPr lang="zh-CN" altLang="en-US" sz="1000" dirty="0">
                <a:solidFill>
                  <a:srgbClr val="000000"/>
                </a:solidFill>
                <a:latin typeface="Arial" panose="020B0604020202020204" pitchFamily="34" charset="0"/>
                <a:cs typeface="Arial" panose="020B0604020202020204" pitchFamily="34" charset="0"/>
              </a:rPr>
              <a:t>电力需求持续增长，但增长率仅为去年的</a:t>
            </a:r>
            <a:r>
              <a:rPr lang="en-US" altLang="zh-CN" sz="1000" dirty="0">
                <a:solidFill>
                  <a:srgbClr val="000000"/>
                </a:solidFill>
                <a:latin typeface="Arial" panose="020B0604020202020204" pitchFamily="34" charset="0"/>
                <a:cs typeface="Arial" panose="020B0604020202020204" pitchFamily="34" charset="0"/>
              </a:rPr>
              <a:t>3</a:t>
            </a:r>
            <a:r>
              <a:rPr lang="zh-CN" altLang="en-US" sz="1000" dirty="0">
                <a:solidFill>
                  <a:srgbClr val="000000"/>
                </a:solidFill>
                <a:latin typeface="Arial" panose="020B0604020202020204" pitchFamily="34" charset="0"/>
                <a:cs typeface="Arial" panose="020B0604020202020204" pitchFamily="34" charset="0"/>
              </a:rPr>
              <a:t>％，低于最近</a:t>
            </a:r>
            <a:r>
              <a:rPr lang="en-US" altLang="zh-CN" sz="1000" dirty="0">
                <a:solidFill>
                  <a:srgbClr val="000000"/>
                </a:solidFill>
                <a:latin typeface="Arial" panose="020B0604020202020204" pitchFamily="34" charset="0"/>
                <a:cs typeface="Arial" panose="020B0604020202020204" pitchFamily="34" charset="0"/>
              </a:rPr>
              <a:t>5</a:t>
            </a:r>
            <a:r>
              <a:rPr lang="zh-CN" altLang="en-US" sz="1000" dirty="0">
                <a:solidFill>
                  <a:srgbClr val="000000"/>
                </a:solidFill>
                <a:latin typeface="Arial" panose="020B0604020202020204" pitchFamily="34" charset="0"/>
                <a:cs typeface="Arial" panose="020B0604020202020204" pitchFamily="34" charset="0"/>
              </a:rPr>
              <a:t>年的平均用电量增长率</a:t>
            </a:r>
            <a:r>
              <a:rPr lang="en-US" altLang="zh-CN" sz="1000" dirty="0">
                <a:solidFill>
                  <a:srgbClr val="000000"/>
                </a:solidFill>
                <a:latin typeface="Arial" panose="020B0604020202020204" pitchFamily="34" charset="0"/>
                <a:cs typeface="Arial" panose="020B0604020202020204" pitchFamily="34" charset="0"/>
              </a:rPr>
              <a:t>8.6</a:t>
            </a:r>
            <a:r>
              <a:rPr lang="zh-CN" altLang="en-US" sz="1000" dirty="0">
                <a:solidFill>
                  <a:srgbClr val="000000"/>
                </a:solidFill>
                <a:latin typeface="Arial" panose="020B0604020202020204" pitchFamily="34" charset="0"/>
                <a:cs typeface="Arial" panose="020B0604020202020204" pitchFamily="34" charset="0"/>
              </a:rPr>
              <a:t>％，这主要是由</a:t>
            </a:r>
            <a:r>
              <a:rPr lang="en-US" altLang="zh-CN" sz="1000" dirty="0">
                <a:solidFill>
                  <a:srgbClr val="000000"/>
                </a:solidFill>
                <a:latin typeface="Arial" panose="020B0604020202020204" pitchFamily="34" charset="0"/>
                <a:cs typeface="Arial" panose="020B0604020202020204" pitchFamily="34" charset="0"/>
              </a:rPr>
              <a:t>Covid-19</a:t>
            </a:r>
            <a:r>
              <a:rPr lang="zh-CN" altLang="en-US" sz="1000" dirty="0">
                <a:solidFill>
                  <a:srgbClr val="000000"/>
                </a:solidFill>
                <a:latin typeface="Arial" panose="020B0604020202020204" pitchFamily="34" charset="0"/>
                <a:cs typeface="Arial" panose="020B0604020202020204" pitchFamily="34" charset="0"/>
              </a:rPr>
              <a:t>造成的，导致工厂停工，项目进度被延迟，外国直接投资的转移速度减慢以及对业务增长的整体影响。 </a:t>
            </a:r>
          </a:p>
          <a:p>
            <a:pPr>
              <a:lnSpc>
                <a:spcPct val="150000"/>
              </a:lnSpc>
            </a:pPr>
            <a:endParaRPr lang="en-US" sz="1000" dirty="0">
              <a:solidFill>
                <a:srgbClr val="000000"/>
              </a:solidFill>
              <a:latin typeface="Arial" panose="020B0604020202020204" pitchFamily="34" charset="0"/>
              <a:cs typeface="Arial" panose="020B0604020202020204" pitchFamily="34" charset="0"/>
            </a:endParaRPr>
          </a:p>
          <a:p>
            <a:pPr>
              <a:lnSpc>
                <a:spcPct val="150000"/>
              </a:lnSpc>
            </a:pPr>
            <a:r>
              <a:rPr lang="zh-CN" altLang="en-US" sz="1000" b="1" dirty="0">
                <a:solidFill>
                  <a:srgbClr val="000000"/>
                </a:solidFill>
                <a:latin typeface="Arial" panose="020B0604020202020204" pitchFamily="34" charset="0"/>
                <a:cs typeface="Arial" panose="020B0604020202020204" pitchFamily="34" charset="0"/>
              </a:rPr>
              <a:t>燃煤电厂在</a:t>
            </a:r>
            <a:r>
              <a:rPr lang="en-US" altLang="zh-CN" sz="1000" b="1" dirty="0">
                <a:solidFill>
                  <a:srgbClr val="000000"/>
                </a:solidFill>
                <a:latin typeface="Arial" panose="020B0604020202020204" pitchFamily="34" charset="0"/>
                <a:cs typeface="Arial" panose="020B0604020202020204" pitchFamily="34" charset="0"/>
              </a:rPr>
              <a:t>2020</a:t>
            </a:r>
            <a:r>
              <a:rPr lang="zh-CN" altLang="en-US" sz="1000" b="1" dirty="0">
                <a:solidFill>
                  <a:srgbClr val="000000"/>
                </a:solidFill>
                <a:latin typeface="Arial" panose="020B0604020202020204" pitchFamily="34" charset="0"/>
                <a:cs typeface="Arial" panose="020B0604020202020204" pitchFamily="34" charset="0"/>
              </a:rPr>
              <a:t>年初支持电力系统最多，水电将在</a:t>
            </a:r>
            <a:r>
              <a:rPr lang="en-US" altLang="zh-CN" sz="1000" b="1" dirty="0">
                <a:solidFill>
                  <a:srgbClr val="000000"/>
                </a:solidFill>
                <a:latin typeface="Arial" panose="020B0604020202020204" pitchFamily="34" charset="0"/>
                <a:cs typeface="Arial" panose="020B0604020202020204" pitchFamily="34" charset="0"/>
              </a:rPr>
              <a:t>2020</a:t>
            </a:r>
            <a:r>
              <a:rPr lang="zh-CN" altLang="en-US" sz="1000" b="1" dirty="0">
                <a:solidFill>
                  <a:srgbClr val="000000"/>
                </a:solidFill>
                <a:latin typeface="Arial" panose="020B0604020202020204" pitchFamily="34" charset="0"/>
                <a:cs typeface="Arial" panose="020B0604020202020204" pitchFamily="34" charset="0"/>
              </a:rPr>
              <a:t>年底和</a:t>
            </a:r>
            <a:r>
              <a:rPr lang="en-US" altLang="zh-CN" sz="1000" b="1" dirty="0">
                <a:solidFill>
                  <a:srgbClr val="000000"/>
                </a:solidFill>
                <a:latin typeface="Arial" panose="020B0604020202020204" pitchFamily="34" charset="0"/>
                <a:cs typeface="Arial" panose="020B0604020202020204" pitchFamily="34" charset="0"/>
              </a:rPr>
              <a:t>2021</a:t>
            </a:r>
            <a:r>
              <a:rPr lang="zh-CN" altLang="en-US" sz="1000" b="1" dirty="0">
                <a:solidFill>
                  <a:srgbClr val="000000"/>
                </a:solidFill>
                <a:latin typeface="Arial" panose="020B0604020202020204" pitchFamily="34" charset="0"/>
                <a:cs typeface="Arial" panose="020B0604020202020204" pitchFamily="34" charset="0"/>
              </a:rPr>
              <a:t>年初增加容量。</a:t>
            </a:r>
            <a:endParaRPr lang="vi-VN" sz="1000" b="1" dirty="0">
              <a:solidFill>
                <a:srgbClr val="000000"/>
              </a:solidFill>
              <a:latin typeface="Arial" panose="020B0604020202020204" pitchFamily="34" charset="0"/>
              <a:cs typeface="Arial" panose="020B0604020202020204" pitchFamily="34" charset="0"/>
            </a:endParaRPr>
          </a:p>
          <a:p>
            <a:pPr lvl="0">
              <a:lnSpc>
                <a:spcPct val="150000"/>
              </a:lnSpc>
            </a:pPr>
            <a:r>
              <a:rPr lang="en-US" altLang="zh-CN" sz="1000" dirty="0">
                <a:solidFill>
                  <a:srgbClr val="000000"/>
                </a:solidFill>
                <a:latin typeface="Arial Unicode MS" panose="020B0604020202020204" pitchFamily="34" charset="-128"/>
                <a:ea typeface="Google Sans"/>
              </a:rPr>
              <a:t>2020</a:t>
            </a:r>
            <a:r>
              <a:rPr lang="zh-CN" altLang="en-US" sz="1000" dirty="0">
                <a:solidFill>
                  <a:srgbClr val="000000"/>
                </a:solidFill>
                <a:latin typeface="Arial Unicode MS" panose="020B0604020202020204" pitchFamily="34" charset="-128"/>
                <a:ea typeface="Google Sans"/>
              </a:rPr>
              <a:t>年</a:t>
            </a:r>
            <a:r>
              <a:rPr lang="en-US" altLang="zh-CN" sz="1000" dirty="0">
                <a:solidFill>
                  <a:srgbClr val="000000"/>
                </a:solidFill>
                <a:latin typeface="Arial Unicode MS" panose="020B0604020202020204" pitchFamily="34" charset="-128"/>
                <a:ea typeface="Google Sans"/>
              </a:rPr>
              <a:t>9</a:t>
            </a:r>
            <a:r>
              <a:rPr lang="zh-CN" altLang="en-US" sz="1000" dirty="0">
                <a:solidFill>
                  <a:srgbClr val="000000"/>
                </a:solidFill>
                <a:latin typeface="Arial Unicode MS" panose="020B0604020202020204" pitchFamily="34" charset="-128"/>
                <a:ea typeface="Google Sans"/>
              </a:rPr>
              <a:t>月，由于</a:t>
            </a:r>
            <a:r>
              <a:rPr lang="en-US" altLang="zh-CN" sz="1000" dirty="0">
                <a:solidFill>
                  <a:srgbClr val="000000"/>
                </a:solidFill>
                <a:latin typeface="Arial Unicode MS" panose="020B0604020202020204" pitchFamily="34" charset="-128"/>
                <a:ea typeface="Google Sans"/>
              </a:rPr>
              <a:t>Covid-19</a:t>
            </a:r>
            <a:r>
              <a:rPr lang="zh-CN" altLang="en-US" sz="1000" dirty="0">
                <a:solidFill>
                  <a:srgbClr val="000000"/>
                </a:solidFill>
                <a:latin typeface="Arial Unicode MS" panose="020B0604020202020204" pitchFamily="34" charset="-128"/>
                <a:ea typeface="Google Sans"/>
              </a:rPr>
              <a:t>疫情爆发后社会经济活动恢复，电力需求增加，电力生产和整个系统的进口达到</a:t>
            </a:r>
            <a:r>
              <a:rPr lang="en-US" altLang="zh-CN" sz="1000" dirty="0">
                <a:solidFill>
                  <a:srgbClr val="000000"/>
                </a:solidFill>
                <a:latin typeface="Arial Unicode MS" panose="020B0604020202020204" pitchFamily="34" charset="-128"/>
                <a:ea typeface="Google Sans"/>
              </a:rPr>
              <a:t>213.2</a:t>
            </a:r>
            <a:r>
              <a:rPr lang="zh-CN" altLang="en-US" sz="1000" dirty="0">
                <a:solidFill>
                  <a:srgbClr val="000000"/>
                </a:solidFill>
                <a:latin typeface="Arial Unicode MS" panose="020B0604020202020204" pitchFamily="34" charset="-128"/>
                <a:ea typeface="Google Sans"/>
              </a:rPr>
              <a:t>亿千瓦时，增长</a:t>
            </a:r>
            <a:r>
              <a:rPr lang="en-US" altLang="zh-CN" sz="1000" dirty="0">
                <a:solidFill>
                  <a:srgbClr val="000000"/>
                </a:solidFill>
                <a:latin typeface="Arial Unicode MS" panose="020B0604020202020204" pitchFamily="34" charset="-128"/>
                <a:ea typeface="Google Sans"/>
              </a:rPr>
              <a:t>8</a:t>
            </a:r>
            <a:r>
              <a:rPr lang="zh-CN" altLang="en-US" sz="1000" dirty="0">
                <a:solidFill>
                  <a:srgbClr val="000000"/>
                </a:solidFill>
                <a:latin typeface="Arial Unicode MS" panose="020B0604020202020204" pitchFamily="34" charset="-128"/>
                <a:ea typeface="Google Sans"/>
              </a:rPr>
              <a:t>％，比</a:t>
            </a:r>
            <a:r>
              <a:rPr lang="en-US" altLang="zh-CN" sz="1000" dirty="0">
                <a:solidFill>
                  <a:srgbClr val="000000"/>
                </a:solidFill>
                <a:latin typeface="Arial Unicode MS" panose="020B0604020202020204" pitchFamily="34" charset="-128"/>
                <a:ea typeface="Google Sans"/>
              </a:rPr>
              <a:t>2019</a:t>
            </a:r>
            <a:r>
              <a:rPr lang="zh-CN" altLang="en-US" sz="1000" dirty="0">
                <a:solidFill>
                  <a:srgbClr val="000000"/>
                </a:solidFill>
                <a:latin typeface="Arial Unicode MS" panose="020B0604020202020204" pitchFamily="34" charset="-128"/>
                <a:ea typeface="Google Sans"/>
              </a:rPr>
              <a:t>年</a:t>
            </a:r>
            <a:r>
              <a:rPr lang="en-US" altLang="zh-CN" sz="1000" dirty="0">
                <a:solidFill>
                  <a:srgbClr val="000000"/>
                </a:solidFill>
                <a:latin typeface="Arial Unicode MS" panose="020B0604020202020204" pitchFamily="34" charset="-128"/>
                <a:ea typeface="Google Sans"/>
              </a:rPr>
              <a:t>9</a:t>
            </a:r>
            <a:r>
              <a:rPr lang="zh-CN" altLang="en-US" sz="1000" dirty="0">
                <a:solidFill>
                  <a:srgbClr val="000000"/>
                </a:solidFill>
                <a:latin typeface="Arial Unicode MS" panose="020B0604020202020204" pitchFamily="34" charset="-128"/>
                <a:ea typeface="Google Sans"/>
              </a:rPr>
              <a:t>月增长</a:t>
            </a:r>
            <a:r>
              <a:rPr lang="en-US" altLang="zh-CN" sz="1000" dirty="0">
                <a:solidFill>
                  <a:srgbClr val="000000"/>
                </a:solidFill>
                <a:latin typeface="Arial Unicode MS" panose="020B0604020202020204" pitchFamily="34" charset="-128"/>
                <a:ea typeface="Google Sans"/>
              </a:rPr>
              <a:t>17</a:t>
            </a:r>
            <a:r>
              <a:rPr lang="zh-CN" altLang="en-US" sz="1000" dirty="0">
                <a:solidFill>
                  <a:srgbClr val="000000"/>
                </a:solidFill>
                <a:latin typeface="Arial Unicode MS" panose="020B0604020202020204" pitchFamily="34" charset="-128"/>
                <a:ea typeface="Google Sans"/>
              </a:rPr>
              <a:t>％ 。其中：</a:t>
            </a:r>
            <a:r>
              <a:rPr lang="zh-CN" altLang="en-US" sz="200" dirty="0">
                <a:solidFill>
                  <a:srgbClr val="000000"/>
                </a:solidFill>
              </a:rPr>
              <a:t> </a:t>
            </a:r>
            <a:endParaRPr lang="zh-CN" altLang="en-US" sz="1000" dirty="0">
              <a:solidFill>
                <a:srgbClr val="000000"/>
              </a:solidFill>
              <a:latin typeface="Arial" panose="020B0604020202020204" pitchFamily="34" charset="0"/>
            </a:endParaRPr>
          </a:p>
          <a:p>
            <a:pPr>
              <a:lnSpc>
                <a:spcPct val="150000"/>
              </a:lnSpc>
            </a:pPr>
            <a:r>
              <a:rPr lang="zh-CN" altLang="en-US" sz="1000" dirty="0">
                <a:solidFill>
                  <a:srgbClr val="000000"/>
                </a:solidFill>
                <a:latin typeface="Arial" panose="020B0604020202020204" pitchFamily="34" charset="0"/>
                <a:cs typeface="Arial" panose="020B0604020202020204" pitchFamily="34" charset="0"/>
              </a:rPr>
              <a:t>火力发电量达</a:t>
            </a:r>
            <a:r>
              <a:rPr lang="en-US" altLang="zh-CN" sz="1000" dirty="0">
                <a:solidFill>
                  <a:srgbClr val="000000"/>
                </a:solidFill>
                <a:latin typeface="Arial" panose="020B0604020202020204" pitchFamily="34" charset="0"/>
                <a:cs typeface="Arial" panose="020B0604020202020204" pitchFamily="34" charset="0"/>
              </a:rPr>
              <a:t>979.9</a:t>
            </a:r>
            <a:r>
              <a:rPr lang="zh-CN" altLang="en-US" sz="1000" dirty="0">
                <a:solidFill>
                  <a:srgbClr val="000000"/>
                </a:solidFill>
                <a:latin typeface="Arial" panose="020B0604020202020204" pitchFamily="34" charset="0"/>
                <a:cs typeface="Arial" panose="020B0604020202020204" pitchFamily="34" charset="0"/>
              </a:rPr>
              <a:t>亿千瓦时，比</a:t>
            </a:r>
            <a:r>
              <a:rPr lang="en-US" altLang="zh-CN" sz="1000" dirty="0">
                <a:solidFill>
                  <a:srgbClr val="000000"/>
                </a:solidFill>
                <a:latin typeface="Arial" panose="020B0604020202020204" pitchFamily="34" charset="0"/>
                <a:cs typeface="Arial" panose="020B0604020202020204" pitchFamily="34" charset="0"/>
              </a:rPr>
              <a:t>2019</a:t>
            </a:r>
            <a:r>
              <a:rPr lang="zh-CN" altLang="en-US" sz="1000" dirty="0">
                <a:solidFill>
                  <a:srgbClr val="000000"/>
                </a:solidFill>
                <a:latin typeface="Arial" panose="020B0604020202020204" pitchFamily="34" charset="0"/>
                <a:cs typeface="Arial" panose="020B0604020202020204" pitchFamily="34" charset="0"/>
              </a:rPr>
              <a:t>年同比增长</a:t>
            </a:r>
            <a:r>
              <a:rPr lang="en-US" altLang="zh-CN" sz="1000" dirty="0">
                <a:solidFill>
                  <a:srgbClr val="000000"/>
                </a:solidFill>
                <a:latin typeface="Arial" panose="020B0604020202020204" pitchFamily="34" charset="0"/>
                <a:cs typeface="Arial" panose="020B0604020202020204" pitchFamily="34" charset="0"/>
              </a:rPr>
              <a:t>10.5%</a:t>
            </a:r>
            <a:r>
              <a:rPr lang="zh-CN" altLang="en-US" sz="1000" dirty="0">
                <a:solidFill>
                  <a:srgbClr val="000000"/>
                </a:solidFill>
                <a:latin typeface="Arial" panose="020B0604020202020204" pitchFamily="34" charset="0"/>
                <a:cs typeface="Arial" panose="020B0604020202020204" pitchFamily="34" charset="0"/>
              </a:rPr>
              <a:t>。</a:t>
            </a:r>
            <a:r>
              <a:rPr lang="zh-CN" altLang="en-US" sz="1000" dirty="0">
                <a:solidFill>
                  <a:srgbClr val="000000"/>
                </a:solidFill>
                <a:latin typeface="Arial Unicode MS" panose="020B0604020202020204" pitchFamily="34" charset="-128"/>
                <a:ea typeface="Google Sans"/>
              </a:rPr>
              <a:t>我们注意到，在</a:t>
            </a:r>
            <a:r>
              <a:rPr lang="en-US" altLang="zh-CN" sz="1000" dirty="0">
                <a:solidFill>
                  <a:srgbClr val="000000"/>
                </a:solidFill>
                <a:latin typeface="Arial Unicode MS" panose="020B0604020202020204" pitchFamily="34" charset="-128"/>
                <a:ea typeface="Google Sans"/>
              </a:rPr>
              <a:t>2020</a:t>
            </a:r>
            <a:r>
              <a:rPr lang="zh-CN" altLang="en-US" sz="1000" dirty="0">
                <a:solidFill>
                  <a:srgbClr val="000000"/>
                </a:solidFill>
                <a:latin typeface="Arial Unicode MS" panose="020B0604020202020204" pitchFamily="34" charset="-128"/>
                <a:ea typeface="Google Sans"/>
              </a:rPr>
              <a:t>年的最后几个月和</a:t>
            </a:r>
            <a:r>
              <a:rPr lang="en-US" altLang="zh-CN" sz="1000" dirty="0">
                <a:solidFill>
                  <a:srgbClr val="000000"/>
                </a:solidFill>
                <a:latin typeface="Arial Unicode MS" panose="020B0604020202020204" pitchFamily="34" charset="-128"/>
                <a:ea typeface="Google Sans"/>
              </a:rPr>
              <a:t>2021</a:t>
            </a:r>
            <a:r>
              <a:rPr lang="zh-CN" altLang="en-US" sz="1000" dirty="0">
                <a:solidFill>
                  <a:srgbClr val="000000"/>
                </a:solidFill>
                <a:latin typeface="Arial Unicode MS" panose="020B0604020202020204" pitchFamily="34" charset="-128"/>
                <a:ea typeface="Google Sans"/>
              </a:rPr>
              <a:t>年初，降雨明显改善</a:t>
            </a:r>
            <a:r>
              <a:rPr lang="en-US" sz="1000" dirty="0">
                <a:solidFill>
                  <a:srgbClr val="000000"/>
                </a:solidFill>
                <a:latin typeface="Arial" panose="020B0604020202020204" pitchFamily="34" charset="0"/>
                <a:cs typeface="Arial" panose="020B0604020202020204" pitchFamily="34" charset="0"/>
              </a:rPr>
              <a:t>: </a:t>
            </a:r>
            <a:r>
              <a:rPr lang="zh-CN" altLang="en-US" sz="1000" dirty="0">
                <a:solidFill>
                  <a:srgbClr val="000000"/>
                </a:solidFill>
                <a:latin typeface="Arial Unicode MS" panose="020B0604020202020204" pitchFamily="34" charset="-128"/>
                <a:ea typeface="Google Sans"/>
              </a:rPr>
              <a:t>根据</a:t>
            </a:r>
            <a:r>
              <a:rPr lang="en-US" altLang="zh-CN" sz="1000" dirty="0">
                <a:solidFill>
                  <a:srgbClr val="000000"/>
                </a:solidFill>
                <a:latin typeface="Arial Unicode MS" panose="020B0604020202020204" pitchFamily="34" charset="-128"/>
                <a:ea typeface="Google Sans"/>
              </a:rPr>
              <a:t>EVN</a:t>
            </a:r>
            <a:r>
              <a:rPr lang="zh-CN" altLang="en-US" sz="1000" dirty="0">
                <a:solidFill>
                  <a:srgbClr val="000000"/>
                </a:solidFill>
                <a:latin typeface="Arial Unicode MS" panose="020B0604020202020204" pitchFamily="34" charset="-128"/>
                <a:ea typeface="Google Sans"/>
              </a:rPr>
              <a:t>报告，</a:t>
            </a:r>
            <a:r>
              <a:rPr lang="en-US" altLang="zh-CN" sz="1000" dirty="0">
                <a:solidFill>
                  <a:srgbClr val="000000"/>
                </a:solidFill>
                <a:latin typeface="Arial Unicode MS" panose="020B0604020202020204" pitchFamily="34" charset="-128"/>
                <a:ea typeface="Google Sans"/>
              </a:rPr>
              <a:t>EVN</a:t>
            </a:r>
            <a:r>
              <a:rPr lang="zh-CN" altLang="en-US" sz="1000" dirty="0">
                <a:solidFill>
                  <a:srgbClr val="000000"/>
                </a:solidFill>
                <a:latin typeface="Arial Unicode MS" panose="020B0604020202020204" pitchFamily="34" charset="-128"/>
                <a:ea typeface="Google Sans"/>
              </a:rPr>
              <a:t>水库的总可用容量为</a:t>
            </a:r>
            <a:r>
              <a:rPr lang="en-US" altLang="zh-CN" sz="1000" dirty="0">
                <a:solidFill>
                  <a:srgbClr val="000000"/>
                </a:solidFill>
                <a:latin typeface="Arial Unicode MS" panose="020B0604020202020204" pitchFamily="34" charset="-128"/>
                <a:ea typeface="Google Sans"/>
              </a:rPr>
              <a:t>204</a:t>
            </a:r>
            <a:r>
              <a:rPr lang="zh-CN" altLang="en-US" sz="1000" dirty="0">
                <a:solidFill>
                  <a:srgbClr val="000000"/>
                </a:solidFill>
                <a:latin typeface="Arial Unicode MS" panose="020B0604020202020204" pitchFamily="34" charset="-128"/>
                <a:ea typeface="Google Sans"/>
              </a:rPr>
              <a:t>亿立方米，比</a:t>
            </a:r>
            <a:r>
              <a:rPr lang="en-US" altLang="zh-CN" sz="1000" dirty="0">
                <a:solidFill>
                  <a:srgbClr val="000000"/>
                </a:solidFill>
                <a:latin typeface="Arial Unicode MS" panose="020B0604020202020204" pitchFamily="34" charset="-128"/>
                <a:ea typeface="Google Sans"/>
              </a:rPr>
              <a:t>2020</a:t>
            </a:r>
            <a:r>
              <a:rPr lang="zh-CN" altLang="en-US" sz="1000" dirty="0">
                <a:solidFill>
                  <a:srgbClr val="000000"/>
                </a:solidFill>
                <a:latin typeface="Arial Unicode MS" panose="020B0604020202020204" pitchFamily="34" charset="-128"/>
                <a:ea typeface="Google Sans"/>
              </a:rPr>
              <a:t>年同期高出约</a:t>
            </a:r>
            <a:r>
              <a:rPr lang="en-US" altLang="zh-CN" sz="1000" dirty="0">
                <a:solidFill>
                  <a:srgbClr val="000000"/>
                </a:solidFill>
                <a:latin typeface="Arial Unicode MS" panose="020B0604020202020204" pitchFamily="34" charset="-128"/>
                <a:ea typeface="Google Sans"/>
              </a:rPr>
              <a:t>45</a:t>
            </a:r>
            <a:r>
              <a:rPr lang="zh-CN" altLang="en-US" sz="1000" dirty="0">
                <a:solidFill>
                  <a:srgbClr val="000000"/>
                </a:solidFill>
                <a:latin typeface="Arial Unicode MS" panose="020B0604020202020204" pitchFamily="34" charset="-128"/>
                <a:ea typeface="Google Sans"/>
              </a:rPr>
              <a:t>亿立方米。</a:t>
            </a:r>
            <a:r>
              <a:rPr lang="zh-CN" altLang="en-US" sz="1000" dirty="0">
                <a:solidFill>
                  <a:srgbClr val="000000"/>
                </a:solidFill>
                <a:latin typeface="Arial" panose="020B0604020202020204" pitchFamily="34" charset="0"/>
                <a:cs typeface="Arial" panose="020B0604020202020204" pitchFamily="34" charset="0"/>
              </a:rPr>
              <a:t>降雨的增加支持水力发电厂增加电力输出，在</a:t>
            </a:r>
            <a:r>
              <a:rPr lang="en-US" altLang="zh-CN" sz="1000" dirty="0">
                <a:solidFill>
                  <a:srgbClr val="000000"/>
                </a:solidFill>
                <a:latin typeface="Arial" panose="020B0604020202020204" pitchFamily="34" charset="0"/>
                <a:cs typeface="Arial" panose="020B0604020202020204" pitchFamily="34" charset="0"/>
              </a:rPr>
              <a:t>2021</a:t>
            </a:r>
            <a:r>
              <a:rPr lang="zh-CN" altLang="en-US" sz="1000" dirty="0">
                <a:solidFill>
                  <a:srgbClr val="000000"/>
                </a:solidFill>
                <a:latin typeface="Arial" panose="020B0604020202020204" pitchFamily="34" charset="0"/>
                <a:cs typeface="Arial" panose="020B0604020202020204" pitchFamily="34" charset="0"/>
              </a:rPr>
              <a:t>年的前两个月，动员的水力发电量同期增长了</a:t>
            </a:r>
            <a:r>
              <a:rPr lang="en-US" altLang="zh-CN" sz="1000" dirty="0">
                <a:solidFill>
                  <a:srgbClr val="000000"/>
                </a:solidFill>
                <a:latin typeface="Arial" panose="020B0604020202020204" pitchFamily="34" charset="0"/>
                <a:cs typeface="Arial" panose="020B0604020202020204" pitchFamily="34" charset="0"/>
              </a:rPr>
              <a:t>55.95</a:t>
            </a:r>
            <a:r>
              <a:rPr lang="zh-CN" altLang="en-US" sz="1000" dirty="0">
                <a:solidFill>
                  <a:srgbClr val="000000"/>
                </a:solidFill>
                <a:latin typeface="Arial" panose="020B0604020202020204" pitchFamily="34" charset="0"/>
                <a:cs typeface="Arial" panose="020B0604020202020204" pitchFamily="34" charset="0"/>
              </a:rPr>
              <a:t>％。 </a:t>
            </a:r>
          </a:p>
          <a:p>
            <a:pPr>
              <a:lnSpc>
                <a:spcPct val="150000"/>
              </a:lnSpc>
            </a:pPr>
            <a:endParaRPr lang="en-US" sz="1000" dirty="0">
              <a:solidFill>
                <a:srgbClr val="000000"/>
              </a:solidFill>
              <a:latin typeface="Arial" panose="020B0604020202020204" pitchFamily="34" charset="0"/>
              <a:cs typeface="Arial" panose="020B0604020202020204" pitchFamily="34" charset="0"/>
            </a:endParaRPr>
          </a:p>
          <a:p>
            <a:pPr>
              <a:lnSpc>
                <a:spcPct val="150000"/>
              </a:lnSpc>
            </a:pPr>
            <a:endParaRPr lang="en-US" sz="1000" dirty="0">
              <a:solidFill>
                <a:srgbClr val="000000"/>
              </a:solidFill>
              <a:latin typeface="Arial" panose="020B0604020202020204" pitchFamily="34" charset="0"/>
              <a:cs typeface="Arial" panose="020B0604020202020204" pitchFamily="34" charset="0"/>
            </a:endParaRPr>
          </a:p>
        </p:txBody>
      </p:sp>
      <p:sp>
        <p:nvSpPr>
          <p:cNvPr id="10" name="TextBox 9"/>
          <p:cNvSpPr txBox="1"/>
          <p:nvPr/>
        </p:nvSpPr>
        <p:spPr>
          <a:xfrm>
            <a:off x="7570573" y="4777946"/>
            <a:ext cx="1070919" cy="369332"/>
          </a:xfrm>
          <a:prstGeom prst="rect">
            <a:avLst/>
          </a:prstGeom>
          <a:noFill/>
        </p:spPr>
        <p:txBody>
          <a:bodyPr wrap="square" rtlCol="0">
            <a:spAutoFit/>
          </a:bodyPr>
          <a:lstStyle/>
          <a:p>
            <a:endParaRPr lang="en-US" dirty="0">
              <a:solidFill>
                <a:srgbClr val="737572"/>
              </a:solidFill>
            </a:endParaRPr>
          </a:p>
        </p:txBody>
      </p:sp>
      <p:graphicFrame>
        <p:nvGraphicFramePr>
          <p:cNvPr id="17" name="Chart 16"/>
          <p:cNvGraphicFramePr/>
          <p:nvPr>
            <p:extLst>
              <p:ext uri="{D42A27DB-BD31-4B8C-83A1-F6EECF244321}">
                <p14:modId xmlns:p14="http://schemas.microsoft.com/office/powerpoint/2010/main" val="231769784"/>
              </p:ext>
            </p:extLst>
          </p:nvPr>
        </p:nvGraphicFramePr>
        <p:xfrm>
          <a:off x="7819999" y="1663841"/>
          <a:ext cx="3679566" cy="1787430"/>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832021" y="5241594"/>
            <a:ext cx="10563183" cy="1015663"/>
          </a:xfrm>
          <a:prstGeom prst="rect">
            <a:avLst/>
          </a:prstGeom>
          <a:noFill/>
        </p:spPr>
        <p:txBody>
          <a:bodyPr wrap="square" rtlCol="0">
            <a:spAutoFit/>
          </a:bodyPr>
          <a:lstStyle/>
          <a:p>
            <a:pPr>
              <a:lnSpc>
                <a:spcPct val="150000"/>
              </a:lnSpc>
            </a:pPr>
            <a:r>
              <a:rPr lang="zh-CN" altLang="en-US" sz="1000" b="1" dirty="0">
                <a:solidFill>
                  <a:srgbClr val="000000"/>
                </a:solidFill>
                <a:latin typeface="Arial" panose="020B0604020202020204" pitchFamily="34" charset="0"/>
                <a:cs typeface="Arial" panose="020B0604020202020204" pitchFamily="34" charset="0"/>
              </a:rPr>
              <a:t>越南仍然必须进口电力，即使供应超出需求</a:t>
            </a:r>
            <a:endParaRPr lang="en-US" sz="1000" b="1" dirty="0">
              <a:solidFill>
                <a:srgbClr val="000000"/>
              </a:solidFill>
              <a:latin typeface="Arial" panose="020B0604020202020204" pitchFamily="34" charset="0"/>
              <a:cs typeface="Arial" panose="020B0604020202020204" pitchFamily="34" charset="0"/>
            </a:endParaRPr>
          </a:p>
          <a:p>
            <a:pPr>
              <a:lnSpc>
                <a:spcPct val="150000"/>
              </a:lnSpc>
            </a:pPr>
            <a:r>
              <a:rPr lang="zh-CN" altLang="en-US" sz="1000" dirty="0">
                <a:solidFill>
                  <a:srgbClr val="000000"/>
                </a:solidFill>
                <a:latin typeface="Arial" panose="020B0604020202020204" pitchFamily="34" charset="0"/>
                <a:cs typeface="Arial" panose="020B0604020202020204" pitchFamily="34" charset="0"/>
              </a:rPr>
              <a:t>尽管近年来越南的装机容量急剧增加，但电力短缺的情况仍在持续发生。</a:t>
            </a:r>
            <a:r>
              <a:rPr lang="zh-CN" altLang="en-US" sz="1000" dirty="0">
                <a:solidFill>
                  <a:srgbClr val="202124"/>
                </a:solidFill>
                <a:latin typeface="Arial Unicode MS" panose="020B0604020202020204" pitchFamily="34" charset="-128"/>
                <a:ea typeface="Google Sans"/>
              </a:rPr>
              <a:t>每年，越南仍然必须从中国和老挝进口电力，以便及时满足干旱季节的高电力需求，尽管进口的电力仅占很小的一部分。</a:t>
            </a:r>
            <a:r>
              <a:rPr lang="zh-CN" altLang="en-US" sz="1000" dirty="0">
                <a:solidFill>
                  <a:srgbClr val="000000"/>
                </a:solidFill>
              </a:rPr>
              <a:t>主要原因是区域之间的电力消耗与生产之间的不平衡：南方是该国电力消耗最高的区域，占全国电力消耗的</a:t>
            </a:r>
            <a:r>
              <a:rPr lang="en-US" altLang="zh-CN" sz="1000" dirty="0">
                <a:solidFill>
                  <a:srgbClr val="000000"/>
                </a:solidFill>
              </a:rPr>
              <a:t>50</a:t>
            </a:r>
            <a:r>
              <a:rPr lang="zh-CN" altLang="en-US" sz="1000" dirty="0">
                <a:solidFill>
                  <a:srgbClr val="000000"/>
                </a:solidFill>
              </a:rPr>
              <a:t>％以上，但电力供应只能满足部分需求，约占</a:t>
            </a:r>
            <a:r>
              <a:rPr lang="en-US" altLang="zh-CN" sz="1000" dirty="0">
                <a:solidFill>
                  <a:srgbClr val="000000"/>
                </a:solidFill>
              </a:rPr>
              <a:t>80</a:t>
            </a:r>
            <a:r>
              <a:rPr lang="zh-CN" altLang="en-US" sz="1000" dirty="0">
                <a:solidFill>
                  <a:srgbClr val="000000"/>
                </a:solidFill>
              </a:rPr>
              <a:t>％。同时，在北部和中部，供应过剩。 </a:t>
            </a:r>
          </a:p>
        </p:txBody>
      </p:sp>
      <p:grpSp>
        <p:nvGrpSpPr>
          <p:cNvPr id="12" name="Group 11"/>
          <p:cNvGrpSpPr/>
          <p:nvPr/>
        </p:nvGrpSpPr>
        <p:grpSpPr>
          <a:xfrm>
            <a:off x="7570573" y="3502504"/>
            <a:ext cx="4031049" cy="1932823"/>
            <a:chOff x="7613135" y="3347631"/>
            <a:chExt cx="4031049" cy="1932823"/>
          </a:xfrm>
        </p:grpSpPr>
        <p:graphicFrame>
          <p:nvGraphicFramePr>
            <p:cNvPr id="8" name="Chart 7"/>
            <p:cNvGraphicFramePr/>
            <p:nvPr>
              <p:extLst>
                <p:ext uri="{D42A27DB-BD31-4B8C-83A1-F6EECF244321}">
                  <p14:modId xmlns:p14="http://schemas.microsoft.com/office/powerpoint/2010/main" val="2181091878"/>
                </p:ext>
              </p:extLst>
            </p:nvPr>
          </p:nvGraphicFramePr>
          <p:xfrm>
            <a:off x="7613135" y="3418703"/>
            <a:ext cx="2056713" cy="18617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p:nvPr>
              <p:extLst>
                <p:ext uri="{D42A27DB-BD31-4B8C-83A1-F6EECF244321}">
                  <p14:modId xmlns:p14="http://schemas.microsoft.com/office/powerpoint/2010/main" val="3225530237"/>
                </p:ext>
              </p:extLst>
            </p:nvPr>
          </p:nvGraphicFramePr>
          <p:xfrm>
            <a:off x="9587471" y="3418702"/>
            <a:ext cx="2056713" cy="1849393"/>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p:cNvSpPr txBox="1"/>
            <p:nvPr/>
          </p:nvSpPr>
          <p:spPr>
            <a:xfrm>
              <a:off x="8656411" y="3347631"/>
              <a:ext cx="2431719" cy="230832"/>
            </a:xfrm>
            <a:prstGeom prst="rect">
              <a:avLst/>
            </a:prstGeom>
            <a:noFill/>
          </p:spPr>
          <p:txBody>
            <a:bodyPr wrap="square" rtlCol="0">
              <a:spAutoFit/>
            </a:bodyPr>
            <a:lstStyle/>
            <a:p>
              <a:r>
                <a:rPr lang="en-US" sz="900" b="1" dirty="0" err="1">
                  <a:solidFill>
                    <a:srgbClr val="000000"/>
                  </a:solidFill>
                  <a:latin typeface="Arial" panose="020B0604020202020204" pitchFamily="34" charset="0"/>
                  <a:cs typeface="Arial" panose="020B0604020202020204" pitchFamily="34" charset="0"/>
                </a:rPr>
                <a:t>Cơ</a:t>
              </a:r>
              <a:r>
                <a:rPr lang="en-US" sz="900" b="1" dirty="0">
                  <a:solidFill>
                    <a:srgbClr val="000000"/>
                  </a:solidFill>
                  <a:latin typeface="Arial" panose="020B0604020202020204" pitchFamily="34" charset="0"/>
                  <a:cs typeface="Arial" panose="020B0604020202020204" pitchFamily="34" charset="0"/>
                </a:rPr>
                <a:t> </a:t>
              </a:r>
              <a:r>
                <a:rPr lang="en-US" sz="900" b="1" dirty="0" err="1">
                  <a:solidFill>
                    <a:srgbClr val="000000"/>
                  </a:solidFill>
                  <a:latin typeface="Arial" panose="020B0604020202020204" pitchFamily="34" charset="0"/>
                  <a:cs typeface="Arial" panose="020B0604020202020204" pitchFamily="34" charset="0"/>
                </a:rPr>
                <a:t>cấu</a:t>
              </a:r>
              <a:r>
                <a:rPr lang="en-US" sz="900" b="1" dirty="0">
                  <a:solidFill>
                    <a:srgbClr val="000000"/>
                  </a:solidFill>
                  <a:latin typeface="Arial" panose="020B0604020202020204" pitchFamily="34" charset="0"/>
                  <a:cs typeface="Arial" panose="020B0604020202020204" pitchFamily="34" charset="0"/>
                </a:rPr>
                <a:t> </a:t>
              </a:r>
              <a:r>
                <a:rPr lang="en-US" sz="900" b="1" dirty="0" err="1">
                  <a:solidFill>
                    <a:srgbClr val="000000"/>
                  </a:solidFill>
                  <a:latin typeface="Arial" panose="020B0604020202020204" pitchFamily="34" charset="0"/>
                  <a:cs typeface="Arial" panose="020B0604020202020204" pitchFamily="34" charset="0"/>
                </a:rPr>
                <a:t>sản</a:t>
              </a:r>
              <a:r>
                <a:rPr lang="en-US" sz="900" b="1" dirty="0">
                  <a:solidFill>
                    <a:srgbClr val="000000"/>
                  </a:solidFill>
                  <a:latin typeface="Arial" panose="020B0604020202020204" pitchFamily="34" charset="0"/>
                  <a:cs typeface="Arial" panose="020B0604020202020204" pitchFamily="34" charset="0"/>
                </a:rPr>
                <a:t> </a:t>
              </a:r>
              <a:r>
                <a:rPr lang="en-US" sz="900" b="1" dirty="0" err="1">
                  <a:solidFill>
                    <a:srgbClr val="000000"/>
                  </a:solidFill>
                  <a:latin typeface="Arial" panose="020B0604020202020204" pitchFamily="34" charset="0"/>
                  <a:cs typeface="Arial" panose="020B0604020202020204" pitchFamily="34" charset="0"/>
                </a:rPr>
                <a:t>lượng</a:t>
              </a:r>
              <a:r>
                <a:rPr lang="en-US" sz="900" b="1" dirty="0">
                  <a:solidFill>
                    <a:srgbClr val="000000"/>
                  </a:solidFill>
                  <a:latin typeface="Arial" panose="020B0604020202020204" pitchFamily="34" charset="0"/>
                  <a:cs typeface="Arial" panose="020B0604020202020204" pitchFamily="34" charset="0"/>
                </a:rPr>
                <a:t> </a:t>
              </a:r>
              <a:r>
                <a:rPr lang="en-US" sz="900" b="1" dirty="0" err="1">
                  <a:solidFill>
                    <a:srgbClr val="000000"/>
                  </a:solidFill>
                  <a:latin typeface="Arial" panose="020B0604020202020204" pitchFamily="34" charset="0"/>
                  <a:cs typeface="Arial" panose="020B0604020202020204" pitchFamily="34" charset="0"/>
                </a:rPr>
                <a:t>điện</a:t>
              </a:r>
              <a:r>
                <a:rPr lang="en-US" sz="900" b="1" dirty="0">
                  <a:solidFill>
                    <a:srgbClr val="000000"/>
                  </a:solidFill>
                  <a:latin typeface="Arial" panose="020B0604020202020204" pitchFamily="34" charset="0"/>
                  <a:cs typeface="Arial" panose="020B0604020202020204" pitchFamily="34" charset="0"/>
                </a:rPr>
                <a:t> </a:t>
              </a:r>
              <a:r>
                <a:rPr lang="en-US" sz="900" b="1" dirty="0" err="1">
                  <a:solidFill>
                    <a:srgbClr val="000000"/>
                  </a:solidFill>
                  <a:latin typeface="Arial" panose="020B0604020202020204" pitchFamily="34" charset="0"/>
                  <a:cs typeface="Arial" panose="020B0604020202020204" pitchFamily="34" charset="0"/>
                </a:rPr>
                <a:t>huy</a:t>
              </a:r>
              <a:r>
                <a:rPr lang="en-US" sz="900" b="1" dirty="0">
                  <a:solidFill>
                    <a:srgbClr val="000000"/>
                  </a:solidFill>
                  <a:latin typeface="Arial" panose="020B0604020202020204" pitchFamily="34" charset="0"/>
                  <a:cs typeface="Arial" panose="020B0604020202020204" pitchFamily="34" charset="0"/>
                </a:rPr>
                <a:t> </a:t>
              </a:r>
              <a:r>
                <a:rPr lang="en-US" sz="900" b="1" dirty="0" err="1">
                  <a:solidFill>
                    <a:srgbClr val="000000"/>
                  </a:solidFill>
                  <a:latin typeface="Arial" panose="020B0604020202020204" pitchFamily="34" charset="0"/>
                  <a:cs typeface="Arial" panose="020B0604020202020204" pitchFamily="34" charset="0"/>
                </a:rPr>
                <a:t>động</a:t>
              </a:r>
              <a:r>
                <a:rPr lang="en-US" sz="900" b="1" dirty="0">
                  <a:solidFill>
                    <a:srgbClr val="000000"/>
                  </a:solidFill>
                  <a:latin typeface="Arial" panose="020B0604020202020204" pitchFamily="34" charset="0"/>
                  <a:cs typeface="Arial" panose="020B0604020202020204" pitchFamily="34" charset="0"/>
                </a:rPr>
                <a:t> (%)</a:t>
              </a:r>
            </a:p>
          </p:txBody>
        </p:sp>
      </p:grpSp>
      <p:sp>
        <p:nvSpPr>
          <p:cNvPr id="19" name="TextBox 18"/>
          <p:cNvSpPr txBox="1"/>
          <p:nvPr/>
        </p:nvSpPr>
        <p:spPr>
          <a:xfrm>
            <a:off x="8286753" y="1291617"/>
            <a:ext cx="2875877" cy="369332"/>
          </a:xfrm>
          <a:prstGeom prst="rect">
            <a:avLst/>
          </a:prstGeom>
          <a:noFill/>
        </p:spPr>
        <p:txBody>
          <a:bodyPr wrap="square" rtlCol="0">
            <a:spAutoFit/>
          </a:bodyPr>
          <a:lstStyle/>
          <a:p>
            <a:pPr algn="ctr">
              <a:defRPr sz="900" b="1" i="0" u="none" strike="noStrike" kern="1200" spc="0" baseline="0">
                <a:solidFill>
                  <a:srgbClr val="000000"/>
                </a:solidFill>
                <a:latin typeface="Arial" panose="020B0604020202020204" pitchFamily="34" charset="0"/>
                <a:ea typeface="+mn-ea"/>
                <a:cs typeface="Arial" panose="020B0604020202020204" pitchFamily="34" charset="0"/>
              </a:defRPr>
            </a:pPr>
            <a:r>
              <a:rPr lang="en-US" sz="900" b="1" dirty="0" err="1"/>
              <a:t>Sản</a:t>
            </a:r>
            <a:r>
              <a:rPr lang="en-US" sz="900" b="1" dirty="0"/>
              <a:t> </a:t>
            </a:r>
            <a:r>
              <a:rPr lang="en-US" sz="900" b="1" dirty="0" err="1"/>
              <a:t>lượng</a:t>
            </a:r>
            <a:r>
              <a:rPr lang="en-US" sz="900" b="1" dirty="0"/>
              <a:t> </a:t>
            </a:r>
            <a:r>
              <a:rPr lang="en-US" sz="900" b="1" dirty="0" err="1"/>
              <a:t>điện</a:t>
            </a:r>
            <a:r>
              <a:rPr lang="en-US" sz="900" b="1" dirty="0"/>
              <a:t> </a:t>
            </a:r>
            <a:r>
              <a:rPr lang="en-US" sz="900" b="1" dirty="0" err="1"/>
              <a:t>sản</a:t>
            </a:r>
            <a:r>
              <a:rPr lang="en-US" sz="900" b="1" dirty="0"/>
              <a:t> </a:t>
            </a:r>
            <a:r>
              <a:rPr lang="en-US" sz="900" b="1" dirty="0" err="1"/>
              <a:t>xuất</a:t>
            </a:r>
            <a:r>
              <a:rPr lang="en-US" sz="900" b="1" dirty="0"/>
              <a:t> </a:t>
            </a:r>
            <a:r>
              <a:rPr lang="en-US" sz="900" b="1" dirty="0" err="1"/>
              <a:t>và</a:t>
            </a:r>
            <a:r>
              <a:rPr lang="en-US" sz="900" b="1" dirty="0"/>
              <a:t> </a:t>
            </a:r>
            <a:r>
              <a:rPr lang="en-US" sz="900" b="1" dirty="0" err="1"/>
              <a:t>tiêu</a:t>
            </a:r>
            <a:r>
              <a:rPr lang="en-US" sz="900" b="1" dirty="0"/>
              <a:t> </a:t>
            </a:r>
            <a:r>
              <a:rPr lang="en-US" sz="900" b="1" dirty="0" err="1"/>
              <a:t>thụ</a:t>
            </a:r>
            <a:r>
              <a:rPr lang="en-US" sz="900" b="1" dirty="0"/>
              <a:t> </a:t>
            </a:r>
            <a:r>
              <a:rPr lang="en-US" sz="900" b="1" dirty="0" err="1"/>
              <a:t>hằng</a:t>
            </a:r>
            <a:r>
              <a:rPr lang="en-US" sz="900" b="1" dirty="0"/>
              <a:t> </a:t>
            </a:r>
            <a:r>
              <a:rPr lang="en-US" sz="900" b="1" dirty="0" err="1"/>
              <a:t>năm</a:t>
            </a:r>
            <a:r>
              <a:rPr lang="en-US" sz="900" b="1" dirty="0"/>
              <a:t> </a:t>
            </a:r>
            <a:r>
              <a:rPr lang="en-US" sz="900" b="1" dirty="0" err="1"/>
              <a:t>Việt</a:t>
            </a:r>
            <a:r>
              <a:rPr lang="en-US" sz="900" b="1" dirty="0"/>
              <a:t> Nam ( </a:t>
            </a:r>
            <a:r>
              <a:rPr lang="en-US" sz="900" b="1" dirty="0" err="1"/>
              <a:t>triệu</a:t>
            </a:r>
            <a:r>
              <a:rPr lang="en-US" sz="900" b="1" dirty="0"/>
              <a:t> kWh)</a:t>
            </a:r>
          </a:p>
        </p:txBody>
      </p:sp>
      <p:sp>
        <p:nvSpPr>
          <p:cNvPr id="6" name="Rectangle 2"/>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0" y="10292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1654148"/>
      </p:ext>
    </p:extLst>
  </p:cSld>
  <p:clrMapOvr>
    <a:masterClrMapping/>
  </p:clrMapOvr>
  <mc:AlternateContent xmlns:mc="http://schemas.openxmlformats.org/markup-compatibility/2006" xmlns:p14="http://schemas.microsoft.com/office/powerpoint/2010/main">
    <mc:Choice Requires="p14">
      <p:transition spd="med" p14:dur="700" advTm="5042">
        <p:fade/>
      </p:transition>
    </mc:Choice>
    <mc:Fallback xmlns="">
      <p:transition spd="med" advTm="5042">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6</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9821333" y="6534488"/>
            <a:ext cx="2288288"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EVN,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第</a:t>
            </a:r>
            <a:r>
              <a:rPr lang="en-US" altLang="zh-CN"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8</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个电力总体规划</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220020239"/>
              </p:ext>
            </p:extLst>
          </p:nvPr>
        </p:nvGraphicFramePr>
        <p:xfrm>
          <a:off x="2841280" y="120968"/>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en-US" altLang="zh-CN"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2020</a:t>
                      </a:r>
                      <a:r>
                        <a:rPr lang="zh-CN" altLang="en-US"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年电力行业概览</a:t>
                      </a: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832021" y="1189151"/>
            <a:ext cx="9996845" cy="303353"/>
          </a:xfrm>
          <a:prstGeom prst="rect">
            <a:avLst/>
          </a:prstGeom>
          <a:noFill/>
        </p:spPr>
        <p:txBody>
          <a:bodyPr wrap="square" rtlCol="0">
            <a:spAutoFit/>
          </a:bodyPr>
          <a:lstStyle/>
          <a:p>
            <a:pPr>
              <a:lnSpc>
                <a:spcPct val="150000"/>
              </a:lnSpc>
            </a:pPr>
            <a:r>
              <a:rPr lang="en-US" sz="1050" b="1" dirty="0">
                <a:solidFill>
                  <a:srgbClr val="000000"/>
                </a:solidFill>
                <a:latin typeface="Arial" panose="020B0604020202020204" pitchFamily="34" charset="0"/>
                <a:cs typeface="Arial" panose="020B0604020202020204" pitchFamily="34" charset="0"/>
              </a:rPr>
              <a:t>I. </a:t>
            </a:r>
            <a:r>
              <a:rPr lang="zh-CN" altLang="en-US" sz="1050" b="1" dirty="0">
                <a:solidFill>
                  <a:srgbClr val="000000"/>
                </a:solidFill>
                <a:latin typeface="Arial" panose="020B0604020202020204" pitchFamily="34" charset="0"/>
                <a:cs typeface="Arial" panose="020B0604020202020204" pitchFamily="34" charset="0"/>
              </a:rPr>
              <a:t>实际情况</a:t>
            </a:r>
            <a:r>
              <a:rPr lang="en-US" sz="1050" b="1" dirty="0">
                <a:solidFill>
                  <a:srgbClr val="000000"/>
                </a:solidFill>
                <a:latin typeface="Arial" panose="020B0604020202020204" pitchFamily="34" charset="0"/>
                <a:cs typeface="Arial" panose="020B0604020202020204" pitchFamily="34" charset="0"/>
              </a:rPr>
              <a:t> </a:t>
            </a:r>
          </a:p>
        </p:txBody>
      </p:sp>
      <p:sp>
        <p:nvSpPr>
          <p:cNvPr id="10" name="TextBox 9"/>
          <p:cNvSpPr txBox="1"/>
          <p:nvPr/>
        </p:nvSpPr>
        <p:spPr>
          <a:xfrm>
            <a:off x="7570573" y="4777946"/>
            <a:ext cx="1070919" cy="369332"/>
          </a:xfrm>
          <a:prstGeom prst="rect">
            <a:avLst/>
          </a:prstGeom>
          <a:noFill/>
        </p:spPr>
        <p:txBody>
          <a:bodyPr wrap="square" rtlCol="0">
            <a:spAutoFit/>
          </a:bodyPr>
          <a:lstStyle/>
          <a:p>
            <a:endParaRPr lang="en-US" dirty="0">
              <a:solidFill>
                <a:srgbClr val="737572"/>
              </a:solidFill>
            </a:endParaRPr>
          </a:p>
        </p:txBody>
      </p:sp>
      <p:grpSp>
        <p:nvGrpSpPr>
          <p:cNvPr id="2" name="Group 1"/>
          <p:cNvGrpSpPr/>
          <p:nvPr/>
        </p:nvGrpSpPr>
        <p:grpSpPr>
          <a:xfrm>
            <a:off x="832020" y="1657250"/>
            <a:ext cx="4229443" cy="3120696"/>
            <a:chOff x="6072992" y="2987298"/>
            <a:chExt cx="4652673" cy="3120696"/>
          </a:xfrm>
        </p:grpSpPr>
        <p:sp>
          <p:nvSpPr>
            <p:cNvPr id="19" name="TextBox 18"/>
            <p:cNvSpPr txBox="1"/>
            <p:nvPr/>
          </p:nvSpPr>
          <p:spPr>
            <a:xfrm>
              <a:off x="6562477" y="2987298"/>
              <a:ext cx="3475723" cy="369332"/>
            </a:xfrm>
            <a:prstGeom prst="rect">
              <a:avLst/>
            </a:prstGeom>
            <a:noFill/>
          </p:spPr>
          <p:txBody>
            <a:bodyPr wrap="square" rtlCol="0">
              <a:spAutoFit/>
            </a:bodyPr>
            <a:lstStyle/>
            <a:p>
              <a:pPr algn="ctr">
                <a:defRPr sz="900" b="1" i="0" u="none" strike="noStrike" kern="1200" spc="0" baseline="0">
                  <a:solidFill>
                    <a:srgbClr val="000000"/>
                  </a:solidFill>
                  <a:latin typeface="Arial" panose="020B0604020202020204" pitchFamily="34" charset="0"/>
                  <a:ea typeface="+mn-ea"/>
                  <a:cs typeface="Arial" panose="020B0604020202020204" pitchFamily="34" charset="0"/>
                </a:defRPr>
              </a:pPr>
              <a:r>
                <a:rPr lang="en-US" sz="900" b="1" dirty="0" err="1"/>
                <a:t>Hiện</a:t>
              </a:r>
              <a:r>
                <a:rPr lang="en-US" sz="900" b="1" dirty="0"/>
                <a:t> </a:t>
              </a:r>
              <a:r>
                <a:rPr lang="en-US" sz="900" b="1" dirty="0" err="1"/>
                <a:t>trạng</a:t>
              </a:r>
              <a:r>
                <a:rPr lang="en-US" sz="900" b="1" dirty="0"/>
                <a:t> </a:t>
              </a:r>
              <a:r>
                <a:rPr lang="en-US" sz="900" b="1" dirty="0" err="1"/>
                <a:t>điện</a:t>
              </a:r>
              <a:r>
                <a:rPr lang="en-US" sz="900" b="1" dirty="0"/>
                <a:t> </a:t>
              </a:r>
              <a:r>
                <a:rPr lang="en-US" sz="900" b="1" dirty="0" err="1"/>
                <a:t>sản</a:t>
              </a:r>
              <a:r>
                <a:rPr lang="en-US" sz="900" b="1" dirty="0"/>
                <a:t> </a:t>
              </a:r>
              <a:r>
                <a:rPr lang="en-US" sz="900" b="1" dirty="0" err="1"/>
                <a:t>xuất</a:t>
              </a:r>
              <a:r>
                <a:rPr lang="en-US" sz="900" b="1" dirty="0"/>
                <a:t> </a:t>
              </a:r>
              <a:r>
                <a:rPr lang="en-US" sz="900" b="1" dirty="0" err="1"/>
                <a:t>của</a:t>
              </a:r>
              <a:r>
                <a:rPr lang="en-US" sz="900" b="1" dirty="0"/>
                <a:t> </a:t>
              </a:r>
              <a:r>
                <a:rPr lang="en-US" sz="900" b="1" dirty="0" err="1"/>
                <a:t>các</a:t>
              </a:r>
              <a:r>
                <a:rPr lang="en-US" sz="900" b="1" dirty="0"/>
                <a:t> </a:t>
              </a:r>
              <a:r>
                <a:rPr lang="en-US" sz="900" b="1" dirty="0" err="1"/>
                <a:t>loại</a:t>
              </a:r>
              <a:r>
                <a:rPr lang="en-US" sz="900" b="1" dirty="0"/>
                <a:t> </a:t>
              </a:r>
              <a:r>
                <a:rPr lang="en-US" sz="900" b="1" dirty="0" err="1"/>
                <a:t>hình</a:t>
              </a:r>
              <a:r>
                <a:rPr lang="en-US" sz="900" b="1" dirty="0"/>
                <a:t> </a:t>
              </a:r>
              <a:r>
                <a:rPr lang="en-US" sz="900" b="1" dirty="0" err="1"/>
                <a:t>nguồn</a:t>
              </a:r>
              <a:r>
                <a:rPr lang="en-US" sz="900" b="1" dirty="0"/>
                <a:t> </a:t>
              </a:r>
              <a:r>
                <a:rPr lang="en-US" sz="900" b="1" dirty="0" err="1"/>
                <a:t>điện</a:t>
              </a:r>
              <a:r>
                <a:rPr lang="en-US" sz="900" b="1" dirty="0"/>
                <a:t> </a:t>
              </a:r>
              <a:r>
                <a:rPr lang="en-US" sz="900" b="1" dirty="0" err="1"/>
                <a:t>theo</a:t>
              </a:r>
              <a:r>
                <a:rPr lang="en-US" sz="900" b="1" dirty="0"/>
                <a:t> </a:t>
              </a:r>
              <a:r>
                <a:rPr lang="en-US" sz="900" b="1" dirty="0" err="1"/>
                <a:t>từng</a:t>
              </a:r>
              <a:r>
                <a:rPr lang="en-US" sz="900" b="1" dirty="0"/>
                <a:t> </a:t>
              </a:r>
              <a:r>
                <a:rPr lang="en-US" sz="900" b="1" dirty="0" err="1"/>
                <a:t>miền</a:t>
              </a:r>
              <a:r>
                <a:rPr lang="en-US" sz="900" b="1" dirty="0"/>
                <a:t> (</a:t>
              </a:r>
              <a:r>
                <a:rPr lang="en-US" sz="900" b="1" dirty="0" err="1"/>
                <a:t>TWh</a:t>
              </a:r>
              <a:r>
                <a:rPr lang="en-US" sz="900" b="1" dirty="0"/>
                <a:t>)</a:t>
              </a:r>
            </a:p>
          </p:txBody>
        </p:sp>
        <p:pic>
          <p:nvPicPr>
            <p:cNvPr id="6" name="Picture 5"/>
            <p:cNvPicPr>
              <a:picLocks noChangeAspect="1"/>
            </p:cNvPicPr>
            <p:nvPr/>
          </p:nvPicPr>
          <p:blipFill>
            <a:blip r:embed="rId3"/>
            <a:stretch>
              <a:fillRect/>
            </a:stretch>
          </p:blipFill>
          <p:spPr>
            <a:xfrm>
              <a:off x="6072992" y="3447900"/>
              <a:ext cx="4652673" cy="2660094"/>
            </a:xfrm>
            <a:prstGeom prst="rect">
              <a:avLst/>
            </a:prstGeom>
          </p:spPr>
        </p:pic>
      </p:grpSp>
      <p:sp>
        <p:nvSpPr>
          <p:cNvPr id="14" name="TextBox 13"/>
          <p:cNvSpPr txBox="1"/>
          <p:nvPr/>
        </p:nvSpPr>
        <p:spPr>
          <a:xfrm>
            <a:off x="832020" y="4960487"/>
            <a:ext cx="10563183" cy="1061829"/>
          </a:xfrm>
          <a:prstGeom prst="rect">
            <a:avLst/>
          </a:prstGeom>
          <a:noFill/>
        </p:spPr>
        <p:txBody>
          <a:bodyPr wrap="square" rtlCol="0">
            <a:spAutoFit/>
          </a:bodyPr>
          <a:lstStyle/>
          <a:p>
            <a:pPr>
              <a:lnSpc>
                <a:spcPct val="150000"/>
              </a:lnSpc>
            </a:pPr>
            <a:r>
              <a:rPr lang="zh-CN" altLang="en-US" sz="1050" b="1" dirty="0">
                <a:solidFill>
                  <a:srgbClr val="000000"/>
                </a:solidFill>
                <a:latin typeface="+mj-ea"/>
                <a:ea typeface="+mj-ea"/>
                <a:cs typeface="Arial" panose="020B0604020202020204" pitchFamily="34" charset="0"/>
              </a:rPr>
              <a:t>鼓励私营部门对电力和电网的投资</a:t>
            </a:r>
            <a:endParaRPr lang="en-US" altLang="zh-CN" sz="1050" b="1" dirty="0">
              <a:solidFill>
                <a:srgbClr val="000000"/>
              </a:solidFill>
              <a:latin typeface="+mj-ea"/>
              <a:ea typeface="+mj-ea"/>
              <a:cs typeface="Arial" panose="020B0604020202020204" pitchFamily="34" charset="0"/>
            </a:endParaRPr>
          </a:p>
          <a:p>
            <a:pPr>
              <a:lnSpc>
                <a:spcPct val="150000"/>
              </a:lnSpc>
            </a:pPr>
            <a:r>
              <a:rPr lang="zh-CN" altLang="en-US" sz="1050" dirty="0">
                <a:solidFill>
                  <a:srgbClr val="000000"/>
                </a:solidFill>
                <a:latin typeface="+mj-ea"/>
                <a:ea typeface="+mj-ea"/>
                <a:cs typeface="Arial" panose="020B0604020202020204" pitchFamily="34" charset="0"/>
              </a:rPr>
              <a:t>随着电力产量的增加，对电负载的需求变得更高。由于可再生能源的集中分布在地形和气候条件良好的地区，因此不一定与负荷分布保持一致，因此发电量通常会传输到很远的地方。同时，准备投资和建设输电工程的时间（</a:t>
            </a:r>
            <a:r>
              <a:rPr lang="en-US" altLang="zh-CN" sz="1050" dirty="0">
                <a:solidFill>
                  <a:srgbClr val="000000"/>
                </a:solidFill>
                <a:latin typeface="+mj-ea"/>
                <a:ea typeface="+mj-ea"/>
                <a:cs typeface="Arial" panose="020B0604020202020204" pitchFamily="34" charset="0"/>
              </a:rPr>
              <a:t>3-5</a:t>
            </a:r>
            <a:r>
              <a:rPr lang="zh-CN" altLang="en-US" sz="1050" dirty="0">
                <a:solidFill>
                  <a:srgbClr val="000000"/>
                </a:solidFill>
                <a:latin typeface="+mj-ea"/>
                <a:ea typeface="+mj-ea"/>
                <a:cs typeface="Arial" panose="020B0604020202020204" pitchFamily="34" charset="0"/>
              </a:rPr>
              <a:t>年）通常比可再生能源项目（太阳能约</a:t>
            </a:r>
            <a:r>
              <a:rPr lang="en-US" altLang="zh-CN" sz="1050" dirty="0">
                <a:solidFill>
                  <a:srgbClr val="000000"/>
                </a:solidFill>
                <a:latin typeface="+mj-ea"/>
                <a:ea typeface="+mj-ea"/>
                <a:cs typeface="Arial" panose="020B0604020202020204" pitchFamily="34" charset="0"/>
              </a:rPr>
              <a:t>1-2</a:t>
            </a:r>
            <a:r>
              <a:rPr lang="zh-CN" altLang="en-US" sz="1050" dirty="0">
                <a:solidFill>
                  <a:srgbClr val="000000"/>
                </a:solidFill>
                <a:latin typeface="+mj-ea"/>
                <a:ea typeface="+mj-ea"/>
                <a:cs typeface="Arial" panose="020B0604020202020204" pitchFamily="34" charset="0"/>
              </a:rPr>
              <a:t>年，评估约</a:t>
            </a:r>
            <a:r>
              <a:rPr lang="en-US" altLang="zh-CN" sz="1050" dirty="0">
                <a:solidFill>
                  <a:srgbClr val="000000"/>
                </a:solidFill>
                <a:latin typeface="+mj-ea"/>
                <a:ea typeface="+mj-ea"/>
                <a:cs typeface="Arial" panose="020B0604020202020204" pitchFamily="34" charset="0"/>
              </a:rPr>
              <a:t>2-3</a:t>
            </a:r>
            <a:r>
              <a:rPr lang="zh-CN" altLang="en-US" sz="1050" dirty="0">
                <a:solidFill>
                  <a:srgbClr val="000000"/>
                </a:solidFill>
                <a:latin typeface="+mj-ea"/>
                <a:ea typeface="+mj-ea"/>
                <a:cs typeface="Arial" panose="020B0604020202020204" pitchFamily="34" charset="0"/>
              </a:rPr>
              <a:t>年）更长，所以经常伴随着电网拥堵，这可能导致相应工厂的发电量削减。 因此，政府为所有经济部门创造便利条件，特别是私营参与电网投资发展的部门。</a:t>
            </a:r>
            <a:endParaRPr lang="vi-VN" sz="1050" dirty="0">
              <a:solidFill>
                <a:srgbClr val="000000"/>
              </a:solidFill>
              <a:latin typeface="+mj-ea"/>
              <a:ea typeface="+mj-ea"/>
              <a:cs typeface="Arial" panose="020B0604020202020204" pitchFamily="34" charset="0"/>
            </a:endParaRPr>
          </a:p>
        </p:txBody>
      </p:sp>
      <p:pic>
        <p:nvPicPr>
          <p:cNvPr id="8" name="Picture 7"/>
          <p:cNvPicPr>
            <a:picLocks noChangeAspect="1"/>
          </p:cNvPicPr>
          <p:nvPr/>
        </p:nvPicPr>
        <p:blipFill>
          <a:blip r:embed="rId4"/>
          <a:stretch>
            <a:fillRect/>
          </a:stretch>
        </p:blipFill>
        <p:spPr>
          <a:xfrm>
            <a:off x="5335631" y="2601755"/>
            <a:ext cx="5826999" cy="1769060"/>
          </a:xfrm>
          <a:prstGeom prst="rect">
            <a:avLst/>
          </a:prstGeom>
        </p:spPr>
      </p:pic>
      <p:sp>
        <p:nvSpPr>
          <p:cNvPr id="11" name="Rectangle 10"/>
          <p:cNvSpPr/>
          <p:nvPr/>
        </p:nvSpPr>
        <p:spPr>
          <a:xfrm>
            <a:off x="7011444" y="2172993"/>
            <a:ext cx="2977097" cy="246221"/>
          </a:xfrm>
          <a:prstGeom prst="rect">
            <a:avLst/>
          </a:prstGeom>
        </p:spPr>
        <p:txBody>
          <a:bodyPr wrap="none">
            <a:spAutoFit/>
          </a:bodyPr>
          <a:lstStyle/>
          <a:p>
            <a:r>
              <a:rPr lang="vi-VN" sz="1000" b="1" dirty="0">
                <a:solidFill>
                  <a:srgbClr val="000000"/>
                </a:solidFill>
              </a:rPr>
              <a:t>Thống kê sự cố trên lưới 220-110kV năm 2019</a:t>
            </a:r>
            <a:endParaRPr lang="en-US" sz="1000" b="1" dirty="0">
              <a:solidFill>
                <a:srgbClr val="000000"/>
              </a:solidFill>
            </a:endParaRPr>
          </a:p>
        </p:txBody>
      </p:sp>
      <p:sp>
        <p:nvSpPr>
          <p:cNvPr id="16" name="Rectangle 5"/>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20033727"/>
      </p:ext>
    </p:extLst>
  </p:cSld>
  <p:clrMapOvr>
    <a:masterClrMapping/>
  </p:clrMapOvr>
  <mc:AlternateContent xmlns:mc="http://schemas.openxmlformats.org/markup-compatibility/2006" xmlns:p14="http://schemas.microsoft.com/office/powerpoint/2010/main">
    <mc:Choice Requires="p14">
      <p:transition spd="med" p14:dur="700" advTm="5042">
        <p:fade/>
      </p:transition>
    </mc:Choice>
    <mc:Fallback xmlns="">
      <p:transition spd="med" advTm="5042">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7</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930056" y="6534488"/>
            <a:ext cx="1113663"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4204482351"/>
              </p:ext>
            </p:extLst>
          </p:nvPr>
        </p:nvGraphicFramePr>
        <p:xfrm>
          <a:off x="2841280" y="120739"/>
          <a:ext cx="7233595" cy="931164"/>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lang="en-US" altLang="zh-CN"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2020</a:t>
                      </a:r>
                      <a:r>
                        <a:rPr lang="zh-CN" altLang="en-US" sz="2200" b="1"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年电力行业概览</a:t>
                      </a:r>
                    </a:p>
                    <a:p>
                      <a:pPr marL="0" marR="0">
                        <a:lnSpc>
                          <a:spcPct val="120000"/>
                        </a:lnSpc>
                        <a:spcBef>
                          <a:spcPts val="0"/>
                        </a:spcBef>
                        <a:spcAft>
                          <a:spcPts val="0"/>
                        </a:spcAft>
                        <a:tabLst>
                          <a:tab pos="2971800" algn="ctr"/>
                          <a:tab pos="5943600" algn="r"/>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grpSp>
        <p:nvGrpSpPr>
          <p:cNvPr id="11" name="Group 10"/>
          <p:cNvGrpSpPr/>
          <p:nvPr/>
        </p:nvGrpSpPr>
        <p:grpSpPr>
          <a:xfrm>
            <a:off x="5175848" y="2487645"/>
            <a:ext cx="6150635" cy="3835223"/>
            <a:chOff x="1591360" y="2915239"/>
            <a:chExt cx="8139869" cy="3454679"/>
          </a:xfrm>
        </p:grpSpPr>
        <p:grpSp>
          <p:nvGrpSpPr>
            <p:cNvPr id="94" name="Group 93"/>
            <p:cNvGrpSpPr/>
            <p:nvPr/>
          </p:nvGrpSpPr>
          <p:grpSpPr>
            <a:xfrm>
              <a:off x="1591360" y="3365859"/>
              <a:ext cx="8076822" cy="3004059"/>
              <a:chOff x="407044" y="3213011"/>
              <a:chExt cx="8076822" cy="3004059"/>
            </a:xfrm>
          </p:grpSpPr>
          <p:sp>
            <p:nvSpPr>
              <p:cNvPr id="52" name="Rounded Rectangle 51"/>
              <p:cNvSpPr/>
              <p:nvPr/>
            </p:nvSpPr>
            <p:spPr>
              <a:xfrm>
                <a:off x="7652200" y="5061775"/>
                <a:ext cx="819593" cy="504497"/>
              </a:xfrm>
              <a:prstGeom prst="roundRect">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Vận</a:t>
                </a:r>
                <a:r>
                  <a:rPr lang="en-US" sz="900" dirty="0">
                    <a:solidFill>
                      <a:srgbClr val="000000"/>
                    </a:solidFill>
                  </a:rPr>
                  <a:t> </a:t>
                </a:r>
                <a:r>
                  <a:rPr lang="en-US" sz="900" dirty="0" err="1">
                    <a:solidFill>
                      <a:srgbClr val="000000"/>
                    </a:solidFill>
                  </a:rPr>
                  <a:t>chuyển</a:t>
                </a:r>
                <a:endParaRPr lang="en-US" sz="900" dirty="0">
                  <a:solidFill>
                    <a:srgbClr val="000000"/>
                  </a:solidFill>
                </a:endParaRPr>
              </a:p>
            </p:txBody>
          </p:sp>
          <p:sp>
            <p:nvSpPr>
              <p:cNvPr id="53" name="Rounded Rectangle 52"/>
              <p:cNvSpPr/>
              <p:nvPr/>
            </p:nvSpPr>
            <p:spPr>
              <a:xfrm>
                <a:off x="7644945" y="4430135"/>
                <a:ext cx="819592" cy="504497"/>
              </a:xfrm>
              <a:prstGeom prst="roundRect">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Xây</a:t>
                </a:r>
                <a:r>
                  <a:rPr lang="en-US" sz="900" dirty="0">
                    <a:solidFill>
                      <a:srgbClr val="000000"/>
                    </a:solidFill>
                  </a:rPr>
                  <a:t> </a:t>
                </a:r>
                <a:r>
                  <a:rPr lang="en-US" sz="900" dirty="0" err="1">
                    <a:solidFill>
                      <a:srgbClr val="000000"/>
                    </a:solidFill>
                  </a:rPr>
                  <a:t>dựng</a:t>
                </a:r>
                <a:r>
                  <a:rPr lang="en-US" sz="900" dirty="0">
                    <a:solidFill>
                      <a:srgbClr val="000000"/>
                    </a:solidFill>
                  </a:rPr>
                  <a:t> </a:t>
                </a:r>
              </a:p>
            </p:txBody>
          </p:sp>
          <p:sp>
            <p:nvSpPr>
              <p:cNvPr id="54" name="Rounded Rectangle 53"/>
              <p:cNvSpPr/>
              <p:nvPr/>
            </p:nvSpPr>
            <p:spPr>
              <a:xfrm>
                <a:off x="7652200" y="3822553"/>
                <a:ext cx="819593" cy="504497"/>
              </a:xfrm>
              <a:prstGeom prst="roundRect">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Công</a:t>
                </a:r>
                <a:r>
                  <a:rPr lang="en-US" sz="900" dirty="0">
                    <a:solidFill>
                      <a:srgbClr val="000000"/>
                    </a:solidFill>
                  </a:rPr>
                  <a:t> </a:t>
                </a:r>
                <a:r>
                  <a:rPr lang="en-US" sz="900" dirty="0" err="1">
                    <a:solidFill>
                      <a:srgbClr val="000000"/>
                    </a:solidFill>
                  </a:rPr>
                  <a:t>nghiệp</a:t>
                </a:r>
                <a:r>
                  <a:rPr lang="en-US" sz="900" dirty="0">
                    <a:solidFill>
                      <a:srgbClr val="000000"/>
                    </a:solidFill>
                  </a:rPr>
                  <a:t> </a:t>
                </a:r>
              </a:p>
            </p:txBody>
          </p:sp>
          <p:sp>
            <p:nvSpPr>
              <p:cNvPr id="56" name="Rounded Rectangle 55"/>
              <p:cNvSpPr/>
              <p:nvPr/>
            </p:nvSpPr>
            <p:spPr>
              <a:xfrm>
                <a:off x="7664274" y="5675292"/>
                <a:ext cx="819592" cy="504497"/>
              </a:xfrm>
              <a:prstGeom prst="roundRect">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Khác</a:t>
                </a:r>
                <a:endParaRPr lang="en-US" sz="900" dirty="0">
                  <a:solidFill>
                    <a:srgbClr val="000000"/>
                  </a:solidFill>
                </a:endParaRPr>
              </a:p>
            </p:txBody>
          </p:sp>
          <p:grpSp>
            <p:nvGrpSpPr>
              <p:cNvPr id="93" name="Group 92"/>
              <p:cNvGrpSpPr/>
              <p:nvPr/>
            </p:nvGrpSpPr>
            <p:grpSpPr>
              <a:xfrm>
                <a:off x="407044" y="3213011"/>
                <a:ext cx="8069676" cy="3004059"/>
                <a:chOff x="407044" y="3213011"/>
                <a:chExt cx="8069676" cy="3004059"/>
              </a:xfrm>
            </p:grpSpPr>
            <p:grpSp>
              <p:nvGrpSpPr>
                <p:cNvPr id="6" name="Group 5"/>
                <p:cNvGrpSpPr/>
                <p:nvPr/>
              </p:nvGrpSpPr>
              <p:grpSpPr>
                <a:xfrm>
                  <a:off x="407044" y="3213011"/>
                  <a:ext cx="8069676" cy="3004059"/>
                  <a:chOff x="316428" y="3427195"/>
                  <a:chExt cx="8069676" cy="3004059"/>
                </a:xfrm>
              </p:grpSpPr>
              <p:sp>
                <p:nvSpPr>
                  <p:cNvPr id="10" name="TextBox 9"/>
                  <p:cNvSpPr txBox="1"/>
                  <p:nvPr/>
                </p:nvSpPr>
                <p:spPr>
                  <a:xfrm>
                    <a:off x="7315185" y="4742361"/>
                    <a:ext cx="1070919" cy="369332"/>
                  </a:xfrm>
                  <a:prstGeom prst="rect">
                    <a:avLst/>
                  </a:prstGeom>
                  <a:noFill/>
                </p:spPr>
                <p:txBody>
                  <a:bodyPr wrap="square" rtlCol="0">
                    <a:spAutoFit/>
                  </a:bodyPr>
                  <a:lstStyle/>
                  <a:p>
                    <a:endParaRPr lang="en-US" dirty="0">
                      <a:solidFill>
                        <a:srgbClr val="737572"/>
                      </a:solidFill>
                    </a:endParaRPr>
                  </a:p>
                </p:txBody>
              </p:sp>
              <p:sp>
                <p:nvSpPr>
                  <p:cNvPr id="2" name="Rounded Rectangle 1"/>
                  <p:cNvSpPr/>
                  <p:nvPr/>
                </p:nvSpPr>
                <p:spPr>
                  <a:xfrm>
                    <a:off x="316428" y="3427195"/>
                    <a:ext cx="849954" cy="504497"/>
                  </a:xfrm>
                  <a:prstGeom prst="round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err="1">
                        <a:solidFill>
                          <a:srgbClr val="000000"/>
                        </a:solidFill>
                      </a:rPr>
                      <a:t>Mỏ</a:t>
                    </a:r>
                    <a:r>
                      <a:rPr lang="en-US" sz="900" b="1" dirty="0">
                        <a:solidFill>
                          <a:srgbClr val="000000"/>
                        </a:solidFill>
                      </a:rPr>
                      <a:t> than</a:t>
                    </a:r>
                  </a:p>
                </p:txBody>
              </p:sp>
              <p:sp>
                <p:nvSpPr>
                  <p:cNvPr id="12" name="Rounded Rectangle 11"/>
                  <p:cNvSpPr/>
                  <p:nvPr/>
                </p:nvSpPr>
                <p:spPr>
                  <a:xfrm>
                    <a:off x="316428" y="4313737"/>
                    <a:ext cx="849954" cy="531083"/>
                  </a:xfrm>
                  <a:prstGeom prst="round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err="1">
                        <a:solidFill>
                          <a:srgbClr val="000000"/>
                        </a:solidFill>
                      </a:rPr>
                      <a:t>Mỏ</a:t>
                    </a:r>
                    <a:r>
                      <a:rPr lang="en-US" sz="900" b="1" dirty="0">
                        <a:solidFill>
                          <a:srgbClr val="000000"/>
                        </a:solidFill>
                      </a:rPr>
                      <a:t> </a:t>
                    </a:r>
                    <a:r>
                      <a:rPr lang="en-US" sz="900" b="1" dirty="0" err="1">
                        <a:solidFill>
                          <a:srgbClr val="000000"/>
                        </a:solidFill>
                      </a:rPr>
                      <a:t>dầu</a:t>
                    </a:r>
                    <a:r>
                      <a:rPr lang="en-US" sz="900" b="1" dirty="0">
                        <a:solidFill>
                          <a:srgbClr val="000000"/>
                        </a:solidFill>
                      </a:rPr>
                      <a:t> </a:t>
                    </a:r>
                    <a:r>
                      <a:rPr lang="en-US" sz="900" b="1" dirty="0" err="1">
                        <a:solidFill>
                          <a:srgbClr val="000000"/>
                        </a:solidFill>
                      </a:rPr>
                      <a:t>khí</a:t>
                    </a:r>
                    <a:endParaRPr lang="en-US" sz="900" b="1" dirty="0">
                      <a:solidFill>
                        <a:srgbClr val="000000"/>
                      </a:solidFill>
                    </a:endParaRPr>
                  </a:p>
                </p:txBody>
              </p:sp>
              <p:sp>
                <p:nvSpPr>
                  <p:cNvPr id="13" name="Rounded Rectangle 12"/>
                  <p:cNvSpPr/>
                  <p:nvPr/>
                </p:nvSpPr>
                <p:spPr>
                  <a:xfrm>
                    <a:off x="1603488" y="4027093"/>
                    <a:ext cx="767850" cy="504497"/>
                  </a:xfrm>
                  <a:prstGeom prst="round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Quy</a:t>
                    </a:r>
                    <a:r>
                      <a:rPr lang="en-US" sz="900" dirty="0">
                        <a:solidFill>
                          <a:srgbClr val="000000"/>
                        </a:solidFill>
                      </a:rPr>
                      <a:t> </a:t>
                    </a:r>
                    <a:r>
                      <a:rPr lang="en-US" sz="900" dirty="0" err="1">
                        <a:solidFill>
                          <a:srgbClr val="000000"/>
                        </a:solidFill>
                      </a:rPr>
                      <a:t>trình</a:t>
                    </a:r>
                    <a:r>
                      <a:rPr lang="en-US" sz="900" dirty="0">
                        <a:solidFill>
                          <a:srgbClr val="000000"/>
                        </a:solidFill>
                      </a:rPr>
                      <a:t> </a:t>
                    </a:r>
                    <a:r>
                      <a:rPr lang="en-US" sz="900" dirty="0" err="1">
                        <a:solidFill>
                          <a:srgbClr val="000000"/>
                        </a:solidFill>
                      </a:rPr>
                      <a:t>xử</a:t>
                    </a:r>
                    <a:r>
                      <a:rPr lang="en-US" sz="900" dirty="0">
                        <a:solidFill>
                          <a:srgbClr val="000000"/>
                        </a:solidFill>
                      </a:rPr>
                      <a:t> </a:t>
                    </a:r>
                    <a:r>
                      <a:rPr lang="en-US" sz="900" dirty="0" err="1">
                        <a:solidFill>
                          <a:srgbClr val="000000"/>
                        </a:solidFill>
                      </a:rPr>
                      <a:t>lý</a:t>
                    </a:r>
                    <a:endParaRPr lang="en-US" sz="900" dirty="0">
                      <a:solidFill>
                        <a:srgbClr val="000000"/>
                      </a:solidFill>
                    </a:endParaRPr>
                  </a:p>
                </p:txBody>
              </p:sp>
              <p:sp>
                <p:nvSpPr>
                  <p:cNvPr id="14" name="Rounded Rectangle 13"/>
                  <p:cNvSpPr/>
                  <p:nvPr/>
                </p:nvSpPr>
                <p:spPr>
                  <a:xfrm>
                    <a:off x="1603488" y="3427195"/>
                    <a:ext cx="767849" cy="504497"/>
                  </a:xfrm>
                  <a:prstGeom prst="round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Khai</a:t>
                    </a:r>
                    <a:r>
                      <a:rPr lang="en-US" sz="900" dirty="0">
                        <a:solidFill>
                          <a:srgbClr val="000000"/>
                        </a:solidFill>
                      </a:rPr>
                      <a:t> </a:t>
                    </a:r>
                    <a:r>
                      <a:rPr lang="en-US" sz="900" dirty="0" err="1">
                        <a:solidFill>
                          <a:srgbClr val="000000"/>
                        </a:solidFill>
                      </a:rPr>
                      <a:t>thác</a:t>
                    </a:r>
                    <a:r>
                      <a:rPr lang="en-US" sz="900" dirty="0">
                        <a:solidFill>
                          <a:srgbClr val="000000"/>
                        </a:solidFill>
                      </a:rPr>
                      <a:t> </a:t>
                    </a:r>
                    <a:r>
                      <a:rPr lang="en-US" sz="900" dirty="0" err="1">
                        <a:solidFill>
                          <a:srgbClr val="000000"/>
                        </a:solidFill>
                      </a:rPr>
                      <a:t>chế</a:t>
                    </a:r>
                    <a:r>
                      <a:rPr lang="en-US" sz="900" dirty="0">
                        <a:solidFill>
                          <a:srgbClr val="000000"/>
                        </a:solidFill>
                      </a:rPr>
                      <a:t> </a:t>
                    </a:r>
                    <a:r>
                      <a:rPr lang="en-US" sz="900" dirty="0" err="1">
                        <a:solidFill>
                          <a:srgbClr val="000000"/>
                        </a:solidFill>
                      </a:rPr>
                      <a:t>biến</a:t>
                    </a:r>
                    <a:r>
                      <a:rPr lang="en-US" sz="900" dirty="0">
                        <a:solidFill>
                          <a:srgbClr val="000000"/>
                        </a:solidFill>
                      </a:rPr>
                      <a:t> </a:t>
                    </a:r>
                  </a:p>
                </p:txBody>
              </p:sp>
              <p:sp>
                <p:nvSpPr>
                  <p:cNvPr id="16" name="Rounded Rectangle 15"/>
                  <p:cNvSpPr/>
                  <p:nvPr/>
                </p:nvSpPr>
                <p:spPr>
                  <a:xfrm>
                    <a:off x="2821066" y="4619163"/>
                    <a:ext cx="819592" cy="550769"/>
                  </a:xfrm>
                  <a:prstGeom prst="round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2060"/>
                        </a:solidFill>
                      </a:rPr>
                      <a:t>Dầu</a:t>
                    </a:r>
                    <a:r>
                      <a:rPr lang="en-US" sz="900" dirty="0">
                        <a:solidFill>
                          <a:srgbClr val="002060"/>
                        </a:solidFill>
                      </a:rPr>
                      <a:t> </a:t>
                    </a:r>
                    <a:r>
                      <a:rPr lang="en-US" sz="900" dirty="0" err="1">
                        <a:solidFill>
                          <a:srgbClr val="002060"/>
                        </a:solidFill>
                      </a:rPr>
                      <a:t>thô</a:t>
                    </a:r>
                    <a:r>
                      <a:rPr lang="en-US" sz="900" dirty="0">
                        <a:solidFill>
                          <a:srgbClr val="002060"/>
                        </a:solidFill>
                      </a:rPr>
                      <a:t> </a:t>
                    </a:r>
                    <a:r>
                      <a:rPr lang="en-US" sz="900" dirty="0" err="1">
                        <a:solidFill>
                          <a:srgbClr val="002060"/>
                        </a:solidFill>
                      </a:rPr>
                      <a:t>thành</a:t>
                    </a:r>
                    <a:r>
                      <a:rPr lang="en-US" sz="900" dirty="0">
                        <a:solidFill>
                          <a:srgbClr val="002060"/>
                        </a:solidFill>
                      </a:rPr>
                      <a:t> </a:t>
                    </a:r>
                    <a:r>
                      <a:rPr lang="en-US" sz="900" dirty="0" err="1">
                        <a:solidFill>
                          <a:srgbClr val="002060"/>
                        </a:solidFill>
                      </a:rPr>
                      <a:t>phẩm</a:t>
                    </a:r>
                    <a:endParaRPr lang="en-US" sz="900" dirty="0">
                      <a:solidFill>
                        <a:srgbClr val="002060"/>
                      </a:solidFill>
                    </a:endParaRPr>
                  </a:p>
                </p:txBody>
              </p:sp>
              <p:sp>
                <p:nvSpPr>
                  <p:cNvPr id="19" name="Rounded Rectangle 18"/>
                  <p:cNvSpPr/>
                  <p:nvPr/>
                </p:nvSpPr>
                <p:spPr>
                  <a:xfrm>
                    <a:off x="2821066" y="4036737"/>
                    <a:ext cx="819592" cy="504497"/>
                  </a:xfrm>
                  <a:prstGeom prst="round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2060"/>
                        </a:solidFill>
                      </a:rPr>
                      <a:t>Khí</a:t>
                    </a:r>
                    <a:r>
                      <a:rPr lang="en-US" sz="900" dirty="0">
                        <a:solidFill>
                          <a:srgbClr val="002060"/>
                        </a:solidFill>
                      </a:rPr>
                      <a:t> </a:t>
                    </a:r>
                    <a:r>
                      <a:rPr lang="en-US" sz="900" dirty="0" err="1">
                        <a:solidFill>
                          <a:srgbClr val="002060"/>
                        </a:solidFill>
                      </a:rPr>
                      <a:t>thành</a:t>
                    </a:r>
                    <a:r>
                      <a:rPr lang="en-US" sz="900" dirty="0">
                        <a:solidFill>
                          <a:srgbClr val="002060"/>
                        </a:solidFill>
                      </a:rPr>
                      <a:t> </a:t>
                    </a:r>
                    <a:r>
                      <a:rPr lang="en-US" sz="900" dirty="0" err="1">
                        <a:solidFill>
                          <a:srgbClr val="002060"/>
                        </a:solidFill>
                      </a:rPr>
                      <a:t>phẩm</a:t>
                    </a:r>
                    <a:r>
                      <a:rPr lang="en-US" sz="900" dirty="0">
                        <a:solidFill>
                          <a:srgbClr val="002060"/>
                        </a:solidFill>
                      </a:rPr>
                      <a:t> </a:t>
                    </a:r>
                  </a:p>
                </p:txBody>
              </p:sp>
              <p:sp>
                <p:nvSpPr>
                  <p:cNvPr id="20" name="Rounded Rectangle 19"/>
                  <p:cNvSpPr/>
                  <p:nvPr/>
                </p:nvSpPr>
                <p:spPr>
                  <a:xfrm>
                    <a:off x="2821066" y="3429774"/>
                    <a:ext cx="819592" cy="504497"/>
                  </a:xfrm>
                  <a:prstGeom prst="round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2060"/>
                        </a:solidFill>
                      </a:rPr>
                      <a:t>Than </a:t>
                    </a:r>
                    <a:r>
                      <a:rPr lang="en-US" sz="900" dirty="0" err="1">
                        <a:solidFill>
                          <a:srgbClr val="002060"/>
                        </a:solidFill>
                      </a:rPr>
                      <a:t>thành</a:t>
                    </a:r>
                    <a:r>
                      <a:rPr lang="en-US" sz="900" dirty="0">
                        <a:solidFill>
                          <a:srgbClr val="002060"/>
                        </a:solidFill>
                      </a:rPr>
                      <a:t> </a:t>
                    </a:r>
                    <a:r>
                      <a:rPr lang="en-US" sz="900" dirty="0" err="1">
                        <a:solidFill>
                          <a:srgbClr val="002060"/>
                        </a:solidFill>
                      </a:rPr>
                      <a:t>phẩm</a:t>
                    </a:r>
                    <a:r>
                      <a:rPr lang="en-US" sz="900" dirty="0">
                        <a:solidFill>
                          <a:srgbClr val="002060"/>
                        </a:solidFill>
                      </a:rPr>
                      <a:t> </a:t>
                    </a:r>
                  </a:p>
                </p:txBody>
              </p:sp>
              <p:sp>
                <p:nvSpPr>
                  <p:cNvPr id="21" name="Rounded Rectangle 20"/>
                  <p:cNvSpPr/>
                  <p:nvPr/>
                </p:nvSpPr>
                <p:spPr>
                  <a:xfrm>
                    <a:off x="1603345" y="4626991"/>
                    <a:ext cx="767991" cy="504497"/>
                  </a:xfrm>
                  <a:prstGeom prst="round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0000"/>
                        </a:solidFill>
                      </a:rPr>
                      <a:t>Quy</a:t>
                    </a:r>
                    <a:r>
                      <a:rPr lang="en-US" sz="900" dirty="0">
                        <a:solidFill>
                          <a:srgbClr val="000000"/>
                        </a:solidFill>
                      </a:rPr>
                      <a:t> </a:t>
                    </a:r>
                    <a:r>
                      <a:rPr lang="en-US" sz="900" dirty="0" err="1">
                        <a:solidFill>
                          <a:srgbClr val="000000"/>
                        </a:solidFill>
                      </a:rPr>
                      <a:t>trình</a:t>
                    </a:r>
                    <a:r>
                      <a:rPr lang="en-US" sz="900" dirty="0">
                        <a:solidFill>
                          <a:srgbClr val="000000"/>
                        </a:solidFill>
                      </a:rPr>
                      <a:t> </a:t>
                    </a:r>
                    <a:r>
                      <a:rPr lang="en-US" sz="900" dirty="0" err="1">
                        <a:solidFill>
                          <a:srgbClr val="000000"/>
                        </a:solidFill>
                      </a:rPr>
                      <a:t>xử</a:t>
                    </a:r>
                    <a:r>
                      <a:rPr lang="en-US" sz="900" dirty="0">
                        <a:solidFill>
                          <a:srgbClr val="000000"/>
                        </a:solidFill>
                      </a:rPr>
                      <a:t> </a:t>
                    </a:r>
                    <a:r>
                      <a:rPr lang="en-US" sz="900" dirty="0" err="1">
                        <a:solidFill>
                          <a:srgbClr val="000000"/>
                        </a:solidFill>
                      </a:rPr>
                      <a:t>lý</a:t>
                    </a:r>
                    <a:endParaRPr lang="en-US" sz="900" dirty="0">
                      <a:solidFill>
                        <a:srgbClr val="000000"/>
                      </a:solidFill>
                    </a:endParaRPr>
                  </a:p>
                </p:txBody>
              </p:sp>
              <p:sp>
                <p:nvSpPr>
                  <p:cNvPr id="22" name="Rounded Rectangle 21"/>
                  <p:cNvSpPr/>
                  <p:nvPr/>
                </p:nvSpPr>
                <p:spPr>
                  <a:xfrm>
                    <a:off x="2808497" y="5926757"/>
                    <a:ext cx="819592" cy="504497"/>
                  </a:xfrm>
                  <a:prstGeom prst="round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2060"/>
                        </a:solidFill>
                      </a:rPr>
                      <a:t>Năng</a:t>
                    </a:r>
                    <a:r>
                      <a:rPr lang="en-US" sz="900" dirty="0">
                        <a:solidFill>
                          <a:srgbClr val="002060"/>
                        </a:solidFill>
                      </a:rPr>
                      <a:t> </a:t>
                    </a:r>
                    <a:r>
                      <a:rPr lang="en-US" sz="900" dirty="0" err="1">
                        <a:solidFill>
                          <a:srgbClr val="002060"/>
                        </a:solidFill>
                      </a:rPr>
                      <a:t>lượng</a:t>
                    </a:r>
                    <a:r>
                      <a:rPr lang="en-US" sz="900" dirty="0">
                        <a:solidFill>
                          <a:srgbClr val="002060"/>
                        </a:solidFill>
                      </a:rPr>
                      <a:t> </a:t>
                    </a:r>
                    <a:r>
                      <a:rPr lang="en-US" sz="900" dirty="0" err="1">
                        <a:solidFill>
                          <a:srgbClr val="002060"/>
                        </a:solidFill>
                      </a:rPr>
                      <a:t>tái</a:t>
                    </a:r>
                    <a:r>
                      <a:rPr lang="en-US" sz="900" dirty="0">
                        <a:solidFill>
                          <a:srgbClr val="002060"/>
                        </a:solidFill>
                      </a:rPr>
                      <a:t> </a:t>
                    </a:r>
                    <a:r>
                      <a:rPr lang="en-US" sz="900" dirty="0" err="1">
                        <a:solidFill>
                          <a:srgbClr val="002060"/>
                        </a:solidFill>
                      </a:rPr>
                      <a:t>tạo</a:t>
                    </a:r>
                    <a:r>
                      <a:rPr lang="en-US" sz="900" dirty="0">
                        <a:solidFill>
                          <a:srgbClr val="002060"/>
                        </a:solidFill>
                      </a:rPr>
                      <a:t> </a:t>
                    </a:r>
                  </a:p>
                </p:txBody>
              </p:sp>
              <p:sp>
                <p:nvSpPr>
                  <p:cNvPr id="23" name="Rounded Rectangle 22"/>
                  <p:cNvSpPr/>
                  <p:nvPr/>
                </p:nvSpPr>
                <p:spPr>
                  <a:xfrm>
                    <a:off x="2808498" y="5304451"/>
                    <a:ext cx="819592" cy="504497"/>
                  </a:xfrm>
                  <a:prstGeom prst="round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err="1">
                        <a:solidFill>
                          <a:srgbClr val="002060"/>
                        </a:solidFill>
                      </a:rPr>
                      <a:t>Thủy</a:t>
                    </a:r>
                    <a:r>
                      <a:rPr lang="en-US" sz="900" dirty="0">
                        <a:solidFill>
                          <a:srgbClr val="002060"/>
                        </a:solidFill>
                      </a:rPr>
                      <a:t> </a:t>
                    </a:r>
                    <a:r>
                      <a:rPr lang="en-US" sz="900" dirty="0" err="1">
                        <a:solidFill>
                          <a:srgbClr val="002060"/>
                        </a:solidFill>
                      </a:rPr>
                      <a:t>năng</a:t>
                    </a:r>
                    <a:r>
                      <a:rPr lang="en-US" sz="900" dirty="0">
                        <a:solidFill>
                          <a:srgbClr val="002060"/>
                        </a:solidFill>
                      </a:rPr>
                      <a:t> </a:t>
                    </a:r>
                  </a:p>
                </p:txBody>
              </p:sp>
              <p:sp>
                <p:nvSpPr>
                  <p:cNvPr id="24" name="Rounded Rectangle 23"/>
                  <p:cNvSpPr/>
                  <p:nvPr/>
                </p:nvSpPr>
                <p:spPr>
                  <a:xfrm>
                    <a:off x="4102534" y="3445958"/>
                    <a:ext cx="883959" cy="2985296"/>
                  </a:xfrm>
                  <a:prstGeom prst="round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err="1">
                        <a:solidFill>
                          <a:schemeClr val="bg1"/>
                        </a:solidFill>
                      </a:rPr>
                      <a:t>Nhà</a:t>
                    </a:r>
                    <a:r>
                      <a:rPr lang="en-US" sz="900" b="1" dirty="0">
                        <a:solidFill>
                          <a:schemeClr val="bg1"/>
                        </a:solidFill>
                      </a:rPr>
                      <a:t> </a:t>
                    </a:r>
                    <a:r>
                      <a:rPr lang="en-US" sz="900" b="1" dirty="0" err="1">
                        <a:solidFill>
                          <a:schemeClr val="bg1"/>
                        </a:solidFill>
                      </a:rPr>
                      <a:t>máy</a:t>
                    </a:r>
                    <a:r>
                      <a:rPr lang="en-US" sz="900" b="1" dirty="0">
                        <a:solidFill>
                          <a:schemeClr val="bg1"/>
                        </a:solidFill>
                      </a:rPr>
                      <a:t> </a:t>
                    </a:r>
                    <a:r>
                      <a:rPr lang="en-US" sz="900" b="1" dirty="0" err="1">
                        <a:solidFill>
                          <a:schemeClr val="bg1"/>
                        </a:solidFill>
                      </a:rPr>
                      <a:t>sản</a:t>
                    </a:r>
                    <a:r>
                      <a:rPr lang="en-US" sz="900" b="1" dirty="0">
                        <a:solidFill>
                          <a:schemeClr val="bg1"/>
                        </a:solidFill>
                      </a:rPr>
                      <a:t> </a:t>
                    </a:r>
                    <a:r>
                      <a:rPr lang="en-US" sz="900" b="1" dirty="0" err="1">
                        <a:solidFill>
                          <a:schemeClr val="bg1"/>
                        </a:solidFill>
                      </a:rPr>
                      <a:t>xuất</a:t>
                    </a:r>
                    <a:r>
                      <a:rPr lang="en-US" sz="900" b="1" dirty="0">
                        <a:solidFill>
                          <a:schemeClr val="bg1"/>
                        </a:solidFill>
                      </a:rPr>
                      <a:t> </a:t>
                    </a:r>
                    <a:r>
                      <a:rPr lang="en-US" sz="900" b="1" dirty="0" err="1">
                        <a:solidFill>
                          <a:schemeClr val="bg1"/>
                        </a:solidFill>
                      </a:rPr>
                      <a:t>điện</a:t>
                    </a:r>
                    <a:r>
                      <a:rPr lang="en-US" sz="900" b="1" dirty="0">
                        <a:solidFill>
                          <a:schemeClr val="bg1"/>
                        </a:solidFill>
                      </a:rPr>
                      <a:t> </a:t>
                    </a:r>
                  </a:p>
                </p:txBody>
              </p:sp>
              <p:sp>
                <p:nvSpPr>
                  <p:cNvPr id="25" name="Rounded Rectangle 24"/>
                  <p:cNvSpPr/>
                  <p:nvPr/>
                </p:nvSpPr>
                <p:spPr>
                  <a:xfrm>
                    <a:off x="5307489" y="3975759"/>
                    <a:ext cx="738163" cy="2419910"/>
                  </a:xfrm>
                  <a:prstGeom prst="round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dirty="0" err="1">
                        <a:solidFill>
                          <a:srgbClr val="000000"/>
                        </a:solidFill>
                      </a:rPr>
                      <a:t>Lưới</a:t>
                    </a:r>
                    <a:r>
                      <a:rPr lang="en-US" sz="800" b="1" dirty="0">
                        <a:solidFill>
                          <a:srgbClr val="000000"/>
                        </a:solidFill>
                      </a:rPr>
                      <a:t> </a:t>
                    </a:r>
                    <a:r>
                      <a:rPr lang="en-US" sz="800" b="1" dirty="0" err="1">
                        <a:solidFill>
                          <a:srgbClr val="000000"/>
                        </a:solidFill>
                      </a:rPr>
                      <a:t>điện</a:t>
                    </a:r>
                    <a:r>
                      <a:rPr lang="en-US" sz="800" b="1" dirty="0">
                        <a:solidFill>
                          <a:srgbClr val="000000"/>
                        </a:solidFill>
                      </a:rPr>
                      <a:t> </a:t>
                    </a:r>
                    <a:r>
                      <a:rPr lang="en-US" sz="800" b="1" dirty="0" err="1">
                        <a:solidFill>
                          <a:srgbClr val="000000"/>
                        </a:solidFill>
                      </a:rPr>
                      <a:t>truyền</a:t>
                    </a:r>
                    <a:r>
                      <a:rPr lang="en-US" sz="800" b="1" dirty="0">
                        <a:solidFill>
                          <a:srgbClr val="000000"/>
                        </a:solidFill>
                      </a:rPr>
                      <a:t> </a:t>
                    </a:r>
                    <a:r>
                      <a:rPr lang="en-US" sz="800" b="1" dirty="0" err="1">
                        <a:solidFill>
                          <a:srgbClr val="000000"/>
                        </a:solidFill>
                      </a:rPr>
                      <a:t>tải</a:t>
                    </a:r>
                    <a:endParaRPr lang="en-US" sz="800" b="1" dirty="0">
                      <a:solidFill>
                        <a:srgbClr val="000000"/>
                      </a:solidFill>
                    </a:endParaRPr>
                  </a:p>
                </p:txBody>
              </p:sp>
              <p:sp>
                <p:nvSpPr>
                  <p:cNvPr id="32" name="Rounded Rectangle 31"/>
                  <p:cNvSpPr/>
                  <p:nvPr/>
                </p:nvSpPr>
                <p:spPr>
                  <a:xfrm>
                    <a:off x="6356553" y="3989058"/>
                    <a:ext cx="712060" cy="2419910"/>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dirty="0" err="1">
                        <a:solidFill>
                          <a:srgbClr val="000000"/>
                        </a:solidFill>
                      </a:rPr>
                      <a:t>Lưới</a:t>
                    </a:r>
                    <a:r>
                      <a:rPr lang="en-US" sz="800" b="1" dirty="0">
                        <a:solidFill>
                          <a:srgbClr val="000000"/>
                        </a:solidFill>
                      </a:rPr>
                      <a:t> </a:t>
                    </a:r>
                    <a:r>
                      <a:rPr lang="en-US" sz="800" b="1" dirty="0" err="1">
                        <a:solidFill>
                          <a:srgbClr val="000000"/>
                        </a:solidFill>
                      </a:rPr>
                      <a:t>điện</a:t>
                    </a:r>
                    <a:r>
                      <a:rPr lang="en-US" sz="800" b="1" dirty="0">
                        <a:solidFill>
                          <a:srgbClr val="000000"/>
                        </a:solidFill>
                      </a:rPr>
                      <a:t> </a:t>
                    </a:r>
                    <a:r>
                      <a:rPr lang="en-US" sz="800" b="1" dirty="0" err="1">
                        <a:solidFill>
                          <a:srgbClr val="000000"/>
                        </a:solidFill>
                      </a:rPr>
                      <a:t>phân</a:t>
                    </a:r>
                    <a:r>
                      <a:rPr lang="en-US" sz="800" b="1" dirty="0">
                        <a:solidFill>
                          <a:srgbClr val="000000"/>
                        </a:solidFill>
                      </a:rPr>
                      <a:t> </a:t>
                    </a:r>
                    <a:r>
                      <a:rPr lang="en-US" sz="800" b="1" dirty="0" err="1">
                        <a:solidFill>
                          <a:srgbClr val="000000"/>
                        </a:solidFill>
                      </a:rPr>
                      <a:t>phối</a:t>
                    </a:r>
                    <a:endParaRPr lang="en-US" sz="800" b="1" dirty="0">
                      <a:solidFill>
                        <a:srgbClr val="000000"/>
                      </a:solidFill>
                    </a:endParaRPr>
                  </a:p>
                </p:txBody>
              </p:sp>
            </p:grpSp>
            <p:cxnSp>
              <p:nvCxnSpPr>
                <p:cNvPr id="8" name="Straight Arrow Connector 7"/>
                <p:cNvCxnSpPr>
                  <a:stCxn id="2" idx="3"/>
                </p:cNvCxnSpPr>
                <p:nvPr/>
              </p:nvCxnSpPr>
              <p:spPr>
                <a:xfrm>
                  <a:off x="1256998" y="3465260"/>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12" idx="3"/>
                  <a:endCxn id="13" idx="1"/>
                </p:cNvCxnSpPr>
                <p:nvPr/>
              </p:nvCxnSpPr>
              <p:spPr>
                <a:xfrm flipV="1">
                  <a:off x="1256998" y="4065158"/>
                  <a:ext cx="437106" cy="299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12" idx="3"/>
                  <a:endCxn id="21" idx="1"/>
                </p:cNvCxnSpPr>
                <p:nvPr/>
              </p:nvCxnSpPr>
              <p:spPr>
                <a:xfrm>
                  <a:off x="1256998" y="4365095"/>
                  <a:ext cx="436963" cy="299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2461953" y="3465260"/>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2474576" y="4065158"/>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474576" y="4665056"/>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3731274" y="3465259"/>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endCxn id="32" idx="1"/>
                </p:cNvCxnSpPr>
                <p:nvPr/>
              </p:nvCxnSpPr>
              <p:spPr>
                <a:xfrm>
                  <a:off x="6148342" y="4984829"/>
                  <a:ext cx="2988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731274" y="5964821"/>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731274" y="5352001"/>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endCxn id="25" idx="1"/>
                </p:cNvCxnSpPr>
                <p:nvPr/>
              </p:nvCxnSpPr>
              <p:spPr>
                <a:xfrm flipV="1">
                  <a:off x="5077109" y="4971530"/>
                  <a:ext cx="320996" cy="48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3731274" y="4707221"/>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3731274" y="4099553"/>
                  <a:ext cx="4371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stCxn id="32" idx="3"/>
                  <a:endCxn id="54" idx="1"/>
                </p:cNvCxnSpPr>
                <p:nvPr/>
              </p:nvCxnSpPr>
              <p:spPr>
                <a:xfrm flipV="1">
                  <a:off x="7159229" y="4074802"/>
                  <a:ext cx="492972" cy="9100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stCxn id="32" idx="3"/>
                  <a:endCxn id="56" idx="1"/>
                </p:cNvCxnSpPr>
                <p:nvPr/>
              </p:nvCxnSpPr>
              <p:spPr>
                <a:xfrm>
                  <a:off x="7159229" y="4984829"/>
                  <a:ext cx="505045" cy="942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32" idx="3"/>
                </p:cNvCxnSpPr>
                <p:nvPr/>
              </p:nvCxnSpPr>
              <p:spPr>
                <a:xfrm flipV="1">
                  <a:off x="7159229" y="4660026"/>
                  <a:ext cx="437104" cy="324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32" idx="3"/>
                  <a:endCxn id="52" idx="1"/>
                </p:cNvCxnSpPr>
                <p:nvPr/>
              </p:nvCxnSpPr>
              <p:spPr>
                <a:xfrm>
                  <a:off x="7159229" y="4984829"/>
                  <a:ext cx="492972" cy="329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7" name="TextBox 6"/>
            <p:cNvSpPr txBox="1"/>
            <p:nvPr/>
          </p:nvSpPr>
          <p:spPr>
            <a:xfrm>
              <a:off x="1591361" y="2915239"/>
              <a:ext cx="8139868" cy="248378"/>
            </a:xfrm>
            <a:prstGeom prst="rect">
              <a:avLst/>
            </a:prstGeom>
            <a:solidFill>
              <a:schemeClr val="accent2"/>
            </a:solidFill>
          </p:spPr>
          <p:txBody>
            <a:bodyPr wrap="square" rtlCol="0">
              <a:spAutoFit/>
            </a:bodyPr>
            <a:lstStyle/>
            <a:p>
              <a:r>
                <a:rPr lang="en-US" sz="1200" b="1" dirty="0">
                  <a:solidFill>
                    <a:schemeClr val="bg2"/>
                  </a:solidFill>
                  <a:latin typeface="Arial" panose="020B0604020202020204" pitchFamily="34" charset="0"/>
                  <a:cs typeface="Arial" panose="020B0604020202020204" pitchFamily="34" charset="0"/>
                </a:rPr>
                <a:t>             NGUYÊN LIỆU                          SẢN XUẤT                           TIÊU THỤ                                                                     </a:t>
              </a:r>
            </a:p>
          </p:txBody>
        </p:sp>
      </p:grpSp>
      <p:sp>
        <p:nvSpPr>
          <p:cNvPr id="26" name="Rectangle 25"/>
          <p:cNvSpPr/>
          <p:nvPr/>
        </p:nvSpPr>
        <p:spPr>
          <a:xfrm>
            <a:off x="903964" y="2555112"/>
            <a:ext cx="4183776" cy="2092881"/>
          </a:xfrm>
          <a:prstGeom prst="rect">
            <a:avLst/>
          </a:prstGeom>
        </p:spPr>
        <p:txBody>
          <a:bodyPr wrap="square">
            <a:spAutoFit/>
          </a:bodyPr>
          <a:lstStyle/>
          <a:p>
            <a:pPr marR="0" lvl="0">
              <a:lnSpc>
                <a:spcPct val="150000"/>
              </a:lnSpc>
              <a:spcBef>
                <a:spcPts val="0"/>
              </a:spcBef>
              <a:spcAft>
                <a:spcPts val="0"/>
              </a:spcAft>
            </a:pPr>
            <a:r>
              <a:rPr lang="zh-CN" altLang="en-US" sz="1000" dirty="0">
                <a:solidFill>
                  <a:srgbClr val="000000"/>
                </a:solidFill>
                <a:latin typeface="+mj-ea"/>
                <a:ea typeface="+mj-ea"/>
              </a:rPr>
              <a:t>燃油地区</a:t>
            </a:r>
            <a:r>
              <a:rPr lang="en-US" sz="1000" dirty="0">
                <a:solidFill>
                  <a:srgbClr val="000000"/>
                </a:solidFill>
                <a:latin typeface="+mj-ea"/>
                <a:ea typeface="+mj-ea"/>
                <a:cs typeface="Arial" panose="020B0604020202020204" pitchFamily="34" charset="0"/>
              </a:rPr>
              <a:t>: </a:t>
            </a:r>
          </a:p>
          <a:p>
            <a:pPr marR="0" lvl="0">
              <a:lnSpc>
                <a:spcPct val="150000"/>
              </a:lnSpc>
              <a:spcBef>
                <a:spcPts val="0"/>
              </a:spcBef>
              <a:spcAft>
                <a:spcPts val="0"/>
              </a:spcAft>
            </a:pPr>
            <a:r>
              <a:rPr lang="zh-CN" altLang="en-US" sz="1000" dirty="0">
                <a:solidFill>
                  <a:srgbClr val="000000"/>
                </a:solidFill>
                <a:latin typeface="+mj-ea"/>
                <a:ea typeface="+mj-ea"/>
              </a:rPr>
              <a:t>供油区用于运行发电机。</a:t>
            </a:r>
            <a:r>
              <a:rPr lang="zh-CN" altLang="en-US" sz="1000" dirty="0">
                <a:solidFill>
                  <a:srgbClr val="000000"/>
                </a:solidFill>
                <a:latin typeface="+mj-ea"/>
                <a:ea typeface="+mj-ea"/>
                <a:cs typeface="Arial" panose="020B0604020202020204" pitchFamily="34" charset="0"/>
              </a:rPr>
              <a:t>化石燃料，例如煤，石油，天然气等，提取后通常不能立即使用，而必须经过严格的加工，精炼和处理过程，以最大程度地减少新的环境污染物产生的成品燃料用于发电厂的可能性。相反，可再生能源的类型，例如水电，风能，太阳能等，可立即用于工厂发电。 </a:t>
            </a:r>
            <a:endParaRPr lang="en-US" sz="1000" dirty="0">
              <a:solidFill>
                <a:srgbClr val="000000"/>
              </a:solidFill>
              <a:latin typeface="+mj-ea"/>
              <a:ea typeface="+mj-ea"/>
              <a:cs typeface="Arial" panose="020B0604020202020204" pitchFamily="34" charset="0"/>
            </a:endParaRPr>
          </a:p>
          <a:p>
            <a:pPr marR="0" lvl="0">
              <a:lnSpc>
                <a:spcPct val="150000"/>
              </a:lnSpc>
              <a:spcBef>
                <a:spcPts val="0"/>
              </a:spcBef>
              <a:spcAft>
                <a:spcPts val="0"/>
              </a:spcAft>
            </a:pPr>
            <a:r>
              <a:rPr lang="zh-CN" altLang="en-US" sz="1000" dirty="0">
                <a:solidFill>
                  <a:srgbClr val="000000"/>
                </a:solidFill>
                <a:latin typeface="+mj-ea"/>
                <a:ea typeface="+mj-ea"/>
                <a:cs typeface="Arial" panose="020B0604020202020204" pitchFamily="34" charset="0"/>
              </a:rPr>
              <a:t>生产</a:t>
            </a:r>
            <a:r>
              <a:rPr lang="en-US" sz="1000" dirty="0">
                <a:solidFill>
                  <a:srgbClr val="000000"/>
                </a:solidFill>
                <a:latin typeface="+mj-ea"/>
                <a:ea typeface="+mj-ea"/>
                <a:cs typeface="Arial" panose="020B0604020202020204" pitchFamily="34" charset="0"/>
              </a:rPr>
              <a:t>: </a:t>
            </a:r>
          </a:p>
          <a:p>
            <a:pPr marR="0" lvl="0">
              <a:lnSpc>
                <a:spcPct val="150000"/>
              </a:lnSpc>
              <a:spcBef>
                <a:spcPts val="0"/>
              </a:spcBef>
              <a:spcAft>
                <a:spcPts val="0"/>
              </a:spcAft>
            </a:pPr>
            <a:r>
              <a:rPr lang="zh-CN" altLang="en-US" sz="1000" dirty="0">
                <a:solidFill>
                  <a:srgbClr val="000000"/>
                </a:solidFill>
                <a:latin typeface="+mj-ea"/>
                <a:ea typeface="+mj-ea"/>
              </a:rPr>
              <a:t>原材料被送到发电厂，例如水力发电，火力发电等等</a:t>
            </a:r>
            <a:endParaRPr lang="en-US" sz="1000" dirty="0">
              <a:solidFill>
                <a:srgbClr val="000000"/>
              </a:solidFill>
              <a:latin typeface="+mj-ea"/>
              <a:ea typeface="+mj-ea"/>
              <a:cs typeface="Arial" panose="020B0604020202020204" pitchFamily="34" charset="0"/>
            </a:endParaRPr>
          </a:p>
          <a:p>
            <a:pPr marR="0" lvl="0">
              <a:lnSpc>
                <a:spcPct val="150000"/>
              </a:lnSpc>
              <a:spcBef>
                <a:spcPts val="0"/>
              </a:spcBef>
              <a:spcAft>
                <a:spcPts val="0"/>
              </a:spcAft>
            </a:pPr>
            <a:r>
              <a:rPr lang="zh-CN" altLang="en-US" sz="1000" dirty="0">
                <a:solidFill>
                  <a:srgbClr val="000000"/>
                </a:solidFill>
                <a:latin typeface="+mj-ea"/>
                <a:ea typeface="+mj-ea"/>
                <a:cs typeface="Arial" panose="020B0604020202020204" pitchFamily="34" charset="0"/>
              </a:rPr>
              <a:t>销售地区</a:t>
            </a:r>
            <a:r>
              <a:rPr lang="en-US" sz="1000" dirty="0">
                <a:solidFill>
                  <a:srgbClr val="000000"/>
                </a:solidFill>
                <a:latin typeface="+mj-ea"/>
                <a:ea typeface="+mj-ea"/>
                <a:cs typeface="Arial" panose="020B0604020202020204" pitchFamily="34" charset="0"/>
              </a:rPr>
              <a:t>:</a:t>
            </a:r>
          </a:p>
          <a:p>
            <a:pPr lvl="0" eaLnBrk="0" fontAlgn="base" hangingPunct="0">
              <a:spcBef>
                <a:spcPct val="0"/>
              </a:spcBef>
              <a:spcAft>
                <a:spcPct val="0"/>
              </a:spcAft>
            </a:pPr>
            <a:r>
              <a:rPr lang="zh-CN" altLang="en-US" sz="1000" dirty="0">
                <a:solidFill>
                  <a:srgbClr val="000000"/>
                </a:solidFill>
                <a:latin typeface="+mj-ea"/>
                <a:ea typeface="+mj-ea"/>
              </a:rPr>
              <a:t>该地区有拥有输电线路，配电线路以及向用户零售电力的实体的参与。</a:t>
            </a:r>
          </a:p>
        </p:txBody>
      </p:sp>
      <p:sp>
        <p:nvSpPr>
          <p:cNvPr id="55" name="Rectangle 54"/>
          <p:cNvSpPr/>
          <p:nvPr/>
        </p:nvSpPr>
        <p:spPr>
          <a:xfrm>
            <a:off x="834952" y="1222311"/>
            <a:ext cx="10560252" cy="1015663"/>
          </a:xfrm>
          <a:prstGeom prst="rect">
            <a:avLst/>
          </a:prstGeom>
        </p:spPr>
        <p:txBody>
          <a:bodyPr wrap="square">
            <a:spAutoFit/>
          </a:bodyPr>
          <a:lstStyle/>
          <a:p>
            <a:pPr>
              <a:lnSpc>
                <a:spcPct val="150000"/>
              </a:lnSpc>
            </a:pPr>
            <a:r>
              <a:rPr lang="en-US" sz="1000" b="1" dirty="0">
                <a:solidFill>
                  <a:srgbClr val="000000"/>
                </a:solidFill>
                <a:latin typeface="+mj-ea"/>
                <a:ea typeface="+mj-ea"/>
                <a:cs typeface="Arial" panose="020B0604020202020204" pitchFamily="34" charset="0"/>
              </a:rPr>
              <a:t>II. </a:t>
            </a:r>
            <a:r>
              <a:rPr lang="zh-CN" altLang="en-US" sz="1000" b="1" dirty="0">
                <a:solidFill>
                  <a:srgbClr val="000000"/>
                </a:solidFill>
                <a:latin typeface="+mj-ea"/>
                <a:ea typeface="+mj-ea"/>
                <a:cs typeface="Arial" panose="020B0604020202020204" pitchFamily="34" charset="0"/>
              </a:rPr>
              <a:t>行业分析</a:t>
            </a:r>
            <a:endParaRPr lang="en-US" altLang="zh-CN" sz="1000" b="1" dirty="0">
              <a:solidFill>
                <a:srgbClr val="000000"/>
              </a:solidFill>
              <a:latin typeface="+mj-ea"/>
              <a:ea typeface="+mj-ea"/>
              <a:cs typeface="Arial" panose="020B0604020202020204" pitchFamily="34" charset="0"/>
            </a:endParaRPr>
          </a:p>
          <a:p>
            <a:pPr>
              <a:lnSpc>
                <a:spcPct val="150000"/>
              </a:lnSpc>
            </a:pPr>
            <a:r>
              <a:rPr lang="zh-CN" altLang="en-US" sz="1000" b="1" dirty="0">
                <a:solidFill>
                  <a:srgbClr val="000000"/>
                </a:solidFill>
                <a:latin typeface="+mj-ea"/>
                <a:ea typeface="+mj-ea"/>
                <a:cs typeface="Arial" panose="020B0604020202020204" pitchFamily="34" charset="0"/>
              </a:rPr>
              <a:t>电力行业的规模</a:t>
            </a:r>
            <a:r>
              <a:rPr lang="en-US" sz="1000" b="1" dirty="0">
                <a:solidFill>
                  <a:srgbClr val="000000"/>
                </a:solidFill>
                <a:latin typeface="+mj-ea"/>
                <a:ea typeface="+mj-ea"/>
                <a:cs typeface="Arial" panose="020B0604020202020204" pitchFamily="34" charset="0"/>
              </a:rPr>
              <a:t>: </a:t>
            </a:r>
            <a:endParaRPr lang="en-US" sz="1000" dirty="0">
              <a:solidFill>
                <a:srgbClr val="000000"/>
              </a:solidFill>
              <a:latin typeface="+mj-ea"/>
              <a:ea typeface="+mj-ea"/>
              <a:cs typeface="Arial" panose="020B0604020202020204" pitchFamily="34" charset="0"/>
            </a:endParaRPr>
          </a:p>
          <a:p>
            <a:pPr>
              <a:lnSpc>
                <a:spcPct val="150000"/>
              </a:lnSpc>
            </a:pPr>
            <a:r>
              <a:rPr lang="zh-CN" altLang="en-US" sz="1000" dirty="0">
                <a:solidFill>
                  <a:srgbClr val="000000"/>
                </a:solidFill>
                <a:latin typeface="+mj-ea"/>
                <a:ea typeface="+mj-ea"/>
              </a:rPr>
              <a:t>电力是一种特殊的商品，整个价值链必须从生产到消费同时进行，而无需进行中间交易。</a:t>
            </a:r>
            <a:r>
              <a:rPr lang="zh-CN" altLang="en-US" sz="1000" dirty="0">
                <a:solidFill>
                  <a:srgbClr val="000000"/>
                </a:solidFill>
                <a:latin typeface="+mj-ea"/>
                <a:ea typeface="+mj-ea"/>
                <a:cs typeface="Arial" panose="020B0604020202020204" pitchFamily="34" charset="0"/>
              </a:rPr>
              <a:t>当电力被充分消耗时才产生电，这是因为电气系统的特性是在任何时候所产生的功率和所消耗的功率之间都必须保持平衡。 </a:t>
            </a:r>
          </a:p>
        </p:txBody>
      </p:sp>
      <p:sp>
        <p:nvSpPr>
          <p:cNvPr id="27" name="Rectangle 26"/>
          <p:cNvSpPr/>
          <p:nvPr/>
        </p:nvSpPr>
        <p:spPr>
          <a:xfrm>
            <a:off x="834953" y="2183533"/>
            <a:ext cx="2364750" cy="323165"/>
          </a:xfrm>
          <a:prstGeom prst="rect">
            <a:avLst/>
          </a:prstGeom>
        </p:spPr>
        <p:txBody>
          <a:bodyPr wrap="none">
            <a:spAutoFit/>
          </a:bodyPr>
          <a:lstStyle/>
          <a:p>
            <a:pPr>
              <a:lnSpc>
                <a:spcPct val="150000"/>
              </a:lnSpc>
            </a:pPr>
            <a:r>
              <a:rPr lang="zh-CN" altLang="en-US" sz="1000" dirty="0">
                <a:solidFill>
                  <a:srgbClr val="000000"/>
                </a:solidFill>
                <a:latin typeface="+mj-ea"/>
                <a:ea typeface="+mj-ea"/>
                <a:cs typeface="Arial" panose="020B0604020202020204" pitchFamily="34" charset="0"/>
              </a:rPr>
              <a:t>因此，发电价值链包括三个主要环节：</a:t>
            </a:r>
            <a:endParaRPr lang="en-US" sz="1000" dirty="0">
              <a:solidFill>
                <a:srgbClr val="000000"/>
              </a:solidFill>
              <a:latin typeface="+mj-ea"/>
              <a:ea typeface="+mj-ea"/>
              <a:cs typeface="Arial" panose="020B0604020202020204" pitchFamily="34" charset="0"/>
            </a:endParaRPr>
          </a:p>
        </p:txBody>
      </p:sp>
      <p:sp>
        <p:nvSpPr>
          <p:cNvPr id="3"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28" name="Rectangle 3"/>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17775468"/>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8</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676468" y="6534488"/>
            <a:ext cx="1367252"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BCTN,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638341338"/>
              </p:ext>
            </p:extLst>
          </p:nvPr>
        </p:nvGraphicFramePr>
        <p:xfrm>
          <a:off x="2841280" y="112273"/>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zh-CN" altLang="en-US" sz="2200" b="1" baseline="0"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火力发电行业分析</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55" name="Rectangle 54"/>
          <p:cNvSpPr/>
          <p:nvPr/>
        </p:nvSpPr>
        <p:spPr>
          <a:xfrm>
            <a:off x="834952" y="1181906"/>
            <a:ext cx="7462381" cy="3093154"/>
          </a:xfrm>
          <a:prstGeom prst="rect">
            <a:avLst/>
          </a:prstGeom>
        </p:spPr>
        <p:txBody>
          <a:bodyPr wrap="square">
            <a:spAutoFit/>
          </a:bodyPr>
          <a:lstStyle/>
          <a:p>
            <a:pPr>
              <a:lnSpc>
                <a:spcPct val="150000"/>
              </a:lnSpc>
            </a:pPr>
            <a:r>
              <a:rPr lang="en-US" sz="1000" b="1" dirty="0">
                <a:solidFill>
                  <a:srgbClr val="000000"/>
                </a:solidFill>
                <a:latin typeface="+mj-ea"/>
                <a:ea typeface="+mj-ea"/>
                <a:cs typeface="Arial" panose="020B0604020202020204" pitchFamily="34" charset="0"/>
              </a:rPr>
              <a:t>II. </a:t>
            </a:r>
            <a:r>
              <a:rPr lang="zh-CN" altLang="en-US" sz="1000" b="1" dirty="0">
                <a:solidFill>
                  <a:srgbClr val="000000"/>
                </a:solidFill>
                <a:latin typeface="+mj-ea"/>
                <a:ea typeface="+mj-ea"/>
                <a:cs typeface="Arial" panose="020B0604020202020204" pitchFamily="34" charset="0"/>
              </a:rPr>
              <a:t>行业分析</a:t>
            </a:r>
            <a:endParaRPr lang="en-US" sz="1000" b="1" dirty="0">
              <a:solidFill>
                <a:srgbClr val="000000"/>
              </a:solidFill>
              <a:latin typeface="+mj-ea"/>
              <a:ea typeface="+mj-ea"/>
              <a:cs typeface="Arial" panose="020B0604020202020204" pitchFamily="34" charset="0"/>
            </a:endParaRPr>
          </a:p>
          <a:p>
            <a:pPr>
              <a:lnSpc>
                <a:spcPct val="150000"/>
              </a:lnSpc>
            </a:pPr>
            <a:r>
              <a:rPr lang="zh-CN" altLang="en-US" sz="1000" b="1" dirty="0">
                <a:solidFill>
                  <a:srgbClr val="000000"/>
                </a:solidFill>
                <a:latin typeface="+mj-ea"/>
                <a:ea typeface="+mj-ea"/>
                <a:cs typeface="Arial" panose="020B0604020202020204" pitchFamily="34" charset="0"/>
              </a:rPr>
              <a:t>火电</a:t>
            </a:r>
            <a:endParaRPr lang="en-US" altLang="zh-CN" sz="1000" b="1" dirty="0">
              <a:solidFill>
                <a:srgbClr val="000000"/>
              </a:solidFill>
              <a:latin typeface="+mj-ea"/>
              <a:ea typeface="+mj-ea"/>
              <a:cs typeface="Arial" panose="020B0604020202020204" pitchFamily="34" charset="0"/>
            </a:endParaRPr>
          </a:p>
          <a:p>
            <a:pPr marL="228600" indent="-228600">
              <a:lnSpc>
                <a:spcPct val="150000"/>
              </a:lnSpc>
              <a:buAutoNum type="arabicPeriod"/>
            </a:pPr>
            <a:r>
              <a:rPr lang="zh-CN" altLang="en-US" sz="1000" b="1" dirty="0">
                <a:solidFill>
                  <a:srgbClr val="000000"/>
                </a:solidFill>
                <a:latin typeface="+mj-ea"/>
                <a:ea typeface="+mj-ea"/>
                <a:cs typeface="Arial" panose="020B0604020202020204" pitchFamily="34" charset="0"/>
              </a:rPr>
              <a:t>火力发电厂的毛利率与主要燃料投入密切相关，其中：</a:t>
            </a:r>
            <a:endParaRPr lang="en-US" altLang="zh-CN" sz="1000" b="1" dirty="0">
              <a:solidFill>
                <a:srgbClr val="000000"/>
              </a:solidFill>
              <a:latin typeface="+mj-ea"/>
              <a:ea typeface="+mj-ea"/>
              <a:cs typeface="Arial" panose="020B0604020202020204" pitchFamily="34" charset="0"/>
            </a:endParaRPr>
          </a:p>
          <a:p>
            <a:pPr>
              <a:lnSpc>
                <a:spcPct val="150000"/>
              </a:lnSpc>
            </a:pPr>
            <a:r>
              <a:rPr lang="zh-CN" altLang="en-US" sz="1000" b="1" dirty="0">
                <a:solidFill>
                  <a:srgbClr val="000000"/>
                </a:solidFill>
                <a:latin typeface="+mj-ea"/>
                <a:ea typeface="+mj-ea"/>
                <a:cs typeface="Arial" panose="020B0604020202020204" pitchFamily="34" charset="0"/>
              </a:rPr>
              <a:t>收入机构</a:t>
            </a:r>
            <a:endParaRPr lang="en-US" sz="1000"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
            </a:pPr>
            <a:r>
              <a:rPr lang="zh-CN" altLang="en-US" sz="1000" i="1" dirty="0">
                <a:solidFill>
                  <a:srgbClr val="000000"/>
                </a:solidFill>
                <a:latin typeface="+mj-ea"/>
                <a:ea typeface="+mj-ea"/>
                <a:cs typeface="Arial" panose="020B0604020202020204" pitchFamily="34" charset="0"/>
              </a:rPr>
              <a:t>发电收入：</a:t>
            </a:r>
            <a:r>
              <a:rPr lang="zh-CN" altLang="en-US" sz="1000" dirty="0">
                <a:solidFill>
                  <a:srgbClr val="000000"/>
                </a:solidFill>
                <a:latin typeface="+mj-ea"/>
                <a:ea typeface="+mj-ea"/>
                <a:cs typeface="Arial" panose="020B0604020202020204" pitchFamily="34" charset="0"/>
              </a:rPr>
              <a:t>受价格和产出变化的影响，占总收入的</a:t>
            </a:r>
            <a:r>
              <a:rPr lang="en-US" altLang="zh-CN" sz="1000" dirty="0">
                <a:solidFill>
                  <a:srgbClr val="000000"/>
                </a:solidFill>
                <a:latin typeface="+mj-ea"/>
                <a:ea typeface="+mj-ea"/>
                <a:cs typeface="Arial" panose="020B0604020202020204" pitchFamily="34" charset="0"/>
              </a:rPr>
              <a:t>95</a:t>
            </a:r>
            <a:r>
              <a:rPr lang="zh-CN" altLang="en-US" sz="1000" dirty="0">
                <a:solidFill>
                  <a:srgbClr val="000000"/>
                </a:solidFill>
                <a:latin typeface="+mj-ea"/>
                <a:ea typeface="+mj-ea"/>
                <a:cs typeface="Arial" panose="020B0604020202020204" pitchFamily="34" charset="0"/>
              </a:rPr>
              <a:t>％</a:t>
            </a:r>
            <a:endParaRPr lang="en-US" sz="1000"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
            </a:pPr>
            <a:r>
              <a:rPr lang="zh-CN" altLang="en-US" sz="1000" i="1" dirty="0">
                <a:solidFill>
                  <a:srgbClr val="000000"/>
                </a:solidFill>
                <a:latin typeface="+mj-ea"/>
                <a:ea typeface="+mj-ea"/>
                <a:cs typeface="Arial" panose="020B0604020202020204" pitchFamily="34" charset="0"/>
              </a:rPr>
              <a:t>财务活动收入：</a:t>
            </a:r>
            <a:r>
              <a:rPr lang="zh-CN" altLang="en-US" sz="1000" dirty="0">
                <a:solidFill>
                  <a:srgbClr val="000000"/>
                </a:solidFill>
                <a:latin typeface="+mj-ea"/>
                <a:ea typeface="+mj-ea"/>
                <a:cs typeface="Arial" panose="020B0604020202020204" pitchFamily="34" charset="0"/>
              </a:rPr>
              <a:t>约占总收入的</a:t>
            </a:r>
            <a:r>
              <a:rPr lang="en-US" altLang="zh-CN" sz="1000" dirty="0">
                <a:solidFill>
                  <a:srgbClr val="000000"/>
                </a:solidFill>
                <a:latin typeface="+mj-ea"/>
                <a:ea typeface="+mj-ea"/>
                <a:cs typeface="Arial" panose="020B0604020202020204" pitchFamily="34" charset="0"/>
              </a:rPr>
              <a:t>2-3</a:t>
            </a:r>
            <a:r>
              <a:rPr lang="zh-CN" altLang="en-US" sz="1000" dirty="0">
                <a:solidFill>
                  <a:srgbClr val="000000"/>
                </a:solidFill>
                <a:latin typeface="+mj-ea"/>
                <a:ea typeface="+mj-ea"/>
                <a:cs typeface="Arial" panose="020B0604020202020204" pitchFamily="34" charset="0"/>
              </a:rPr>
              <a:t>％，主要来自存款利息，股息支付率和会员公司的准备金转回。 </a:t>
            </a:r>
            <a:endParaRPr lang="en-US" sz="1000" dirty="0">
              <a:solidFill>
                <a:srgbClr val="000000"/>
              </a:solidFill>
              <a:latin typeface="+mj-ea"/>
              <a:ea typeface="+mj-ea"/>
              <a:cs typeface="Arial" panose="020B0604020202020204" pitchFamily="34" charset="0"/>
            </a:endParaRPr>
          </a:p>
          <a:p>
            <a:pPr>
              <a:lnSpc>
                <a:spcPct val="150000"/>
              </a:lnSpc>
            </a:pPr>
            <a:r>
              <a:rPr lang="zh-CN" altLang="en-US" sz="1000" b="1" dirty="0">
                <a:solidFill>
                  <a:srgbClr val="000000"/>
                </a:solidFill>
                <a:latin typeface="+mj-ea"/>
                <a:ea typeface="+mj-ea"/>
                <a:cs typeface="Arial" panose="020B0604020202020204" pitchFamily="34" charset="0"/>
              </a:rPr>
              <a:t>成本结构</a:t>
            </a:r>
            <a:endParaRPr lang="en-US" sz="1000" dirty="0">
              <a:solidFill>
                <a:srgbClr val="000000"/>
              </a:solidFill>
              <a:latin typeface="+mj-ea"/>
              <a:ea typeface="+mj-ea"/>
              <a:cs typeface="Arial" panose="020B0604020202020204" pitchFamily="34" charset="0"/>
            </a:endParaRPr>
          </a:p>
          <a:p>
            <a:pPr marL="171450" indent="-171450">
              <a:lnSpc>
                <a:spcPct val="150000"/>
              </a:lnSpc>
              <a:buFont typeface="Arial" panose="020B0604020202020204" pitchFamily="34" charset="0"/>
              <a:buChar char="•"/>
            </a:pPr>
            <a:r>
              <a:rPr lang="zh-CN" altLang="en-US" sz="1000" i="1" dirty="0">
                <a:solidFill>
                  <a:srgbClr val="000000"/>
                </a:solidFill>
                <a:latin typeface="+mj-ea"/>
                <a:ea typeface="+mj-ea"/>
                <a:cs typeface="Arial" panose="020B0604020202020204" pitchFamily="34" charset="0"/>
              </a:rPr>
              <a:t>生产成本</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生产成本主要是原材料成本和折旧成本，其中：</a:t>
            </a:r>
            <a:endParaRPr lang="en-US" sz="1000" dirty="0">
              <a:solidFill>
                <a:srgbClr val="000000"/>
              </a:solidFill>
              <a:latin typeface="+mj-ea"/>
              <a:ea typeface="+mj-ea"/>
              <a:cs typeface="Arial" panose="020B0604020202020204" pitchFamily="34" charset="0"/>
            </a:endParaRPr>
          </a:p>
          <a:p>
            <a:pPr marL="171450" lvl="0" indent="-171450">
              <a:lnSpc>
                <a:spcPct val="150000"/>
              </a:lnSpc>
              <a:buFontTx/>
              <a:buChar char="-"/>
            </a:pPr>
            <a:r>
              <a:rPr lang="zh-CN" altLang="en-US" sz="1000" dirty="0">
                <a:solidFill>
                  <a:srgbClr val="000000"/>
                </a:solidFill>
                <a:latin typeface="+mj-ea"/>
                <a:ea typeface="+mj-ea"/>
                <a:cs typeface="Arial" panose="020B0604020202020204" pitchFamily="34" charset="0"/>
              </a:rPr>
              <a:t>煤炭成本在原材料成本的结构中占最大比例（</a:t>
            </a:r>
            <a:r>
              <a:rPr lang="en-US" altLang="zh-CN" sz="1000" dirty="0">
                <a:solidFill>
                  <a:srgbClr val="000000"/>
                </a:solidFill>
                <a:latin typeface="+mj-ea"/>
                <a:ea typeface="+mj-ea"/>
                <a:cs typeface="Arial" panose="020B0604020202020204" pitchFamily="34" charset="0"/>
              </a:rPr>
              <a:t>90</a:t>
            </a:r>
            <a:r>
              <a:rPr lang="zh-CN" altLang="en-US" sz="1000" dirty="0">
                <a:solidFill>
                  <a:srgbClr val="000000"/>
                </a:solidFill>
                <a:latin typeface="+mj-ea"/>
                <a:ea typeface="+mj-ea"/>
                <a:cs typeface="Arial" panose="020B0604020202020204" pitchFamily="34" charset="0"/>
              </a:rPr>
              <a:t>％），还有添加剂，例如</a:t>
            </a:r>
            <a:r>
              <a:rPr lang="en-US" altLang="zh-CN" sz="1000" dirty="0">
                <a:solidFill>
                  <a:srgbClr val="000000"/>
                </a:solidFill>
                <a:latin typeface="+mj-ea"/>
                <a:ea typeface="+mj-ea"/>
                <a:cs typeface="Arial" panose="020B0604020202020204" pitchFamily="34" charset="0"/>
              </a:rPr>
              <a:t>FO</a:t>
            </a:r>
            <a:r>
              <a:rPr lang="zh-CN" altLang="en-US" sz="1000" dirty="0">
                <a:solidFill>
                  <a:srgbClr val="000000"/>
                </a:solidFill>
                <a:latin typeface="+mj-ea"/>
                <a:ea typeface="+mj-ea"/>
                <a:cs typeface="Arial" panose="020B0604020202020204" pitchFamily="34" charset="0"/>
              </a:rPr>
              <a:t>油和水，通过船舶从黄名，鸿基和锦普煤矿进口的煤炭，以上是越南最大的煤矿。折旧费用通常占原材料成本结构的</a:t>
            </a:r>
            <a:r>
              <a:rPr lang="en-US" altLang="zh-CN" sz="1000" dirty="0">
                <a:solidFill>
                  <a:srgbClr val="000000"/>
                </a:solidFill>
                <a:latin typeface="+mj-ea"/>
                <a:ea typeface="+mj-ea"/>
                <a:cs typeface="Arial" panose="020B0604020202020204" pitchFamily="34" charset="0"/>
              </a:rPr>
              <a:t>15-25</a:t>
            </a:r>
            <a:r>
              <a:rPr lang="zh-CN" altLang="en-US" sz="1000" dirty="0">
                <a:solidFill>
                  <a:srgbClr val="000000"/>
                </a:solidFill>
                <a:latin typeface="+mj-ea"/>
                <a:ea typeface="+mj-ea"/>
                <a:cs typeface="Arial" panose="020B0604020202020204" pitchFamily="34" charset="0"/>
              </a:rPr>
              <a:t>％，但是当固定资产的折旧期结束时，这些费用将不再可用，尽管它是非现金成本，但仍记录在成本结构中，使火力发电公司节省了一部分税款，对企业的现金流产生了积极影响。</a:t>
            </a:r>
            <a:endParaRPr lang="en-US" sz="1000" dirty="0">
              <a:solidFill>
                <a:srgbClr val="000000"/>
              </a:solidFill>
              <a:latin typeface="+mj-ea"/>
              <a:ea typeface="+mj-ea"/>
              <a:cs typeface="Arial" panose="020B0604020202020204" pitchFamily="34" charset="0"/>
            </a:endParaRPr>
          </a:p>
          <a:p>
            <a:pPr marL="171450" indent="-171450">
              <a:lnSpc>
                <a:spcPct val="150000"/>
              </a:lnSpc>
              <a:buFontTx/>
              <a:buChar char="-"/>
            </a:pPr>
            <a:r>
              <a:rPr lang="zh-CN" altLang="en-US" sz="1000" dirty="0">
                <a:solidFill>
                  <a:srgbClr val="000000"/>
                </a:solidFill>
                <a:latin typeface="+mj-ea"/>
                <a:ea typeface="+mj-ea"/>
                <a:cs typeface="Arial" panose="020B0604020202020204" pitchFamily="34" charset="0"/>
              </a:rPr>
              <a:t>维护成本只是一小部分，但是波动取决于维护水平（小修</a:t>
            </a:r>
            <a:r>
              <a:rPr lang="en-US" altLang="zh-CN" sz="1000" dirty="0">
                <a:solidFill>
                  <a:srgbClr val="000000"/>
                </a:solidFill>
                <a:latin typeface="+mj-ea"/>
                <a:ea typeface="+mj-ea"/>
                <a:cs typeface="Arial" panose="020B0604020202020204" pitchFamily="34" charset="0"/>
              </a:rPr>
              <a:t> - </a:t>
            </a:r>
            <a:r>
              <a:rPr lang="zh-CN" altLang="en-US" sz="1000" dirty="0">
                <a:solidFill>
                  <a:srgbClr val="000000"/>
                </a:solidFill>
                <a:latin typeface="+mj-ea"/>
                <a:ea typeface="+mj-ea"/>
                <a:cs typeface="Arial" panose="020B0604020202020204" pitchFamily="34" charset="0"/>
              </a:rPr>
              <a:t>大修）和每年维护的发电机数量。</a:t>
            </a:r>
            <a:r>
              <a:rPr lang="en-US" sz="1000" dirty="0">
                <a:solidFill>
                  <a:srgbClr val="000000"/>
                </a:solidFill>
                <a:latin typeface="+mj-ea"/>
                <a:ea typeface="+mj-ea"/>
                <a:cs typeface="Arial" panose="020B0604020202020204" pitchFamily="34" charset="0"/>
              </a:rPr>
              <a:t> </a:t>
            </a:r>
          </a:p>
          <a:p>
            <a:pPr>
              <a:lnSpc>
                <a:spcPct val="150000"/>
              </a:lnSpc>
            </a:pPr>
            <a:r>
              <a:rPr lang="en-US" sz="1000" dirty="0">
                <a:solidFill>
                  <a:srgbClr val="000000"/>
                </a:solidFill>
                <a:latin typeface="+mj-ea"/>
                <a:ea typeface="+mj-ea"/>
                <a:cs typeface="Arial" panose="020B0604020202020204" pitchFamily="34" charset="0"/>
              </a:rPr>
              <a:t>• </a:t>
            </a:r>
            <a:r>
              <a:rPr lang="zh-CN" altLang="en-US" sz="1000" i="1" dirty="0">
                <a:solidFill>
                  <a:srgbClr val="000000"/>
                </a:solidFill>
                <a:latin typeface="+mj-ea"/>
                <a:ea typeface="+mj-ea"/>
                <a:cs typeface="Arial" panose="020B0604020202020204" pitchFamily="34" charset="0"/>
              </a:rPr>
              <a:t>财务成本：</a:t>
            </a:r>
            <a:r>
              <a:rPr lang="zh-CN" altLang="en-US" sz="1000" dirty="0">
                <a:solidFill>
                  <a:srgbClr val="000000"/>
                </a:solidFill>
                <a:latin typeface="+mj-ea"/>
                <a:ea typeface="+mj-ea"/>
                <a:cs typeface="Arial" panose="020B0604020202020204" pitchFamily="34" charset="0"/>
              </a:rPr>
              <a:t>燃煤企业主要是借外债来投资固定资产，因此汇率的波动会影响财务费用。 </a:t>
            </a:r>
          </a:p>
        </p:txBody>
      </p:sp>
      <p:graphicFrame>
        <p:nvGraphicFramePr>
          <p:cNvPr id="35" name="Chart 34"/>
          <p:cNvGraphicFramePr/>
          <p:nvPr>
            <p:extLst>
              <p:ext uri="{D42A27DB-BD31-4B8C-83A1-F6EECF244321}">
                <p14:modId xmlns:p14="http://schemas.microsoft.com/office/powerpoint/2010/main" val="425681162"/>
              </p:ext>
            </p:extLst>
          </p:nvPr>
        </p:nvGraphicFramePr>
        <p:xfrm>
          <a:off x="8356601" y="1346201"/>
          <a:ext cx="2963332" cy="31411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1" name="Chart 60"/>
          <p:cNvGraphicFramePr/>
          <p:nvPr>
            <p:extLst>
              <p:ext uri="{D42A27DB-BD31-4B8C-83A1-F6EECF244321}">
                <p14:modId xmlns:p14="http://schemas.microsoft.com/office/powerpoint/2010/main" val="80871269"/>
              </p:ext>
            </p:extLst>
          </p:nvPr>
        </p:nvGraphicFramePr>
        <p:xfrm>
          <a:off x="8542867" y="3818467"/>
          <a:ext cx="2852337" cy="3124199"/>
        </p:xfrm>
        <a:graphic>
          <a:graphicData uri="http://schemas.openxmlformats.org/drawingml/2006/chart">
            <c:chart xmlns:c="http://schemas.openxmlformats.org/drawingml/2006/chart" xmlns:r="http://schemas.openxmlformats.org/officeDocument/2006/relationships" r:id="rId5"/>
          </a:graphicData>
        </a:graphic>
      </p:graphicFrame>
      <p:sp>
        <p:nvSpPr>
          <p:cNvPr id="8" name="Rectangle 5"/>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2504303" y="72305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3930678"/>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9</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930056" y="6534488"/>
            <a:ext cx="1113663"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648072829"/>
              </p:ext>
            </p:extLst>
          </p:nvPr>
        </p:nvGraphicFramePr>
        <p:xfrm>
          <a:off x="2841280" y="112273"/>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zh-CN" altLang="en-US" sz="2200" b="1" baseline="0"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火力发电行业分析</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55" name="Rectangle 54"/>
          <p:cNvSpPr/>
          <p:nvPr/>
        </p:nvSpPr>
        <p:spPr>
          <a:xfrm>
            <a:off x="834953" y="1266397"/>
            <a:ext cx="10493447" cy="3554819"/>
          </a:xfrm>
          <a:prstGeom prst="rect">
            <a:avLst/>
          </a:prstGeom>
        </p:spPr>
        <p:txBody>
          <a:bodyPr wrap="square">
            <a:spAutoFit/>
          </a:bodyPr>
          <a:lstStyle/>
          <a:p>
            <a:pPr marL="228600" indent="-228600">
              <a:lnSpc>
                <a:spcPct val="150000"/>
              </a:lnSpc>
              <a:buAutoNum type="arabicPeriod" startAt="2"/>
            </a:pPr>
            <a:r>
              <a:rPr lang="zh-CN" altLang="en-US" sz="1000" b="1" dirty="0">
                <a:solidFill>
                  <a:srgbClr val="000000"/>
                </a:solidFill>
                <a:latin typeface="Arial" panose="020B0604020202020204" pitchFamily="34" charset="0"/>
                <a:cs typeface="Arial" panose="020B0604020202020204" pitchFamily="34" charset="0"/>
              </a:rPr>
              <a:t>影响因素</a:t>
            </a:r>
            <a:endParaRPr lang="en-US" sz="1000" dirty="0">
              <a:solidFill>
                <a:srgbClr val="000000"/>
              </a:solidFill>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zh-CN" altLang="en-US" sz="1000" b="1" dirty="0">
                <a:solidFill>
                  <a:srgbClr val="000000"/>
                </a:solidFill>
                <a:latin typeface="Arial" panose="020B0604020202020204" pitchFamily="34" charset="0"/>
                <a:ea typeface="Calibri" panose="020F0502020204030204" pitchFamily="34" charset="0"/>
                <a:cs typeface="Arial" panose="020B0604020202020204" pitchFamily="34" charset="0"/>
              </a:rPr>
              <a:t>原材料价格变化（将变化计算为电价）：</a:t>
            </a:r>
            <a:r>
              <a:rPr lang="zh-CN" altLang="en-US" sz="1000" dirty="0">
                <a:solidFill>
                  <a:srgbClr val="000000"/>
                </a:solidFill>
                <a:latin typeface="Arial Unicode MS" panose="020B0604020202020204" pitchFamily="34" charset="-128"/>
                <a:ea typeface="Google Sans"/>
                <a:cs typeface="Arial" panose="020B0604020202020204" pitchFamily="34" charset="0"/>
              </a:rPr>
              <a:t>每年</a:t>
            </a:r>
            <a:r>
              <a:rPr lang="en-US" altLang="zh-CN" sz="1000" dirty="0">
                <a:solidFill>
                  <a:srgbClr val="000000"/>
                </a:solidFill>
                <a:latin typeface="Arial Unicode MS" panose="020B0604020202020204" pitchFamily="34" charset="-128"/>
                <a:ea typeface="Google Sans"/>
                <a:cs typeface="Arial" panose="020B0604020202020204" pitchFamily="34" charset="0"/>
              </a:rPr>
              <a:t>EVN</a:t>
            </a:r>
            <a:r>
              <a:rPr lang="zh-CN" altLang="en-US" sz="1000" dirty="0">
                <a:solidFill>
                  <a:srgbClr val="000000"/>
                </a:solidFill>
                <a:latin typeface="Arial Unicode MS" panose="020B0604020202020204" pitchFamily="34" charset="-128"/>
                <a:ea typeface="Google Sans"/>
                <a:cs typeface="Arial" panose="020B0604020202020204" pitchFamily="34" charset="0"/>
              </a:rPr>
              <a:t>将为发电厂分配补贴的发电产量。</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特别是火电集团具有较高的可变成本（例如，由于世界电价的影响而发生的变化），以使内部收益率保持在</a:t>
            </a:r>
            <a:r>
              <a:rPr lang="en-US" altLang="zh-CN" sz="1000" dirty="0">
                <a:solidFill>
                  <a:srgbClr val="000000"/>
                </a:solidFill>
                <a:latin typeface="Arial" panose="020B0604020202020204" pitchFamily="34" charset="0"/>
                <a:ea typeface="Calibri" panose="020F0502020204030204" pitchFamily="34" charset="0"/>
                <a:cs typeface="Arial" panose="020B0604020202020204" pitchFamily="34" charset="0"/>
              </a:rPr>
              <a:t>10</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％以内。</a:t>
            </a:r>
            <a:r>
              <a:rPr lang="zh-CN" altLang="en-US" sz="1000" dirty="0">
                <a:solidFill>
                  <a:srgbClr val="000000"/>
                </a:solidFill>
                <a:latin typeface="Arial Unicode MS" panose="020B0604020202020204" pitchFamily="34" charset="-128"/>
                <a:ea typeface="Google Sans"/>
              </a:rPr>
              <a:t>其余产品将在竞争激烈的发电市场中以</a:t>
            </a:r>
            <a:r>
              <a:rPr lang="en-US" altLang="zh-CN" sz="1000" dirty="0">
                <a:solidFill>
                  <a:srgbClr val="000000"/>
                </a:solidFill>
                <a:latin typeface="Arial Unicode MS" panose="020B0604020202020204" pitchFamily="34" charset="-128"/>
                <a:ea typeface="Google Sans"/>
              </a:rPr>
              <a:t>Pm</a:t>
            </a:r>
            <a:r>
              <a:rPr lang="zh-CN" altLang="en-US" sz="1000" dirty="0">
                <a:solidFill>
                  <a:srgbClr val="000000"/>
                </a:solidFill>
                <a:latin typeface="Arial Unicode MS" panose="020B0604020202020204" pitchFamily="34" charset="-128"/>
                <a:ea typeface="Google Sans"/>
              </a:rPr>
              <a:t>的价格拍卖并中标，但仍有上限。</a:t>
            </a:r>
            <a:r>
              <a:rPr lang="zh-CN" altLang="en-US" sz="800" dirty="0">
                <a:solidFill>
                  <a:srgbClr val="000000"/>
                </a:solidFill>
                <a:latin typeface="Arial Unicode MS" panose="020B0604020202020204" pitchFamily="34" charset="-128"/>
                <a:ea typeface="Google Sans"/>
              </a:rPr>
              <a:t>目前，由于发电市场仍在完成过程中，仍占生产量的</a:t>
            </a:r>
            <a:r>
              <a:rPr lang="en-US" altLang="zh-CN" sz="800" dirty="0">
                <a:solidFill>
                  <a:srgbClr val="000000"/>
                </a:solidFill>
                <a:latin typeface="Arial Unicode MS" panose="020B0604020202020204" pitchFamily="34" charset="-128"/>
                <a:ea typeface="Google Sans"/>
              </a:rPr>
              <a:t>90</a:t>
            </a:r>
            <a:r>
              <a:rPr lang="zh-CN" altLang="en-US" sz="800" dirty="0">
                <a:solidFill>
                  <a:srgbClr val="000000"/>
                </a:solidFill>
                <a:latin typeface="Arial Unicode MS" panose="020B0604020202020204" pitchFamily="34" charset="-128"/>
                <a:ea typeface="Google Sans"/>
              </a:rPr>
              <a:t>％。</a:t>
            </a:r>
            <a:r>
              <a:rPr lang="zh-CN" altLang="en-US" sz="100" dirty="0">
                <a:solidFill>
                  <a:srgbClr val="000000"/>
                </a:solidFill>
              </a:rPr>
              <a:t> </a:t>
            </a:r>
            <a:r>
              <a:rPr 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通常，低成本的水力发电厂或旧的火力发电厂将在发电市场中受益更多，因为它们的买入价比新电厂或高投入电厂要低。 </a:t>
            </a:r>
          </a:p>
          <a:p>
            <a:pPr lvl="0">
              <a:lnSpc>
                <a:spcPct val="150000"/>
              </a:lnSpc>
            </a:pP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171450" indent="-171450">
              <a:lnSpc>
                <a:spcPct val="150000"/>
              </a:lnSpc>
              <a:buFont typeface="Arial" panose="020B0604020202020204" pitchFamily="34" charset="0"/>
              <a:buChar char="•"/>
            </a:pPr>
            <a:r>
              <a:rPr lang="zh-CN" altLang="en-US" sz="1000" b="1" dirty="0">
                <a:solidFill>
                  <a:srgbClr val="000000"/>
                </a:solidFill>
                <a:latin typeface="Arial" panose="020B0604020202020204" pitchFamily="34" charset="0"/>
                <a:ea typeface="Calibri" panose="020F0502020204030204" pitchFamily="34" charset="0"/>
                <a:cs typeface="Arial" panose="020B0604020202020204" pitchFamily="34" charset="0"/>
              </a:rPr>
              <a:t>气候 </a:t>
            </a:r>
            <a:r>
              <a:rPr lang="vi-VN" sz="1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厄尔尼诺现象导致干旱，拉尼娜现象造成大雨（两年出现一次），厄尔尼诺现象将导致缺水，从那里动员水力发电厂的能力将降低 （通常，</a:t>
            </a:r>
            <a:r>
              <a:rPr lang="en-US" altLang="zh-CN" sz="1000" dirty="0">
                <a:solidFill>
                  <a:srgbClr val="000000"/>
                </a:solidFill>
                <a:latin typeface="Arial" panose="020B0604020202020204" pitchFamily="34" charset="0"/>
                <a:ea typeface="Calibri" panose="020F0502020204030204" pitchFamily="34" charset="0"/>
                <a:cs typeface="Arial" panose="020B0604020202020204" pitchFamily="34" charset="0"/>
              </a:rPr>
              <a:t>EVN</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将优先考虑动员水力发电以降低</a:t>
            </a:r>
            <a:r>
              <a:rPr lang="en-US" altLang="zh-CN" sz="1000" dirty="0">
                <a:solidFill>
                  <a:srgbClr val="000000"/>
                </a:solidFill>
                <a:latin typeface="Arial" panose="020B0604020202020204" pitchFamily="34" charset="0"/>
                <a:ea typeface="Calibri" panose="020F0502020204030204" pitchFamily="34" charset="0"/>
                <a:cs typeface="Arial" panose="020B0604020202020204" pitchFamily="34" charset="0"/>
              </a:rPr>
              <a:t>COGS- &gt; PC</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价格低），因此天然气和煤炭热电公司将从中受益。拉尼娜现象则相反。</a:t>
            </a:r>
            <a:endParaRPr lang="en-US" altLang="zh-CN"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50000"/>
              </a:lnSpc>
            </a:pP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171450" indent="-171450">
              <a:lnSpc>
                <a:spcPct val="150000"/>
              </a:lnSpc>
              <a:buFont typeface="Arial" panose="020B0604020202020204" pitchFamily="34" charset="0"/>
              <a:buChar char="•"/>
            </a:pPr>
            <a:r>
              <a:rPr lang="zh-CN" altLang="en-US" sz="1000" b="1" dirty="0">
                <a:solidFill>
                  <a:srgbClr val="000000"/>
                </a:solidFill>
                <a:latin typeface="Arial" panose="020B0604020202020204" pitchFamily="34" charset="0"/>
                <a:ea typeface="Calibri" panose="020F0502020204030204" pitchFamily="34" charset="0"/>
                <a:cs typeface="Arial" panose="020B0604020202020204" pitchFamily="34" charset="0"/>
              </a:rPr>
              <a:t>容量增长</a:t>
            </a:r>
            <a:r>
              <a:rPr lang="vi-VN" sz="1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当前的火力发电厂通常仅以其产能的</a:t>
            </a:r>
            <a:r>
              <a:rPr lang="en-US" altLang="zh-CN" sz="1000" dirty="0">
                <a:solidFill>
                  <a:srgbClr val="000000"/>
                </a:solidFill>
                <a:latin typeface="Arial" panose="020B0604020202020204" pitchFamily="34" charset="0"/>
                <a:ea typeface="Calibri" panose="020F0502020204030204" pitchFamily="34" charset="0"/>
                <a:cs typeface="Arial" panose="020B0604020202020204" pitchFamily="34" charset="0"/>
              </a:rPr>
              <a:t>70</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en-US" altLang="zh-CN" sz="1000" dirty="0">
                <a:solidFill>
                  <a:srgbClr val="000000"/>
                </a:solidFill>
                <a:latin typeface="Arial" panose="020B0604020202020204" pitchFamily="34" charset="0"/>
                <a:ea typeface="Calibri" panose="020F0502020204030204" pitchFamily="34" charset="0"/>
                <a:cs typeface="Arial" panose="020B0604020202020204" pitchFamily="34" charset="0"/>
              </a:rPr>
              <a:t>-80</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％运行，因为它们的建造时间很长，每年都必须维修和保养，如果要增加容量，则需要投资建设大型昂贵的工厂，因此固定资产极大地影响了支付给股东的股息金额 。</a:t>
            </a:r>
          </a:p>
          <a:p>
            <a:pPr>
              <a:lnSpc>
                <a:spcPct val="150000"/>
              </a:lnSpc>
            </a:pP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171450" indent="-171450">
              <a:lnSpc>
                <a:spcPct val="150000"/>
              </a:lnSpc>
              <a:buFont typeface="Arial" panose="020B0604020202020204" pitchFamily="34" charset="0"/>
              <a:buChar char="•"/>
            </a:pPr>
            <a:r>
              <a:rPr lang="zh-CN" altLang="en-US" sz="1000" b="1" dirty="0">
                <a:solidFill>
                  <a:srgbClr val="000000"/>
                </a:solidFill>
                <a:latin typeface="Arial" panose="020B0604020202020204" pitchFamily="34" charset="0"/>
                <a:ea typeface="Calibri" panose="020F0502020204030204" pitchFamily="34" charset="0"/>
                <a:cs typeface="Arial" panose="020B0604020202020204" pitchFamily="34" charset="0"/>
              </a:rPr>
              <a:t>汇率：</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燃煤电力公司经常借长期债务，用外币投资固定资产，因此汇率波动影响了企业的财务状况。 </a:t>
            </a:r>
          </a:p>
          <a:p>
            <a:pPr>
              <a:lnSpc>
                <a:spcPct val="150000"/>
              </a:lnSpc>
            </a:pP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171450" indent="-171450">
              <a:lnSpc>
                <a:spcPct val="150000"/>
              </a:lnSpc>
              <a:buFont typeface="Arial" panose="020B0604020202020204" pitchFamily="34" charset="0"/>
              <a:buChar char="•"/>
            </a:pPr>
            <a:r>
              <a:rPr lang="zh-CN" altLang="en-US" sz="1000" b="1" dirty="0">
                <a:solidFill>
                  <a:srgbClr val="000000"/>
                </a:solidFill>
                <a:latin typeface="Arial" panose="020B0604020202020204" pitchFamily="34" charset="0"/>
                <a:ea typeface="Calibri" panose="020F0502020204030204" pitchFamily="34" charset="0"/>
                <a:cs typeface="Arial" panose="020B0604020202020204" pitchFamily="34" charset="0"/>
              </a:rPr>
              <a:t>国家政策</a:t>
            </a:r>
            <a:r>
              <a:rPr lang="vi-VN" sz="10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zh-CN"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国家将鼓励并优先采用可再生材料生产电力，这些材料对环境的影响是</a:t>
            </a:r>
            <a:r>
              <a:rPr lang="zh-CN" altLang="en-US" sz="1000" dirty="0">
                <a:solidFill>
                  <a:srgbClr val="000000"/>
                </a:solidFill>
              </a:rPr>
              <a:t>微不足道的 （比如：电、水、风、太阳能等等）。火力发电对环境有很大的影响。目前，国家存在许多污染现象，国家停止为外国的燃煤电厂提供运作资金。因此对行业的增长产生负面影响 。</a:t>
            </a:r>
          </a:p>
        </p:txBody>
      </p:sp>
      <p:sp>
        <p:nvSpPr>
          <p:cNvPr id="6" name="Rectangle 3"/>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0" y="102922"/>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10" name="Rectangle 6"/>
          <p:cNvSpPr>
            <a:spLocks noChangeArrowheads="1"/>
          </p:cNvSpPr>
          <p:nvPr/>
        </p:nvSpPr>
        <p:spPr bwMode="auto">
          <a:xfrm>
            <a:off x="0" y="-264179"/>
            <a:ext cx="65" cy="52835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t/>
            </a:r>
            <a:br>
              <a:rPr kumimoji="0" lang="en-US"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br>
            <a:endParaRPr kumimoji="0" lang="en-US"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endParaRPr>
          </a:p>
        </p:txBody>
      </p:sp>
      <p:sp>
        <p:nvSpPr>
          <p:cNvPr id="11" name="Rectangle 7"/>
          <p:cNvSpPr>
            <a:spLocks noChangeArrowheads="1"/>
          </p:cNvSpPr>
          <p:nvPr/>
        </p:nvSpPr>
        <p:spPr bwMode="auto">
          <a:xfrm>
            <a:off x="152400" y="-111779"/>
            <a:ext cx="65" cy="52835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t/>
            </a:r>
            <a:br>
              <a:rPr kumimoji="0" lang="en-US"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br>
            <a:endParaRPr kumimoji="0" lang="en-US" sz="1800" b="0" i="0" u="none" strike="noStrike" cap="none" normalizeH="0" baseline="0" dirty="0">
              <a:ln>
                <a:noFill/>
              </a:ln>
              <a:solidFill>
                <a:srgbClr val="202124"/>
              </a:solidFill>
              <a:effectLst/>
              <a:latin typeface="Arial" panose="020B0604020202020204" pitchFamily="34" charset="0"/>
              <a:cs typeface="Arial" panose="020B0604020202020204" pitchFamily="34" charset="0"/>
            </a:endParaRPr>
          </a:p>
        </p:txBody>
      </p:sp>
      <p:sp>
        <p:nvSpPr>
          <p:cNvPr id="16" name="Rectangle 1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17" name="Rectangle 12"/>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20" name="Rectangle 14"/>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31478255"/>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10</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608734" y="6534488"/>
            <a:ext cx="1434986"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a:t>
            </a:r>
            <a:r>
              <a:rPr lang="en-US" sz="800" i="1" dirty="0" err="1">
                <a:solidFill>
                  <a:srgbClr val="0D0D0D"/>
                </a:solidFill>
                <a:latin typeface="Times New Roman" panose="02020603050405020304" pitchFamily="18" charset="0"/>
                <a:ea typeface="Calibri" panose="020F0502020204030204" pitchFamily="34" charset="0"/>
                <a:cs typeface="Times New Roman" panose="02020603050405020304" pitchFamily="18" charset="0"/>
              </a:rPr>
              <a:t>FiinPro</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113308167"/>
              </p:ext>
            </p:extLst>
          </p:nvPr>
        </p:nvGraphicFramePr>
        <p:xfrm>
          <a:off x="2841280" y="120739"/>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a:lnSpc>
                          <a:spcPct val="120000"/>
                        </a:lnSpc>
                        <a:spcBef>
                          <a:spcPts val="0"/>
                        </a:spcBef>
                        <a:spcAft>
                          <a:spcPts val="0"/>
                        </a:spcAft>
                        <a:tabLst>
                          <a:tab pos="2971800" algn="ctr"/>
                          <a:tab pos="5943600" algn="r"/>
                        </a:tabLst>
                      </a:pPr>
                      <a:r>
                        <a:rPr lang="zh-CN" altLang="en-US" sz="2200" b="1" baseline="0" dirty="0">
                          <a:solidFill>
                            <a:srgbClr val="002060"/>
                          </a:solidFill>
                          <a:effectLst/>
                          <a:latin typeface="Tahoma" panose="020B0604030504040204" pitchFamily="34" charset="0"/>
                          <a:ea typeface="Calibri" panose="020F0502020204030204" pitchFamily="34" charset="0"/>
                          <a:cs typeface="Times New Roman" panose="02020603050405020304" pitchFamily="18" charset="0"/>
                        </a:rPr>
                        <a:t>火力发电行业分析</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10" name="Rectangle 9"/>
          <p:cNvSpPr/>
          <p:nvPr/>
        </p:nvSpPr>
        <p:spPr>
          <a:xfrm>
            <a:off x="858211" y="1207654"/>
            <a:ext cx="10719977" cy="350994"/>
          </a:xfrm>
          <a:prstGeom prst="rect">
            <a:avLst/>
          </a:prstGeom>
        </p:spPr>
        <p:txBody>
          <a:bodyPr wrap="square">
            <a:spAutoFit/>
          </a:bodyPr>
          <a:lstStyle/>
          <a:p>
            <a:pPr>
              <a:lnSpc>
                <a:spcPct val="200000"/>
              </a:lnSpc>
            </a:pPr>
            <a:r>
              <a:rPr lang="zh-CN" altLang="en-US" sz="1000" b="1" i="1" dirty="0">
                <a:solidFill>
                  <a:srgbClr val="000000"/>
                </a:solidFill>
                <a:cs typeface="Arial" panose="020B0604020202020204" pitchFamily="34" charset="0"/>
              </a:rPr>
              <a:t>煤炭行业上市公司的财务指数</a:t>
            </a:r>
            <a:endParaRPr lang="vi-VN" sz="1000" b="1" i="1" dirty="0">
              <a:solidFill>
                <a:srgbClr val="000000"/>
              </a:solidFill>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868457099"/>
              </p:ext>
            </p:extLst>
          </p:nvPr>
        </p:nvGraphicFramePr>
        <p:xfrm>
          <a:off x="1002951" y="1671135"/>
          <a:ext cx="10027516" cy="2694919"/>
        </p:xfrm>
        <a:graphic>
          <a:graphicData uri="http://schemas.openxmlformats.org/drawingml/2006/table">
            <a:tbl>
              <a:tblPr/>
              <a:tblGrid>
                <a:gridCol w="929677">
                  <a:extLst>
                    <a:ext uri="{9D8B030D-6E8A-4147-A177-3AD203B41FA5}">
                      <a16:colId xmlns:a16="http://schemas.microsoft.com/office/drawing/2014/main" xmlns="" val="20000"/>
                    </a:ext>
                  </a:extLst>
                </a:gridCol>
                <a:gridCol w="1452621">
                  <a:extLst>
                    <a:ext uri="{9D8B030D-6E8A-4147-A177-3AD203B41FA5}">
                      <a16:colId xmlns:a16="http://schemas.microsoft.com/office/drawing/2014/main" xmlns="" val="20001"/>
                    </a:ext>
                  </a:extLst>
                </a:gridCol>
                <a:gridCol w="1336411">
                  <a:extLst>
                    <a:ext uri="{9D8B030D-6E8A-4147-A177-3AD203B41FA5}">
                      <a16:colId xmlns:a16="http://schemas.microsoft.com/office/drawing/2014/main" xmlns="" val="20002"/>
                    </a:ext>
                  </a:extLst>
                </a:gridCol>
                <a:gridCol w="1568833">
                  <a:extLst>
                    <a:ext uri="{9D8B030D-6E8A-4147-A177-3AD203B41FA5}">
                      <a16:colId xmlns:a16="http://schemas.microsoft.com/office/drawing/2014/main" xmlns="" val="20003"/>
                    </a:ext>
                  </a:extLst>
                </a:gridCol>
                <a:gridCol w="1371889">
                  <a:extLst>
                    <a:ext uri="{9D8B030D-6E8A-4147-A177-3AD203B41FA5}">
                      <a16:colId xmlns:a16="http://schemas.microsoft.com/office/drawing/2014/main" xmlns="" val="20004"/>
                    </a:ext>
                  </a:extLst>
                </a:gridCol>
                <a:gridCol w="1077335">
                  <a:extLst>
                    <a:ext uri="{9D8B030D-6E8A-4147-A177-3AD203B41FA5}">
                      <a16:colId xmlns:a16="http://schemas.microsoft.com/office/drawing/2014/main" xmlns="" val="20005"/>
                    </a:ext>
                  </a:extLst>
                </a:gridCol>
                <a:gridCol w="918569">
                  <a:extLst>
                    <a:ext uri="{9D8B030D-6E8A-4147-A177-3AD203B41FA5}">
                      <a16:colId xmlns:a16="http://schemas.microsoft.com/office/drawing/2014/main" xmlns="" val="20006"/>
                    </a:ext>
                  </a:extLst>
                </a:gridCol>
                <a:gridCol w="1372181">
                  <a:extLst>
                    <a:ext uri="{9D8B030D-6E8A-4147-A177-3AD203B41FA5}">
                      <a16:colId xmlns:a16="http://schemas.microsoft.com/office/drawing/2014/main" xmlns="" val="20007"/>
                    </a:ext>
                  </a:extLst>
                </a:gridCol>
              </a:tblGrid>
              <a:tr h="1165369">
                <a:tc>
                  <a:txBody>
                    <a:bodyPr/>
                    <a:lstStyle/>
                    <a:p>
                      <a:pPr algn="ctr" fontAlgn="ctr"/>
                      <a:r>
                        <a:rPr lang="zh-CN" altLang="en-US" sz="1200" b="1" i="0" u="none" strike="noStrike" dirty="0">
                          <a:solidFill>
                            <a:srgbClr val="FFFFFF"/>
                          </a:solidFill>
                          <a:effectLst/>
                          <a:latin typeface="Calibri" panose="020F0502020204030204" pitchFamily="34" charset="0"/>
                        </a:rPr>
                        <a:t>证券代码</a:t>
                      </a:r>
                      <a:endParaRPr lang="en-US" sz="12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zh-CN" altLang="en-US" sz="1200" b="1" i="0" u="none" strike="noStrike" dirty="0">
                          <a:solidFill>
                            <a:srgbClr val="FFFFFF"/>
                          </a:solidFill>
                          <a:effectLst/>
                          <a:latin typeface="Calibri" panose="020F0502020204030204" pitchFamily="34" charset="0"/>
                        </a:rPr>
                        <a:t>市值</a:t>
                      </a:r>
                      <a:endParaRPr lang="en-US" altLang="zh-CN" sz="1200" b="1" i="0" u="none" strike="noStrike" dirty="0">
                        <a:solidFill>
                          <a:srgbClr val="FFFFFF"/>
                        </a:solidFill>
                        <a:effectLst/>
                        <a:latin typeface="Calibri" panose="020F0502020204030204" pitchFamily="34" charset="0"/>
                      </a:endParaRPr>
                    </a:p>
                    <a:p>
                      <a:pPr algn="ctr" fontAlgn="ctr"/>
                      <a:r>
                        <a:rPr lang="zh-CN" altLang="en-US" sz="1200" b="1" i="0" u="none" strike="noStrike" dirty="0">
                          <a:solidFill>
                            <a:srgbClr val="FFFFFF"/>
                          </a:solidFill>
                          <a:effectLst/>
                          <a:latin typeface="Calibri" panose="020F0502020204030204" pitchFamily="34" charset="0"/>
                        </a:rPr>
                        <a:t>（十亿越南盾）</a:t>
                      </a:r>
                      <a:endParaRPr lang="vi-VN" sz="12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zh-CN" altLang="en-US" sz="1200" b="1" i="0" u="none" strike="noStrike" dirty="0">
                          <a:solidFill>
                            <a:srgbClr val="FFFFFF"/>
                          </a:solidFill>
                          <a:effectLst/>
                          <a:latin typeface="Calibri" panose="020F0502020204030204" pitchFamily="34" charset="0"/>
                        </a:rPr>
                        <a:t>净收入增长（</a:t>
                      </a:r>
                      <a:r>
                        <a:rPr lang="en-US" altLang="zh-CN" sz="1200" b="1" i="0" u="none" strike="noStrike" dirty="0">
                          <a:solidFill>
                            <a:srgbClr val="FFFFFF"/>
                          </a:solidFill>
                          <a:effectLst/>
                          <a:latin typeface="Calibri" panose="020F0502020204030204" pitchFamily="34" charset="0"/>
                        </a:rPr>
                        <a:t>%</a:t>
                      </a:r>
                      <a:r>
                        <a:rPr lang="zh-CN" altLang="en-US" sz="1200" b="1" i="0" u="none" strike="noStrike" dirty="0">
                          <a:solidFill>
                            <a:srgbClr val="FFFFFF"/>
                          </a:solidFill>
                          <a:effectLst/>
                          <a:latin typeface="Calibri" panose="020F0502020204030204" pitchFamily="34" charset="0"/>
                        </a:rPr>
                        <a:t>）</a:t>
                      </a:r>
                      <a:endParaRPr lang="vi-VN" sz="12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zh-CN" altLang="en-US" sz="1200" b="1" i="0" u="none" strike="noStrike" dirty="0">
                          <a:solidFill>
                            <a:srgbClr val="FFFFFF"/>
                          </a:solidFill>
                          <a:effectLst/>
                          <a:latin typeface="Calibri" panose="020F0502020204030204" pitchFamily="34" charset="0"/>
                        </a:rPr>
                        <a:t>毛利润率</a:t>
                      </a:r>
                      <a:r>
                        <a:rPr lang="en-US" sz="1200" b="1" i="0" u="none" strike="noStrike" dirty="0">
                          <a:solidFill>
                            <a:srgbClr val="FFFFFF"/>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en-US" sz="1200" b="1" i="0" u="none" strike="noStrike" dirty="0">
                          <a:solidFill>
                            <a:srgbClr val="FFFFFF"/>
                          </a:solidFill>
                          <a:effectLst/>
                          <a:latin typeface="Calibri" panose="020F0502020204030204" pitchFamily="34" charset="0"/>
                        </a:rPr>
                        <a:t>EBITDA</a:t>
                      </a:r>
                      <a:r>
                        <a:rPr lang="zh-CN" altLang="en-US" sz="1200" b="1" i="0" u="none" strike="noStrike" dirty="0">
                          <a:solidFill>
                            <a:srgbClr val="FFFFFF"/>
                          </a:solidFill>
                          <a:effectLst/>
                          <a:latin typeface="Calibri" panose="020F0502020204030204" pitchFamily="34" charset="0"/>
                        </a:rPr>
                        <a:t>率</a:t>
                      </a:r>
                      <a:r>
                        <a:rPr lang="en-US" sz="1200" b="1" i="0" u="none" strike="noStrike" dirty="0">
                          <a:solidFill>
                            <a:srgbClr val="FFFFFF"/>
                          </a:solidFill>
                          <a:effectLst/>
                          <a:latin typeface="Calibri" panose="020F0502020204030204" pitchFamily="34" charset="0"/>
                        </a:rPr>
                        <a:t>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en-US" sz="1200" b="1" i="0" u="none" strike="noStrike" dirty="0">
                          <a:solidFill>
                            <a:srgbClr val="FFFFFF"/>
                          </a:solidFill>
                          <a:effectLst/>
                          <a:latin typeface="Calibri" panose="020F0502020204030204" pitchFamily="34" charset="0"/>
                        </a:rPr>
                        <a:t>ROE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en-US" sz="1200" b="1" i="0" u="none" strike="noStrike" dirty="0">
                          <a:solidFill>
                            <a:srgbClr val="FFFFFF"/>
                          </a:solidFill>
                          <a:effectLst/>
                          <a:latin typeface="Calibri" panose="020F0502020204030204" pitchFamily="34" charset="0"/>
                        </a:rPr>
                        <a:t>ROA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zh-CN" altLang="en-US" sz="1200" b="1" i="0" u="none" strike="noStrike" dirty="0">
                          <a:solidFill>
                            <a:srgbClr val="FFFFFF"/>
                          </a:solidFill>
                          <a:effectLst/>
                          <a:latin typeface="Calibri" panose="020F0502020204030204" pitchFamily="34" charset="0"/>
                        </a:rPr>
                        <a:t>总负债</a:t>
                      </a:r>
                      <a:r>
                        <a:rPr lang="en-US" altLang="zh-CN" sz="1200" b="1" i="0" u="none" strike="noStrike" dirty="0">
                          <a:solidFill>
                            <a:srgbClr val="FFFFFF"/>
                          </a:solidFill>
                          <a:effectLst/>
                          <a:latin typeface="Calibri" panose="020F0502020204030204" pitchFamily="34" charset="0"/>
                        </a:rPr>
                        <a:t>/</a:t>
                      </a:r>
                      <a:r>
                        <a:rPr lang="zh-CN" altLang="en-US" sz="1200" b="1" i="0" u="none" strike="noStrike" dirty="0">
                          <a:solidFill>
                            <a:srgbClr val="FFFFFF"/>
                          </a:solidFill>
                          <a:effectLst/>
                          <a:latin typeface="Calibri" panose="020F0502020204030204" pitchFamily="34" charset="0"/>
                        </a:rPr>
                        <a:t>权益（倍）</a:t>
                      </a:r>
                      <a:endParaRPr lang="en-US" sz="12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xmlns="" val="10000"/>
                  </a:ext>
                </a:extLst>
              </a:tr>
              <a:tr h="305910">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QTP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8.89%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-14.94%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26.82%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14.66%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0.43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05910">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PPC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-21.05%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12.18%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16.24%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05910">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NCP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-13.72%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-28.81%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-95.69%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5.20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05910">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NBP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22.59%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4.88%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10.71%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7.93%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05910">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HND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13.48%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a:solidFill>
                            <a:srgbClr val="000000"/>
                          </a:solidFill>
                          <a:effectLst/>
                          <a:latin typeface="Arial" panose="020B0604020202020204" pitchFamily="34" charset="0"/>
                          <a:cs typeface="Arial" panose="020B0604020202020204" pitchFamily="34" charset="0"/>
                        </a:rPr>
                        <a:t>-3.55%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32.75%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22.36%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12.31%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900" b="1" i="0" u="none" strike="noStrike" dirty="0">
                          <a:solidFill>
                            <a:srgbClr val="000000"/>
                          </a:solidFill>
                          <a:effectLst/>
                          <a:latin typeface="Arial" panose="020B0604020202020204" pitchFamily="34" charset="0"/>
                          <a:cs typeface="Arial" panose="020B0604020202020204" pitchFamily="34" charset="0"/>
                        </a:rPr>
                        <a:t>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3" name="Rectangle 2"/>
          <p:cNvSpPr/>
          <p:nvPr/>
        </p:nvSpPr>
        <p:spPr>
          <a:xfrm>
            <a:off x="1002952" y="4410830"/>
            <a:ext cx="10225221" cy="1523494"/>
          </a:xfrm>
          <a:prstGeom prst="rect">
            <a:avLst/>
          </a:prstGeom>
        </p:spPr>
        <p:txBody>
          <a:bodyPr wrap="square">
            <a:spAutoFit/>
          </a:bodyPr>
          <a:lstStyle/>
          <a:p>
            <a:pPr>
              <a:lnSpc>
                <a:spcPct val="200000"/>
              </a:lnSpc>
            </a:pPr>
            <a:r>
              <a:rPr lang="zh-CN" altLang="en-US" sz="900" dirty="0">
                <a:solidFill>
                  <a:srgbClr val="000000"/>
                </a:solidFill>
                <a:latin typeface="Arial" panose="020B0604020202020204" pitchFamily="34" charset="0"/>
                <a:ea typeface="Calibri" panose="020F0502020204030204" pitchFamily="34" charset="0"/>
                <a:cs typeface="Arial" panose="020B0604020202020204" pitchFamily="34" charset="0"/>
              </a:rPr>
              <a:t>就短期前景而言，由于以下原因，燃煤火力发电被认为具有整个行业的最大发电量： </a:t>
            </a:r>
          </a:p>
          <a:p>
            <a:pPr marL="342900" marR="0" lvl="0" indent="-342900">
              <a:lnSpc>
                <a:spcPct val="200000"/>
              </a:lnSpc>
              <a:spcBef>
                <a:spcPts val="0"/>
              </a:spcBef>
              <a:spcAft>
                <a:spcPts val="0"/>
              </a:spcAft>
              <a:buFont typeface="+mj-lt"/>
              <a:buAutoNum type="arabicParenBoth"/>
            </a:pPr>
            <a:r>
              <a:rPr lang="zh-CN" altLang="en-US" sz="900" dirty="0">
                <a:solidFill>
                  <a:srgbClr val="000000"/>
                </a:solidFill>
                <a:latin typeface="Arial" panose="020B0604020202020204" pitchFamily="34" charset="0"/>
                <a:ea typeface="Calibri" panose="020F0502020204030204" pitchFamily="34" charset="0"/>
                <a:cs typeface="Arial" panose="020B0604020202020204" pitchFamily="34" charset="0"/>
              </a:rPr>
              <a:t>随着工业的增长，特别是疫情后经济中心贸易的恢复，对用于生产，贸易和服务的工业用电的需求猛增。 </a:t>
            </a:r>
          </a:p>
          <a:p>
            <a:pPr marL="342900" marR="0" lvl="0" indent="-342900">
              <a:lnSpc>
                <a:spcPct val="200000"/>
              </a:lnSpc>
              <a:spcBef>
                <a:spcPts val="0"/>
              </a:spcBef>
              <a:spcAft>
                <a:spcPts val="0"/>
              </a:spcAft>
              <a:buFont typeface="+mj-lt"/>
              <a:buAutoNum type="arabicParenBoth"/>
            </a:pPr>
            <a:r>
              <a:rPr lang="zh-CN" altLang="en-US" sz="900" dirty="0">
                <a:solidFill>
                  <a:srgbClr val="000000"/>
                </a:solidFill>
                <a:latin typeface="Arial" panose="020B0604020202020204" pitchFamily="34" charset="0"/>
                <a:ea typeface="Calibri" panose="020F0502020204030204" pitchFamily="34" charset="0"/>
                <a:cs typeface="Arial" panose="020B0604020202020204" pitchFamily="34" charset="0"/>
              </a:rPr>
              <a:t>燃煤电厂建设延迟，太阳能电厂输电系统短缺（输电系统过载） </a:t>
            </a:r>
          </a:p>
          <a:p>
            <a:pPr marL="342900" marR="0" lvl="0" indent="-342900">
              <a:lnSpc>
                <a:spcPct val="200000"/>
              </a:lnSpc>
              <a:spcBef>
                <a:spcPts val="0"/>
              </a:spcBef>
              <a:spcAft>
                <a:spcPts val="0"/>
              </a:spcAft>
              <a:buFont typeface="+mj-lt"/>
              <a:buAutoNum type="arabicParenBoth"/>
            </a:pPr>
            <a:r>
              <a:rPr lang="zh-CN" altLang="en-US" sz="900" dirty="0">
                <a:solidFill>
                  <a:srgbClr val="000000"/>
                </a:solidFill>
                <a:latin typeface="Arial" panose="020B0604020202020204" pitchFamily="34" charset="0"/>
                <a:ea typeface="Calibri" panose="020F0502020204030204" pitchFamily="34" charset="0"/>
                <a:cs typeface="Arial" panose="020B0604020202020204" pitchFamily="34" charset="0"/>
              </a:rPr>
              <a:t>水力发电厂没有足够的容量来满足国家需求 </a:t>
            </a:r>
          </a:p>
          <a:p>
            <a:pPr marL="171450" marR="0" lvl="0" indent="-171450">
              <a:lnSpc>
                <a:spcPct val="200000"/>
              </a:lnSpc>
              <a:spcBef>
                <a:spcPts val="0"/>
              </a:spcBef>
              <a:spcAft>
                <a:spcPts val="0"/>
              </a:spcAft>
              <a:buFont typeface="Wingdings" panose="05000000000000000000" pitchFamily="2" charset="2"/>
              <a:buChar char="Ø"/>
            </a:pPr>
            <a:r>
              <a:rPr lang="zh-CN" altLang="en-US" sz="1050" b="1" dirty="0">
                <a:solidFill>
                  <a:srgbClr val="000000"/>
                </a:solidFill>
                <a:latin typeface="Arial" panose="020B0604020202020204" pitchFamily="34" charset="0"/>
                <a:ea typeface="Calibri" panose="020F0502020204030204" pitchFamily="34" charset="0"/>
                <a:cs typeface="Arial" panose="020B0604020202020204" pitchFamily="34" charset="0"/>
              </a:rPr>
              <a:t>其中，</a:t>
            </a:r>
            <a:r>
              <a:rPr lang="en-US" altLang="zh-CN" sz="1050" b="1" dirty="0">
                <a:solidFill>
                  <a:srgbClr val="000000"/>
                </a:solidFill>
                <a:latin typeface="Arial" panose="020B0604020202020204" pitchFamily="34" charset="0"/>
                <a:ea typeface="Calibri" panose="020F0502020204030204" pitchFamily="34" charset="0"/>
                <a:cs typeface="Arial" panose="020B0604020202020204" pitchFamily="34" charset="0"/>
              </a:rPr>
              <a:t>HND</a:t>
            </a:r>
            <a:r>
              <a:rPr lang="zh-CN" altLang="en-US" sz="1050" b="1" dirty="0">
                <a:solidFill>
                  <a:srgbClr val="000000"/>
                </a:solidFill>
                <a:latin typeface="Arial" panose="020B0604020202020204" pitchFamily="34" charset="0"/>
                <a:ea typeface="Calibri" panose="020F0502020204030204" pitchFamily="34" charset="0"/>
                <a:cs typeface="Arial" panose="020B0604020202020204" pitchFamily="34" charset="0"/>
              </a:rPr>
              <a:t>是整个行业的杰出批发商，拥有两家高功率工厂，这些工厂财务状况良好，现金流量稳定，可在未来几年内派发股息。</a:t>
            </a:r>
            <a:endParaRPr lang="en-US" sz="1050" b="1"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7978657"/>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11</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989732" y="6534488"/>
            <a:ext cx="1053987"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873391505"/>
              </p:ext>
            </p:extLst>
          </p:nvPr>
        </p:nvGraphicFramePr>
        <p:xfrm>
          <a:off x="2841280" y="120739"/>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lvl="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HND – </a:t>
                      </a:r>
                      <a:r>
                        <a:rPr kumimoji="0" lang="zh-CN" alt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火电行业的亮点</a:t>
                      </a:r>
                      <a:endPar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10" name="Rectangle 9"/>
          <p:cNvSpPr/>
          <p:nvPr/>
        </p:nvSpPr>
        <p:spPr>
          <a:xfrm>
            <a:off x="919065" y="1129414"/>
            <a:ext cx="10476139" cy="1938992"/>
          </a:xfrm>
          <a:prstGeom prst="rect">
            <a:avLst/>
          </a:prstGeom>
        </p:spPr>
        <p:txBody>
          <a:bodyPr wrap="square">
            <a:spAutoFit/>
          </a:bodyPr>
          <a:lstStyle/>
          <a:p>
            <a:pPr>
              <a:lnSpc>
                <a:spcPct val="200000"/>
              </a:lnSpc>
            </a:pPr>
            <a:r>
              <a:rPr lang="en-US" sz="1000" b="1" dirty="0">
                <a:solidFill>
                  <a:srgbClr val="000000"/>
                </a:solidFill>
                <a:latin typeface="+mj-ea"/>
                <a:ea typeface="+mj-ea"/>
                <a:cs typeface="Arial" panose="020B0604020202020204" pitchFamily="34" charset="0"/>
              </a:rPr>
              <a:t>HND – </a:t>
            </a:r>
            <a:r>
              <a:rPr lang="zh-CN" altLang="en-US" sz="1000" b="1" dirty="0">
                <a:solidFill>
                  <a:srgbClr val="000000"/>
                </a:solidFill>
                <a:latin typeface="+mj-ea"/>
                <a:ea typeface="+mj-ea"/>
                <a:cs typeface="Arial" panose="020B0604020202020204" pitchFamily="34" charset="0"/>
              </a:rPr>
              <a:t>火电</a:t>
            </a:r>
            <a:r>
              <a:rPr lang="zh-CN" altLang="en-US" sz="1000" b="1" dirty="0">
                <a:solidFill>
                  <a:srgbClr val="000000"/>
                </a:solidFill>
                <a:latin typeface="+mj-ea"/>
                <a:ea typeface="+mj-ea"/>
              </a:rPr>
              <a:t>行业中最璀璨的新星 </a:t>
            </a:r>
            <a:endParaRPr lang="en-US" altLang="zh-CN" sz="1000" b="1" dirty="0">
              <a:solidFill>
                <a:srgbClr val="000000"/>
              </a:solidFill>
              <a:latin typeface="+mj-ea"/>
              <a:ea typeface="+mj-ea"/>
            </a:endParaRPr>
          </a:p>
          <a:p>
            <a:pPr>
              <a:lnSpc>
                <a:spcPct val="200000"/>
              </a:lnSpc>
            </a:pP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被我们认为是火电发电行业中的亮点，因为它受益于该行业的增长前景以及以下方面的某些优势：</a:t>
            </a:r>
            <a:endParaRPr lang="en-US" altLang="zh-CN" sz="1000" dirty="0">
              <a:solidFill>
                <a:srgbClr val="000000"/>
              </a:solidFill>
              <a:latin typeface="+mj-ea"/>
              <a:ea typeface="+mj-ea"/>
              <a:cs typeface="Arial" panose="020B0604020202020204" pitchFamily="34" charset="0"/>
            </a:endParaRPr>
          </a:p>
          <a:p>
            <a:pPr>
              <a:lnSpc>
                <a:spcPct val="200000"/>
              </a:lnSpc>
            </a:pPr>
            <a:r>
              <a:rPr lang="zh-CN" altLang="en-US" sz="1000" dirty="0">
                <a:solidFill>
                  <a:srgbClr val="000000"/>
                </a:solidFill>
                <a:latin typeface="+mj-ea"/>
                <a:ea typeface="+mj-ea"/>
                <a:cs typeface="Arial" panose="020B0604020202020204" pitchFamily="34" charset="0"/>
              </a:rPr>
              <a:t>拥有大型发电厂，未来几年将出现大量折旧 </a:t>
            </a:r>
          </a:p>
          <a:p>
            <a:pPr marL="171450" indent="-171450">
              <a:lnSpc>
                <a:spcPct val="200000"/>
              </a:lnSpc>
              <a:buFont typeface="Wingdings" panose="05000000000000000000" pitchFamily="2" charset="2"/>
              <a:buChar char="Ø"/>
            </a:pPr>
            <a:r>
              <a:rPr lang="zh-CN" altLang="en-US" sz="1000" dirty="0">
                <a:solidFill>
                  <a:srgbClr val="000000"/>
                </a:solidFill>
                <a:latin typeface="+mj-ea"/>
                <a:ea typeface="+mj-ea"/>
              </a:rPr>
              <a:t>属于河内</a:t>
            </a:r>
            <a:r>
              <a:rPr lang="en-US" altLang="zh-CN" sz="1000" dirty="0">
                <a:solidFill>
                  <a:srgbClr val="000000"/>
                </a:solidFill>
                <a:latin typeface="+mj-ea"/>
                <a:ea typeface="+mj-ea"/>
              </a:rPr>
              <a:t>-</a:t>
            </a:r>
            <a:r>
              <a:rPr lang="zh-CN" altLang="en-US" sz="1000" dirty="0">
                <a:solidFill>
                  <a:srgbClr val="000000"/>
                </a:solidFill>
                <a:latin typeface="+mj-ea"/>
                <a:ea typeface="+mj-ea"/>
              </a:rPr>
              <a:t>海防</a:t>
            </a:r>
            <a:r>
              <a:rPr lang="en-US" altLang="zh-CN" sz="1000" dirty="0">
                <a:solidFill>
                  <a:srgbClr val="000000"/>
                </a:solidFill>
                <a:latin typeface="+mj-ea"/>
                <a:ea typeface="+mj-ea"/>
              </a:rPr>
              <a:t>-</a:t>
            </a:r>
            <a:r>
              <a:rPr lang="zh-CN" altLang="en-US" sz="1000" dirty="0">
                <a:solidFill>
                  <a:srgbClr val="000000"/>
                </a:solidFill>
                <a:latin typeface="+mj-ea"/>
                <a:ea typeface="+mj-ea"/>
              </a:rPr>
              <a:t>广宁市的经济发展三角，靠近煤矿资源，易于快速向整个北部地区输电，减少了输电损失，尤其是关键贸易领域，增加了工业用电需求。</a:t>
            </a:r>
            <a:r>
              <a:rPr lang="zh-CN" altLang="en-US" sz="1000" dirty="0">
                <a:solidFill>
                  <a:srgbClr val="000000"/>
                </a:solidFill>
                <a:latin typeface="+mj-ea"/>
                <a:ea typeface="+mj-ea"/>
                <a:cs typeface="Arial" panose="020B0604020202020204" pitchFamily="34" charset="0"/>
              </a:rPr>
              <a:t>同时，由于供应短缺，我们预计</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发电厂将在未来</a:t>
            </a:r>
            <a:r>
              <a:rPr lang="en-US" altLang="zh-CN" sz="1000" dirty="0">
                <a:solidFill>
                  <a:srgbClr val="000000"/>
                </a:solidFill>
                <a:latin typeface="+mj-ea"/>
                <a:ea typeface="+mj-ea"/>
                <a:cs typeface="Arial" panose="020B0604020202020204" pitchFamily="34" charset="0"/>
              </a:rPr>
              <a:t>3-5</a:t>
            </a:r>
            <a:r>
              <a:rPr lang="zh-CN" altLang="en-US" sz="1000" dirty="0">
                <a:solidFill>
                  <a:srgbClr val="000000"/>
                </a:solidFill>
                <a:latin typeface="+mj-ea"/>
                <a:ea typeface="+mj-ea"/>
                <a:cs typeface="Arial" panose="020B0604020202020204" pitchFamily="34" charset="0"/>
              </a:rPr>
              <a:t>年内全面动员。 </a:t>
            </a:r>
          </a:p>
          <a:p>
            <a:pPr marL="171450" indent="-171450">
              <a:lnSpc>
                <a:spcPct val="200000"/>
              </a:lnSpc>
              <a:buFont typeface="Wingdings" panose="05000000000000000000" pitchFamily="2" charset="2"/>
              <a:buChar char="Ø"/>
            </a:pPr>
            <a:r>
              <a:rPr lang="zh-CN" altLang="en-US" sz="1000" dirty="0">
                <a:solidFill>
                  <a:srgbClr val="000000"/>
                </a:solidFill>
                <a:latin typeface="+mj-ea"/>
                <a:ea typeface="+mj-ea"/>
                <a:cs typeface="Arial" panose="020B0604020202020204" pitchFamily="34" charset="0"/>
              </a:rPr>
              <a:t>财务状况大幅增长，并有足够的现金流量来支付股息。 </a:t>
            </a:r>
          </a:p>
        </p:txBody>
      </p:sp>
      <p:pic>
        <p:nvPicPr>
          <p:cNvPr id="1026" name="Picture 2" descr="Công ty Cổ phần Nhiệt điện Hải Phòng nhìn từ sông G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5746" y="3471556"/>
            <a:ext cx="6885026" cy="294096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9821226"/>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12</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692714" y="6534488"/>
            <a:ext cx="1351006"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HND,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053321237"/>
              </p:ext>
            </p:extLst>
          </p:nvPr>
        </p:nvGraphicFramePr>
        <p:xfrm>
          <a:off x="2841280" y="120739"/>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lvl="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kumimoji="0" lang="zh-CN" alt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企业分析</a:t>
                      </a:r>
                      <a:endPar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grpSp>
        <p:nvGrpSpPr>
          <p:cNvPr id="47" name="Group 46"/>
          <p:cNvGrpSpPr/>
          <p:nvPr/>
        </p:nvGrpSpPr>
        <p:grpSpPr>
          <a:xfrm>
            <a:off x="866655" y="1224151"/>
            <a:ext cx="8021971" cy="3595664"/>
            <a:chOff x="866655" y="1224151"/>
            <a:chExt cx="8021971" cy="3595664"/>
          </a:xfrm>
        </p:grpSpPr>
        <p:sp>
          <p:nvSpPr>
            <p:cNvPr id="10" name="Rectangle 9"/>
            <p:cNvSpPr/>
            <p:nvPr/>
          </p:nvSpPr>
          <p:spPr>
            <a:xfrm>
              <a:off x="866655" y="1224151"/>
              <a:ext cx="8021971" cy="3595664"/>
            </a:xfrm>
            <a:prstGeom prst="rect">
              <a:avLst/>
            </a:prstGeom>
          </p:spPr>
          <p:txBody>
            <a:bodyPr wrap="square">
              <a:spAutoFit/>
            </a:bodyPr>
            <a:lstStyle/>
            <a:p>
              <a:pPr>
                <a:lnSpc>
                  <a:spcPct val="150000"/>
                </a:lnSpc>
              </a:pPr>
              <a:r>
                <a:rPr lang="zh-CN" altLang="en-US" sz="1000" b="1" dirty="0">
                  <a:solidFill>
                    <a:srgbClr val="000000"/>
                  </a:solidFill>
                  <a:latin typeface="+mj-ea"/>
                  <a:ea typeface="+mj-ea"/>
                  <a:cs typeface="Arial" panose="020B0604020202020204" pitchFamily="34" charset="0"/>
                </a:rPr>
                <a:t>经营活动</a:t>
              </a:r>
              <a:endParaRPr lang="en-US" altLang="zh-CN" sz="1000" b="1" dirty="0">
                <a:solidFill>
                  <a:srgbClr val="000000"/>
                </a:solidFill>
                <a:latin typeface="+mj-ea"/>
                <a:ea typeface="+mj-ea"/>
                <a:cs typeface="Arial" panose="020B0604020202020204" pitchFamily="34" charset="0"/>
              </a:endParaRPr>
            </a:p>
            <a:p>
              <a:pPr>
                <a:lnSpc>
                  <a:spcPct val="150000"/>
                </a:lnSpc>
              </a:pPr>
              <a:r>
                <a:rPr lang="en-US" altLang="zh-CN" sz="1000" dirty="0">
                  <a:solidFill>
                    <a:srgbClr val="000000"/>
                  </a:solidFill>
                  <a:latin typeface="+mj-ea"/>
                  <a:ea typeface="+mj-ea"/>
                  <a:cs typeface="Arial" panose="020B0604020202020204" pitchFamily="34" charset="0"/>
                </a:rPr>
                <a:t>2002</a:t>
              </a:r>
              <a:r>
                <a:rPr lang="zh-CN" altLang="en-US" sz="1000" dirty="0">
                  <a:solidFill>
                    <a:srgbClr val="000000"/>
                  </a:solidFill>
                  <a:latin typeface="+mj-ea"/>
                  <a:ea typeface="+mj-ea"/>
                  <a:cs typeface="Arial" panose="020B0604020202020204" pitchFamily="34" charset="0"/>
                </a:rPr>
                <a:t>年，</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由总理任命建造海防</a:t>
              </a:r>
              <a:r>
                <a:rPr lang="en-US" altLang="zh-CN" sz="1000" dirty="0">
                  <a:solidFill>
                    <a:srgbClr val="000000"/>
                  </a:solidFill>
                  <a:latin typeface="+mj-ea"/>
                  <a:ea typeface="+mj-ea"/>
                  <a:cs typeface="Arial" panose="020B0604020202020204" pitchFamily="34" charset="0"/>
                </a:rPr>
                <a:t>1</a:t>
              </a:r>
              <a:r>
                <a:rPr lang="zh-CN" altLang="en-US" sz="1000" dirty="0">
                  <a:solidFill>
                    <a:srgbClr val="000000"/>
                  </a:solidFill>
                  <a:latin typeface="+mj-ea"/>
                  <a:ea typeface="+mj-ea"/>
                  <a:cs typeface="Arial" panose="020B0604020202020204" pitchFamily="34" charset="0"/>
                </a:rPr>
                <a:t>号工厂</a:t>
              </a:r>
              <a:r>
                <a:rPr lang="en-US" altLang="zh-CN"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此后，由于日益严重的电力短缺。</a:t>
              </a:r>
              <a:r>
                <a:rPr lang="en-US" altLang="zh-CN" sz="1000" dirty="0">
                  <a:solidFill>
                    <a:srgbClr val="000000"/>
                  </a:solidFill>
                  <a:latin typeface="+mj-ea"/>
                  <a:ea typeface="+mj-ea"/>
                  <a:cs typeface="Arial" panose="020B0604020202020204" pitchFamily="34" charset="0"/>
                </a:rPr>
                <a:t>2005</a:t>
              </a:r>
              <a:r>
                <a:rPr lang="zh-CN" altLang="en-US" sz="1000" dirty="0">
                  <a:solidFill>
                    <a:srgbClr val="000000"/>
                  </a:solidFill>
                  <a:latin typeface="+mj-ea"/>
                  <a:ea typeface="+mj-ea"/>
                  <a:cs typeface="Arial" panose="020B0604020202020204" pitchFamily="34" charset="0"/>
                </a:rPr>
                <a:t>年，</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继续被公认为海防</a:t>
              </a:r>
              <a:r>
                <a:rPr lang="en-US" altLang="zh-CN" sz="1000" dirty="0">
                  <a:solidFill>
                    <a:srgbClr val="000000"/>
                  </a:solidFill>
                  <a:latin typeface="+mj-ea"/>
                  <a:ea typeface="+mj-ea"/>
                  <a:cs typeface="Arial" panose="020B0604020202020204" pitchFamily="34" charset="0"/>
                </a:rPr>
                <a:t>2</a:t>
              </a:r>
              <a:r>
                <a:rPr lang="zh-CN" altLang="en-US" sz="1000" dirty="0">
                  <a:solidFill>
                    <a:srgbClr val="000000"/>
                  </a:solidFill>
                  <a:latin typeface="+mj-ea"/>
                  <a:ea typeface="+mj-ea"/>
                  <a:cs typeface="Arial" panose="020B0604020202020204" pitchFamily="34" charset="0"/>
                </a:rPr>
                <a:t>号火电项目的投资者。 到</a:t>
              </a:r>
              <a:r>
                <a:rPr lang="en-US" altLang="zh-CN" sz="1000" dirty="0">
                  <a:solidFill>
                    <a:srgbClr val="000000"/>
                  </a:solidFill>
                  <a:latin typeface="+mj-ea"/>
                  <a:ea typeface="+mj-ea"/>
                  <a:cs typeface="Arial" panose="020B0604020202020204" pitchFamily="34" charset="0"/>
                </a:rPr>
                <a:t>2011</a:t>
              </a:r>
              <a:r>
                <a:rPr lang="zh-CN" altLang="en-US" sz="1000" dirty="0">
                  <a:solidFill>
                    <a:srgbClr val="000000"/>
                  </a:solidFill>
                  <a:latin typeface="+mj-ea"/>
                  <a:ea typeface="+mj-ea"/>
                  <a:cs typeface="Arial" panose="020B0604020202020204" pitchFamily="34" charset="0"/>
                </a:rPr>
                <a:t>年，</a:t>
              </a:r>
              <a:r>
                <a:rPr lang="en-US" altLang="zh-CN" sz="1000" dirty="0">
                  <a:solidFill>
                    <a:srgbClr val="000000"/>
                  </a:solidFill>
                  <a:latin typeface="+mj-ea"/>
                  <a:ea typeface="+mj-ea"/>
                  <a:cs typeface="Arial" panose="020B0604020202020204" pitchFamily="34" charset="0"/>
                </a:rPr>
                <a:t>HND1</a:t>
              </a:r>
              <a:r>
                <a:rPr lang="zh-CN" altLang="en-US" sz="1000" dirty="0">
                  <a:solidFill>
                    <a:srgbClr val="000000"/>
                  </a:solidFill>
                  <a:latin typeface="+mj-ea"/>
                  <a:ea typeface="+mj-ea"/>
                  <a:cs typeface="Arial" panose="020B0604020202020204" pitchFamily="34" charset="0"/>
                </a:rPr>
                <a:t>工厂的</a:t>
              </a:r>
              <a:r>
                <a:rPr lang="en-US" altLang="zh-CN" sz="1000" dirty="0">
                  <a:solidFill>
                    <a:srgbClr val="000000"/>
                  </a:solidFill>
                  <a:latin typeface="+mj-ea"/>
                  <a:ea typeface="+mj-ea"/>
                  <a:cs typeface="Arial" panose="020B0604020202020204" pitchFamily="34" charset="0"/>
                </a:rPr>
                <a:t>1</a:t>
              </a:r>
              <a:r>
                <a:rPr lang="zh-CN" altLang="en-US" sz="1000" dirty="0">
                  <a:solidFill>
                    <a:srgbClr val="000000"/>
                  </a:solidFill>
                  <a:latin typeface="+mj-ea"/>
                  <a:ea typeface="+mj-ea"/>
                  <a:cs typeface="Arial" panose="020B0604020202020204" pitchFamily="34" charset="0"/>
                </a:rPr>
                <a:t>号和</a:t>
              </a:r>
              <a:r>
                <a:rPr lang="en-US" altLang="zh-CN" sz="1000" dirty="0">
                  <a:solidFill>
                    <a:srgbClr val="000000"/>
                  </a:solidFill>
                  <a:latin typeface="+mj-ea"/>
                  <a:ea typeface="+mj-ea"/>
                  <a:cs typeface="Arial" panose="020B0604020202020204" pitchFamily="34" charset="0"/>
                </a:rPr>
                <a:t>2</a:t>
              </a:r>
              <a:r>
                <a:rPr lang="zh-CN" altLang="en-US" sz="1000" dirty="0">
                  <a:solidFill>
                    <a:srgbClr val="000000"/>
                  </a:solidFill>
                  <a:latin typeface="+mj-ea"/>
                  <a:ea typeface="+mj-ea"/>
                  <a:cs typeface="Arial" panose="020B0604020202020204" pitchFamily="34" charset="0"/>
                </a:rPr>
                <a:t>号机组开始商业运营； </a:t>
              </a:r>
              <a:r>
                <a:rPr lang="en-US" altLang="zh-CN" sz="1000" dirty="0">
                  <a:solidFill>
                    <a:srgbClr val="000000"/>
                  </a:solidFill>
                  <a:latin typeface="+mj-ea"/>
                  <a:ea typeface="+mj-ea"/>
                  <a:cs typeface="Arial" panose="020B0604020202020204" pitchFamily="34" charset="0"/>
                </a:rPr>
                <a:t>2014</a:t>
              </a:r>
              <a:r>
                <a:rPr lang="zh-CN" altLang="en-US" sz="1000" dirty="0">
                  <a:solidFill>
                    <a:srgbClr val="000000"/>
                  </a:solidFill>
                  <a:latin typeface="+mj-ea"/>
                  <a:ea typeface="+mj-ea"/>
                  <a:cs typeface="Arial" panose="020B0604020202020204" pitchFamily="34" charset="0"/>
                </a:rPr>
                <a:t>年底，</a:t>
              </a:r>
              <a:r>
                <a:rPr lang="en-US" altLang="zh-CN" sz="1000" dirty="0">
                  <a:solidFill>
                    <a:srgbClr val="000000"/>
                  </a:solidFill>
                  <a:latin typeface="+mj-ea"/>
                  <a:ea typeface="+mj-ea"/>
                  <a:cs typeface="Arial" panose="020B0604020202020204" pitchFamily="34" charset="0"/>
                </a:rPr>
                <a:t>HND2</a:t>
              </a:r>
              <a:r>
                <a:rPr lang="zh-CN" altLang="en-US" sz="1000" dirty="0">
                  <a:solidFill>
                    <a:srgbClr val="000000"/>
                  </a:solidFill>
                  <a:latin typeface="+mj-ea"/>
                  <a:ea typeface="+mj-ea"/>
                  <a:cs typeface="Arial" panose="020B0604020202020204" pitchFamily="34" charset="0"/>
                </a:rPr>
                <a:t>的</a:t>
              </a:r>
              <a:r>
                <a:rPr lang="en-US" altLang="zh-CN" sz="1000" dirty="0">
                  <a:solidFill>
                    <a:srgbClr val="000000"/>
                  </a:solidFill>
                  <a:latin typeface="+mj-ea"/>
                  <a:ea typeface="+mj-ea"/>
                  <a:cs typeface="Arial" panose="020B0604020202020204" pitchFamily="34" charset="0"/>
                </a:rPr>
                <a:t>3</a:t>
              </a:r>
              <a:r>
                <a:rPr lang="zh-CN" altLang="en-US" sz="1000" dirty="0">
                  <a:solidFill>
                    <a:srgbClr val="000000"/>
                  </a:solidFill>
                  <a:latin typeface="+mj-ea"/>
                  <a:ea typeface="+mj-ea"/>
                  <a:cs typeface="Arial" panose="020B0604020202020204" pitchFamily="34" charset="0"/>
                </a:rPr>
                <a:t>号和</a:t>
              </a:r>
              <a:r>
                <a:rPr lang="en-US" altLang="zh-CN" sz="1000" dirty="0">
                  <a:solidFill>
                    <a:srgbClr val="000000"/>
                  </a:solidFill>
                  <a:latin typeface="+mj-ea"/>
                  <a:ea typeface="+mj-ea"/>
                  <a:cs typeface="Arial" panose="020B0604020202020204" pitchFamily="34" charset="0"/>
                </a:rPr>
                <a:t>4</a:t>
              </a:r>
              <a:r>
                <a:rPr lang="zh-CN" altLang="en-US" sz="1000" dirty="0">
                  <a:solidFill>
                    <a:srgbClr val="000000"/>
                  </a:solidFill>
                  <a:latin typeface="+mj-ea"/>
                  <a:ea typeface="+mj-ea"/>
                  <a:cs typeface="Arial" panose="020B0604020202020204" pitchFamily="34" charset="0"/>
                </a:rPr>
                <a:t>号机组开始并网。</a:t>
              </a:r>
            </a:p>
            <a:p>
              <a:pPr>
                <a:lnSpc>
                  <a:spcPct val="150000"/>
                </a:lnSpc>
              </a:pPr>
              <a:r>
                <a:rPr lang="en-US" altLang="zh-CN"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目前，</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拥有</a:t>
              </a:r>
              <a:r>
                <a:rPr lang="en-US" altLang="zh-CN" sz="1000" dirty="0">
                  <a:solidFill>
                    <a:srgbClr val="000000"/>
                  </a:solidFill>
                  <a:latin typeface="+mj-ea"/>
                  <a:ea typeface="+mj-ea"/>
                  <a:cs typeface="Arial" panose="020B0604020202020204" pitchFamily="34" charset="0"/>
                </a:rPr>
                <a:t>2</a:t>
              </a:r>
              <a:r>
                <a:rPr lang="zh-CN" altLang="en-US" sz="1000" dirty="0">
                  <a:solidFill>
                    <a:srgbClr val="000000"/>
                  </a:solidFill>
                  <a:latin typeface="+mj-ea"/>
                  <a:ea typeface="+mj-ea"/>
                  <a:cs typeface="Arial" panose="020B0604020202020204" pitchFamily="34" charset="0"/>
                </a:rPr>
                <a:t>个相对较小的工厂，容量为</a:t>
              </a:r>
              <a:r>
                <a:rPr lang="en-US" altLang="zh-CN" sz="1000" dirty="0">
                  <a:solidFill>
                    <a:srgbClr val="000000"/>
                  </a:solidFill>
                  <a:latin typeface="+mj-ea"/>
                  <a:ea typeface="+mj-ea"/>
                  <a:cs typeface="Arial" panose="020B0604020202020204" pitchFamily="34" charset="0"/>
                </a:rPr>
                <a:t>1200</a:t>
              </a:r>
              <a:r>
                <a:rPr lang="zh-CN" altLang="en-US" sz="1000" dirty="0">
                  <a:solidFill>
                    <a:srgbClr val="000000"/>
                  </a:solidFill>
                  <a:latin typeface="+mj-ea"/>
                  <a:ea typeface="+mj-ea"/>
                  <a:cs typeface="Arial" panose="020B0604020202020204" pitchFamily="34" charset="0"/>
                </a:rPr>
                <a:t>兆瓦（占火力发电行业总容量的</a:t>
              </a:r>
              <a:r>
                <a:rPr lang="en-US" altLang="zh-CN" sz="1000" dirty="0">
                  <a:solidFill>
                    <a:srgbClr val="000000"/>
                  </a:solidFill>
                  <a:latin typeface="+mj-ea"/>
                  <a:ea typeface="+mj-ea"/>
                  <a:cs typeface="Arial" panose="020B0604020202020204" pitchFamily="34" charset="0"/>
                </a:rPr>
                <a:t>6</a:t>
              </a:r>
              <a:r>
                <a:rPr lang="zh-CN" altLang="en-US" sz="1000" dirty="0">
                  <a:solidFill>
                    <a:srgbClr val="000000"/>
                  </a:solidFill>
                  <a:latin typeface="+mj-ea"/>
                  <a:ea typeface="+mj-ea"/>
                  <a:cs typeface="Arial" panose="020B0604020202020204" pitchFamily="34" charset="0"/>
                </a:rPr>
                <a:t>％）。</a:t>
              </a:r>
              <a:endParaRPr lang="en-US" sz="1000" dirty="0">
                <a:solidFill>
                  <a:srgbClr val="000000"/>
                </a:solidFill>
                <a:latin typeface="+mj-ea"/>
                <a:ea typeface="+mj-ea"/>
                <a:cs typeface="Arial" panose="020B0604020202020204" pitchFamily="34" charset="0"/>
              </a:endParaRPr>
            </a:p>
            <a:p>
              <a:pPr>
                <a:lnSpc>
                  <a:spcPct val="150000"/>
                </a:lnSpc>
              </a:pPr>
              <a:endParaRPr lang="en-US" sz="1000" dirty="0">
                <a:solidFill>
                  <a:srgbClr val="000000"/>
                </a:solidFill>
                <a:latin typeface="+mj-ea"/>
                <a:ea typeface="+mj-ea"/>
                <a:cs typeface="Arial" panose="020B0604020202020204" pitchFamily="34" charset="0"/>
              </a:endParaRPr>
            </a:p>
            <a:p>
              <a:pPr>
                <a:lnSpc>
                  <a:spcPct val="150000"/>
                </a:lnSpc>
              </a:pPr>
              <a:r>
                <a:rPr lang="zh-CN" altLang="en-US" sz="1000" b="1" dirty="0">
                  <a:solidFill>
                    <a:srgbClr val="000000"/>
                  </a:solidFill>
                  <a:latin typeface="+mj-ea"/>
                  <a:ea typeface="+mj-ea"/>
                  <a:cs typeface="Arial" panose="020B0604020202020204" pitchFamily="34" charset="0"/>
                </a:rPr>
                <a:t>收入机构</a:t>
              </a:r>
              <a:endParaRPr lang="en-US" altLang="zh-CN" sz="1000" b="1" dirty="0">
                <a:solidFill>
                  <a:srgbClr val="000000"/>
                </a:solidFill>
                <a:latin typeface="+mj-ea"/>
                <a:ea typeface="+mj-ea"/>
                <a:cs typeface="Arial" panose="020B0604020202020204" pitchFamily="34" charset="0"/>
              </a:endParaRPr>
            </a:p>
            <a:p>
              <a:pPr lvl="0" eaLnBrk="0" fontAlgn="base" hangingPunct="0">
                <a:spcBef>
                  <a:spcPct val="0"/>
                </a:spcBef>
                <a:spcAft>
                  <a:spcPct val="0"/>
                </a:spcAft>
              </a:pPr>
              <a:r>
                <a:rPr lang="en-US" altLang="zh-CN" sz="1000" dirty="0">
                  <a:solidFill>
                    <a:srgbClr val="000000"/>
                  </a:solidFill>
                  <a:latin typeface="+mj-ea"/>
                  <a:ea typeface="+mj-ea"/>
                </a:rPr>
                <a:t>HND</a:t>
              </a:r>
              <a:r>
                <a:rPr lang="zh-CN" altLang="en-US" sz="1000" dirty="0">
                  <a:solidFill>
                    <a:srgbClr val="000000"/>
                  </a:solidFill>
                  <a:latin typeface="+mj-ea"/>
                  <a:ea typeface="+mj-ea"/>
                </a:rPr>
                <a:t>的收入主要来自发电，占总收入的</a:t>
              </a:r>
              <a:r>
                <a:rPr lang="en-US" altLang="zh-CN" sz="1000" dirty="0">
                  <a:solidFill>
                    <a:srgbClr val="000000"/>
                  </a:solidFill>
                  <a:latin typeface="+mj-ea"/>
                  <a:ea typeface="+mj-ea"/>
                </a:rPr>
                <a:t>99</a:t>
              </a:r>
              <a:r>
                <a:rPr lang="zh-CN" altLang="en-US" sz="1000" dirty="0">
                  <a:solidFill>
                    <a:srgbClr val="000000"/>
                  </a:solidFill>
                  <a:latin typeface="+mj-ea"/>
                  <a:ea typeface="+mj-ea"/>
                </a:rPr>
                <a:t>％，受煤炭价格，工厂折旧成本和发电量变化的影响。 </a:t>
              </a:r>
              <a:endParaRPr lang="en-US" altLang="zh-CN" sz="1000" dirty="0">
                <a:solidFill>
                  <a:srgbClr val="000000"/>
                </a:solidFill>
                <a:latin typeface="+mj-ea"/>
                <a:ea typeface="+mj-ea"/>
              </a:endParaRPr>
            </a:p>
            <a:p>
              <a:pPr lvl="0" eaLnBrk="0" fontAlgn="base" hangingPunct="0">
                <a:spcBef>
                  <a:spcPct val="0"/>
                </a:spcBef>
                <a:spcAft>
                  <a:spcPct val="0"/>
                </a:spcAft>
              </a:pPr>
              <a:endParaRPr lang="en-US" sz="1000" dirty="0">
                <a:solidFill>
                  <a:srgbClr val="000000"/>
                </a:solidFill>
                <a:latin typeface="+mj-ea"/>
                <a:ea typeface="+mj-ea"/>
                <a:cs typeface="Arial" panose="020B0604020202020204" pitchFamily="34" charset="0"/>
              </a:endParaRPr>
            </a:p>
            <a:p>
              <a:pPr>
                <a:lnSpc>
                  <a:spcPct val="150000"/>
                </a:lnSpc>
              </a:pPr>
              <a:r>
                <a:rPr lang="zh-CN" altLang="en-US" sz="1000" b="1" dirty="0">
                  <a:solidFill>
                    <a:srgbClr val="000000"/>
                  </a:solidFill>
                  <a:latin typeface="+mj-ea"/>
                  <a:ea typeface="+mj-ea"/>
                  <a:cs typeface="Arial" panose="020B0604020202020204" pitchFamily="34" charset="0"/>
                </a:rPr>
                <a:t>成本机构</a:t>
              </a:r>
              <a:endParaRPr lang="en-US" altLang="zh-CN" sz="1000" b="1" dirty="0">
                <a:solidFill>
                  <a:srgbClr val="000000"/>
                </a:solidFill>
                <a:latin typeface="+mj-ea"/>
                <a:ea typeface="+mj-ea"/>
                <a:cs typeface="Arial" panose="020B0604020202020204" pitchFamily="34" charset="0"/>
              </a:endParaRPr>
            </a:p>
            <a:p>
              <a:pPr marL="171450" lvl="0" indent="-171450">
                <a:lnSpc>
                  <a:spcPct val="150000"/>
                </a:lnSpc>
                <a:buFont typeface="Wingdings" panose="05000000000000000000" pitchFamily="2" charset="2"/>
                <a:buChar char="§"/>
              </a:pPr>
              <a:r>
                <a:rPr lang="zh-CN" altLang="en-US" sz="1000" dirty="0">
                  <a:solidFill>
                    <a:srgbClr val="000000"/>
                  </a:solidFill>
                  <a:latin typeface="+mj-ea"/>
                  <a:ea typeface="+mj-ea"/>
                  <a:cs typeface="Arial" panose="020B0604020202020204" pitchFamily="34" charset="0"/>
                </a:rPr>
                <a:t>生产成本：</a:t>
              </a:r>
              <a:r>
                <a:rPr lang="zh-CN" altLang="en-US" sz="1000" dirty="0">
                  <a:solidFill>
                    <a:srgbClr val="000000"/>
                  </a:solidFill>
                  <a:latin typeface="+mj-ea"/>
                  <a:ea typeface="+mj-ea"/>
                </a:rPr>
                <a:t>主要原料成本为煤炭，燃料油和水，约占成本价的</a:t>
              </a:r>
              <a:r>
                <a:rPr lang="en-US" altLang="zh-CN" sz="1000" dirty="0">
                  <a:solidFill>
                    <a:srgbClr val="000000"/>
                  </a:solidFill>
                  <a:latin typeface="+mj-ea"/>
                  <a:ea typeface="+mj-ea"/>
                </a:rPr>
                <a:t>80</a:t>
              </a:r>
              <a:r>
                <a:rPr lang="zh-CN" altLang="en-US" sz="1000" dirty="0">
                  <a:solidFill>
                    <a:srgbClr val="000000"/>
                  </a:solidFill>
                  <a:latin typeface="+mj-ea"/>
                  <a:ea typeface="+mj-ea"/>
                </a:rPr>
                <a:t>％，其中煤炭成本占最大比重。</a:t>
              </a:r>
              <a:r>
                <a:rPr lang="en-US" altLang="zh-CN" sz="1000" dirty="0">
                  <a:solidFill>
                    <a:srgbClr val="000000"/>
                  </a:solidFill>
                  <a:latin typeface="+mj-ea"/>
                  <a:ea typeface="+mj-ea"/>
                </a:rPr>
                <a:t>HND</a:t>
              </a:r>
              <a:r>
                <a:rPr lang="zh-CN" altLang="en-US" sz="1000" dirty="0">
                  <a:solidFill>
                    <a:srgbClr val="000000"/>
                  </a:solidFill>
                  <a:latin typeface="+mj-ea"/>
                  <a:ea typeface="+mj-ea"/>
                </a:rPr>
                <a:t>依赖</a:t>
              </a:r>
              <a:r>
                <a:rPr lang="en-US" altLang="zh-CN" sz="1000" dirty="0" err="1">
                  <a:solidFill>
                    <a:srgbClr val="000000"/>
                  </a:solidFill>
                  <a:latin typeface="+mj-ea"/>
                  <a:ea typeface="+mj-ea"/>
                </a:rPr>
                <a:t>Vinacomin</a:t>
              </a:r>
              <a:r>
                <a:rPr lang="zh-CN" altLang="en-US" sz="1000" dirty="0">
                  <a:solidFill>
                    <a:srgbClr val="000000"/>
                  </a:solidFill>
                  <a:latin typeface="+mj-ea"/>
                  <a:ea typeface="+mj-ea"/>
                </a:rPr>
                <a:t>的煤炭，占</a:t>
              </a:r>
              <a:r>
                <a:rPr lang="en-US" altLang="zh-CN" sz="1000" dirty="0">
                  <a:solidFill>
                    <a:srgbClr val="000000"/>
                  </a:solidFill>
                  <a:latin typeface="+mj-ea"/>
                  <a:ea typeface="+mj-ea"/>
                </a:rPr>
                <a:t>70</a:t>
              </a:r>
              <a:r>
                <a:rPr lang="zh-CN" altLang="en-US" sz="1000" dirty="0">
                  <a:solidFill>
                    <a:srgbClr val="000000"/>
                  </a:solidFill>
                  <a:latin typeface="+mj-ea"/>
                  <a:ea typeface="+mj-ea"/>
                </a:rPr>
                <a:t>％的比例；国内煤炭</a:t>
              </a:r>
              <a:r>
                <a:rPr lang="en-US" altLang="zh-CN" sz="1000" dirty="0">
                  <a:solidFill>
                    <a:srgbClr val="000000"/>
                  </a:solidFill>
                  <a:latin typeface="+mj-ea"/>
                  <a:ea typeface="+mj-ea"/>
                </a:rPr>
                <a:t>30 </a:t>
              </a:r>
              <a:r>
                <a:rPr lang="zh-CN" altLang="en-US" sz="1000" dirty="0">
                  <a:solidFill>
                    <a:srgbClr val="000000"/>
                  </a:solidFill>
                  <a:latin typeface="+mj-ea"/>
                  <a:ea typeface="+mj-ea"/>
                </a:rPr>
                <a:t>％混合煤，煤炭价格目前从每吨</a:t>
              </a:r>
              <a:r>
                <a:rPr lang="en-US" altLang="zh-CN" sz="1000" dirty="0">
                  <a:solidFill>
                    <a:srgbClr val="000000"/>
                  </a:solidFill>
                  <a:latin typeface="+mj-ea"/>
                  <a:ea typeface="+mj-ea"/>
                </a:rPr>
                <a:t>160</a:t>
              </a:r>
              <a:r>
                <a:rPr lang="zh-CN" altLang="en-US" sz="1000" dirty="0">
                  <a:solidFill>
                    <a:srgbClr val="000000"/>
                  </a:solidFill>
                  <a:latin typeface="+mj-ea"/>
                  <a:ea typeface="+mj-ea"/>
                </a:rPr>
                <a:t>万上下波动，根据世界煤炭价格的变化，几乎所有成本的增加或减少都将转为</a:t>
              </a:r>
              <a:r>
                <a:rPr lang="en-US" altLang="zh-CN" sz="1000" dirty="0">
                  <a:solidFill>
                    <a:srgbClr val="000000"/>
                  </a:solidFill>
                  <a:latin typeface="+mj-ea"/>
                  <a:ea typeface="+mj-ea"/>
                </a:rPr>
                <a:t>EVN</a:t>
              </a:r>
              <a:r>
                <a:rPr lang="zh-CN" altLang="en-US" sz="1000" dirty="0">
                  <a:solidFill>
                    <a:srgbClr val="000000"/>
                  </a:solidFill>
                  <a:latin typeface="+mj-ea"/>
                  <a:ea typeface="+mj-ea"/>
                </a:rPr>
                <a:t>的电价。 </a:t>
              </a:r>
              <a:endParaRPr lang="en-US" sz="1000"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
              </a:pPr>
              <a:r>
                <a:rPr lang="zh-CN" altLang="en-US" sz="1000" dirty="0">
                  <a:solidFill>
                    <a:srgbClr val="000000"/>
                  </a:solidFill>
                  <a:latin typeface="+mj-ea"/>
                  <a:ea typeface="+mj-ea"/>
                  <a:cs typeface="Arial" panose="020B0604020202020204" pitchFamily="34" charset="0"/>
                </a:rPr>
                <a:t>折旧费用占成本价格的</a:t>
              </a:r>
              <a:r>
                <a:rPr lang="en-US" altLang="zh-CN" sz="1000" dirty="0">
                  <a:solidFill>
                    <a:srgbClr val="000000"/>
                  </a:solidFill>
                  <a:latin typeface="+mj-ea"/>
                  <a:ea typeface="+mj-ea"/>
                  <a:cs typeface="Arial" panose="020B0604020202020204" pitchFamily="34" charset="0"/>
                </a:rPr>
                <a:t>25-30</a:t>
              </a:r>
              <a:r>
                <a:rPr lang="zh-CN" altLang="en-US" sz="1000" dirty="0">
                  <a:solidFill>
                    <a:srgbClr val="000000"/>
                  </a:solidFill>
                  <a:latin typeface="+mj-ea"/>
                  <a:ea typeface="+mj-ea"/>
                  <a:cs typeface="Arial" panose="020B0604020202020204" pitchFamily="34" charset="0"/>
                </a:rPr>
                <a:t>％</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固定售价中也包含折旧费用，以计算具有</a:t>
              </a: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的企业的</a:t>
              </a:r>
              <a:r>
                <a:rPr lang="en-US" altLang="zh-CN" sz="1000" dirty="0">
                  <a:solidFill>
                    <a:srgbClr val="000000"/>
                  </a:solidFill>
                  <a:latin typeface="+mj-ea"/>
                  <a:ea typeface="+mj-ea"/>
                  <a:cs typeface="Arial" panose="020B0604020202020204" pitchFamily="34" charset="0"/>
                </a:rPr>
                <a:t>PPA</a:t>
              </a:r>
              <a:r>
                <a:rPr lang="zh-CN" altLang="en-US" sz="1000" dirty="0">
                  <a:solidFill>
                    <a:srgbClr val="000000"/>
                  </a:solidFill>
                  <a:latin typeface="+mj-ea"/>
                  <a:ea typeface="+mj-ea"/>
                  <a:cs typeface="Arial" panose="020B0604020202020204" pitchFamily="34" charset="0"/>
                </a:rPr>
                <a:t>合同下的电价。但是，当折旧期到期时，这些成本不再可用，因此固定售价的价格将相应降低。</a:t>
              </a:r>
              <a:endParaRPr lang="en-US" altLang="zh-CN" sz="1000"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
              </a:pP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的维护成本占商品成本的一小部分，通常降至约</a:t>
              </a:r>
              <a:r>
                <a:rPr lang="en-US" altLang="zh-CN" sz="1000" dirty="0">
                  <a:solidFill>
                    <a:srgbClr val="000000"/>
                  </a:solidFill>
                  <a:latin typeface="+mj-ea"/>
                  <a:ea typeface="+mj-ea"/>
                  <a:cs typeface="Arial" panose="020B0604020202020204" pitchFamily="34" charset="0"/>
                </a:rPr>
                <a:t>2700</a:t>
              </a:r>
              <a:r>
                <a:rPr lang="zh-CN" altLang="en-US" sz="1000" dirty="0">
                  <a:solidFill>
                    <a:srgbClr val="000000"/>
                  </a:solidFill>
                  <a:latin typeface="+mj-ea"/>
                  <a:ea typeface="+mj-ea"/>
                  <a:cs typeface="Arial" panose="020B0604020202020204" pitchFamily="34" charset="0"/>
                </a:rPr>
                <a:t>亿美元</a:t>
              </a:r>
              <a:r>
                <a:rPr lang="en-US" altLang="zh-CN" sz="1000" dirty="0">
                  <a:solidFill>
                    <a:srgbClr val="000000"/>
                  </a:solidFill>
                  <a:latin typeface="+mj-ea"/>
                  <a:ea typeface="+mj-ea"/>
                  <a:cs typeface="Arial" panose="020B0604020202020204" pitchFamily="34" charset="0"/>
                </a:rPr>
                <a:t>/</a:t>
              </a:r>
              <a:r>
                <a:rPr lang="zh-CN" altLang="en-US" sz="1000" dirty="0">
                  <a:solidFill>
                    <a:srgbClr val="000000"/>
                  </a:solidFill>
                  <a:latin typeface="+mj-ea"/>
                  <a:ea typeface="+mj-ea"/>
                  <a:cs typeface="Arial" panose="020B0604020202020204" pitchFamily="34" charset="0"/>
                </a:rPr>
                <a:t>年。</a:t>
              </a:r>
              <a:endParaRPr lang="en-US" altLang="zh-CN" sz="1000"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
              </a:pPr>
              <a:r>
                <a:rPr lang="zh-CN" altLang="en-US" sz="1000" dirty="0">
                  <a:solidFill>
                    <a:srgbClr val="000000"/>
                  </a:solidFill>
                  <a:latin typeface="+mj-ea"/>
                  <a:ea typeface="+mj-ea"/>
                  <a:cs typeface="Arial" panose="020B0604020202020204" pitchFamily="34" charset="0"/>
                </a:rPr>
                <a:t>财务成本</a:t>
              </a:r>
              <a:r>
                <a:rPr lang="en-US" sz="1000" i="1" dirty="0">
                  <a:solidFill>
                    <a:srgbClr val="000000"/>
                  </a:solidFill>
                  <a:latin typeface="+mj-ea"/>
                  <a:ea typeface="+mj-ea"/>
                  <a:cs typeface="Arial" panose="020B0604020202020204" pitchFamily="34" charset="0"/>
                </a:rPr>
                <a:t> </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火力</a:t>
              </a:r>
              <a:r>
                <a:rPr lang="zh-CN" altLang="en-US" sz="1000" dirty="0">
                  <a:solidFill>
                    <a:srgbClr val="000000"/>
                  </a:solidFill>
                  <a:latin typeface="+mj-ea"/>
                  <a:ea typeface="+mj-ea"/>
                </a:rPr>
                <a:t>企业主要是从外资那里借钱投资固定资产，因此汇率波动会影响财务费用。我们预计该费用将不再受汇率变化的影响，因为该业务将在未来</a:t>
              </a:r>
              <a:r>
                <a:rPr lang="en-US" altLang="zh-CN" sz="1000" dirty="0">
                  <a:solidFill>
                    <a:srgbClr val="000000"/>
                  </a:solidFill>
                  <a:latin typeface="+mj-ea"/>
                  <a:ea typeface="+mj-ea"/>
                </a:rPr>
                <a:t>3</a:t>
              </a:r>
              <a:r>
                <a:rPr lang="zh-CN" altLang="en-US" sz="1000" dirty="0">
                  <a:solidFill>
                    <a:srgbClr val="000000"/>
                  </a:solidFill>
                  <a:latin typeface="+mj-ea"/>
                  <a:ea typeface="+mj-ea"/>
                </a:rPr>
                <a:t>年内还清长期贷款。 </a:t>
              </a:r>
            </a:p>
          </p:txBody>
        </p:sp>
        <p:sp>
          <p:nvSpPr>
            <p:cNvPr id="2" name="Right Arrow 1"/>
            <p:cNvSpPr/>
            <p:nvPr/>
          </p:nvSpPr>
          <p:spPr>
            <a:xfrm>
              <a:off x="987291" y="2075423"/>
              <a:ext cx="183890" cy="81201"/>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8" name="Group 47"/>
          <p:cNvGrpSpPr/>
          <p:nvPr/>
        </p:nvGrpSpPr>
        <p:grpSpPr>
          <a:xfrm>
            <a:off x="8888626" y="1224827"/>
            <a:ext cx="2503938" cy="5098041"/>
            <a:chOff x="8734468" y="1236856"/>
            <a:chExt cx="2503938" cy="5098041"/>
          </a:xfrm>
        </p:grpSpPr>
        <p:graphicFrame>
          <p:nvGraphicFramePr>
            <p:cNvPr id="28" name="Chart 27"/>
            <p:cNvGraphicFramePr/>
            <p:nvPr>
              <p:extLst>
                <p:ext uri="{D42A27DB-BD31-4B8C-83A1-F6EECF244321}">
                  <p14:modId xmlns:p14="http://schemas.microsoft.com/office/powerpoint/2010/main" val="324687323"/>
                </p:ext>
              </p:extLst>
            </p:nvPr>
          </p:nvGraphicFramePr>
          <p:xfrm>
            <a:off x="8734468" y="1236856"/>
            <a:ext cx="2433917" cy="25937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Chart 45"/>
            <p:cNvGraphicFramePr/>
            <p:nvPr>
              <p:extLst>
                <p:ext uri="{D42A27DB-BD31-4B8C-83A1-F6EECF244321}">
                  <p14:modId xmlns:p14="http://schemas.microsoft.com/office/powerpoint/2010/main" val="2124398106"/>
                </p:ext>
              </p:extLst>
            </p:nvPr>
          </p:nvGraphicFramePr>
          <p:xfrm>
            <a:off x="8804489" y="3815298"/>
            <a:ext cx="2433917" cy="2519599"/>
          </p:xfrm>
          <a:graphic>
            <a:graphicData uri="http://schemas.openxmlformats.org/drawingml/2006/chart">
              <c:chart xmlns:c="http://schemas.openxmlformats.org/drawingml/2006/chart" xmlns:r="http://schemas.openxmlformats.org/officeDocument/2006/relationships" r:id="rId5"/>
            </a:graphicData>
          </a:graphic>
        </p:graphicFrame>
      </p:grpSp>
    </p:spTree>
    <p:extLst>
      <p:ext uri="{BB962C8B-B14F-4D97-AF65-F5344CB8AC3E}">
        <p14:creationId xmlns:p14="http://schemas.microsoft.com/office/powerpoint/2010/main" val="1390470797"/>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13</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717427" y="6534488"/>
            <a:ext cx="1326293"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HND,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960662345"/>
              </p:ext>
            </p:extLst>
          </p:nvPr>
        </p:nvGraphicFramePr>
        <p:xfrm>
          <a:off x="2841280" y="142455"/>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lvl="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kumimoji="0" lang="zh-CN" alt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企业分析</a:t>
                      </a:r>
                      <a:endPar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11" name="Rectangle 10"/>
          <p:cNvSpPr/>
          <p:nvPr/>
        </p:nvSpPr>
        <p:spPr>
          <a:xfrm>
            <a:off x="850180" y="1181405"/>
            <a:ext cx="10545024" cy="1708160"/>
          </a:xfrm>
          <a:prstGeom prst="rect">
            <a:avLst/>
          </a:prstGeom>
        </p:spPr>
        <p:txBody>
          <a:bodyPr wrap="square">
            <a:spAutoFit/>
          </a:bodyPr>
          <a:lstStyle/>
          <a:p>
            <a:pPr>
              <a:lnSpc>
                <a:spcPct val="150000"/>
              </a:lnSpc>
            </a:pPr>
            <a:r>
              <a:rPr lang="zh-CN" altLang="en-US" sz="1000" b="1" dirty="0">
                <a:solidFill>
                  <a:srgbClr val="000000"/>
                </a:solidFill>
                <a:latin typeface="+mj-ea"/>
                <a:ea typeface="+mj-ea"/>
                <a:cs typeface="Arial" panose="020B0604020202020204" pitchFamily="34" charset="0"/>
              </a:rPr>
              <a:t>生产过程</a:t>
            </a:r>
            <a:endParaRPr lang="en-US" altLang="zh-CN" sz="1000" b="1" dirty="0">
              <a:solidFill>
                <a:srgbClr val="000000"/>
              </a:solidFill>
              <a:latin typeface="+mj-ea"/>
              <a:ea typeface="+mj-ea"/>
              <a:cs typeface="Arial" panose="020B0604020202020204" pitchFamily="34" charset="0"/>
            </a:endParaRPr>
          </a:p>
          <a:p>
            <a:pPr marL="228600" indent="-228600">
              <a:lnSpc>
                <a:spcPct val="150000"/>
              </a:lnSpc>
              <a:buAutoNum type="arabicPeriod"/>
            </a:pPr>
            <a:r>
              <a:rPr lang="zh-CN" altLang="en-US" sz="1000" b="1" dirty="0">
                <a:solidFill>
                  <a:srgbClr val="000000"/>
                </a:solidFill>
                <a:latin typeface="+mj-ea"/>
                <a:ea typeface="+mj-ea"/>
                <a:cs typeface="Arial" panose="020B0604020202020204" pitchFamily="34" charset="0"/>
              </a:rPr>
              <a:t>输入</a:t>
            </a:r>
            <a:r>
              <a:rPr lang="en-US" sz="1000" b="1"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煤炭是用来为发电提供热量的主要燃料，</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的煤炭来源是</a:t>
            </a:r>
            <a:r>
              <a:rPr lang="en-US" altLang="zh-CN" sz="1000" dirty="0" err="1">
                <a:solidFill>
                  <a:srgbClr val="000000"/>
                </a:solidFill>
                <a:latin typeface="+mj-ea"/>
                <a:ea typeface="+mj-ea"/>
                <a:cs typeface="Arial" panose="020B0604020202020204" pitchFamily="34" charset="0"/>
              </a:rPr>
              <a:t>Vinacomin</a:t>
            </a:r>
            <a:r>
              <a:rPr lang="zh-CN" altLang="en-US" sz="1000" dirty="0">
                <a:solidFill>
                  <a:srgbClr val="000000"/>
                </a:solidFill>
                <a:latin typeface="+mj-ea"/>
                <a:ea typeface="+mj-ea"/>
                <a:cs typeface="Arial" panose="020B0604020202020204" pitchFamily="34" charset="0"/>
              </a:rPr>
              <a:t>，其国内煤炭占</a:t>
            </a:r>
            <a:r>
              <a:rPr lang="en-US" altLang="zh-CN" sz="1000" dirty="0">
                <a:solidFill>
                  <a:srgbClr val="000000"/>
                </a:solidFill>
                <a:latin typeface="+mj-ea"/>
                <a:ea typeface="+mj-ea"/>
                <a:cs typeface="Arial" panose="020B0604020202020204" pitchFamily="34" charset="0"/>
              </a:rPr>
              <a:t>70</a:t>
            </a:r>
            <a:r>
              <a:rPr lang="zh-CN" altLang="en-US" sz="1000" dirty="0">
                <a:solidFill>
                  <a:srgbClr val="000000"/>
                </a:solidFill>
                <a:latin typeface="+mj-ea"/>
                <a:ea typeface="+mj-ea"/>
                <a:cs typeface="Arial" panose="020B0604020202020204" pitchFamily="34" charset="0"/>
              </a:rPr>
              <a:t>％，混合煤炭占</a:t>
            </a:r>
            <a:r>
              <a:rPr lang="en-US" altLang="zh-CN" sz="1000" dirty="0">
                <a:solidFill>
                  <a:srgbClr val="000000"/>
                </a:solidFill>
                <a:latin typeface="+mj-ea"/>
                <a:ea typeface="+mj-ea"/>
                <a:cs typeface="Arial" panose="020B0604020202020204" pitchFamily="34" charset="0"/>
              </a:rPr>
              <a:t>30</a:t>
            </a:r>
            <a:r>
              <a:rPr lang="zh-CN" altLang="en-US" sz="1000" dirty="0">
                <a:solidFill>
                  <a:srgbClr val="000000"/>
                </a:solidFill>
                <a:latin typeface="+mj-ea"/>
                <a:ea typeface="+mj-ea"/>
                <a:cs typeface="Arial" panose="020B0604020202020204" pitchFamily="34" charset="0"/>
              </a:rPr>
              <a:t>％。除煤外，还应使用其他一些辅助材料，例如</a:t>
            </a:r>
            <a:r>
              <a:rPr lang="en-US" altLang="zh-CN" sz="1000" dirty="0">
                <a:solidFill>
                  <a:srgbClr val="000000"/>
                </a:solidFill>
                <a:latin typeface="+mj-ea"/>
                <a:ea typeface="+mj-ea"/>
                <a:cs typeface="Arial" panose="020B0604020202020204" pitchFamily="34" charset="0"/>
              </a:rPr>
              <a:t>FO</a:t>
            </a:r>
            <a:r>
              <a:rPr lang="zh-CN" altLang="en-US" sz="1000" dirty="0">
                <a:solidFill>
                  <a:srgbClr val="000000"/>
                </a:solidFill>
                <a:latin typeface="+mj-ea"/>
                <a:ea typeface="+mj-ea"/>
                <a:cs typeface="Arial" panose="020B0604020202020204" pitchFamily="34" charset="0"/>
              </a:rPr>
              <a:t>油，石灰石和化学药品，以服务机组的启动过程并提高煤的燃烧效率。 </a:t>
            </a:r>
          </a:p>
          <a:p>
            <a:pPr marL="228600" indent="-228600">
              <a:lnSpc>
                <a:spcPct val="150000"/>
              </a:lnSpc>
              <a:buAutoNum type="arabicPeriod"/>
            </a:pPr>
            <a:r>
              <a:rPr lang="zh-CN" altLang="en-US" sz="1000" b="1" dirty="0">
                <a:solidFill>
                  <a:srgbClr val="000000"/>
                </a:solidFill>
                <a:latin typeface="+mj-ea"/>
                <a:ea typeface="+mj-ea"/>
                <a:cs typeface="Arial" panose="020B0604020202020204" pitchFamily="34" charset="0"/>
              </a:rPr>
              <a:t>生产过程</a:t>
            </a:r>
            <a:r>
              <a:rPr lang="vi-VN"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燃煤电厂的发电过程可分为三个主要阶段</a:t>
            </a:r>
            <a:r>
              <a:rPr lang="vi-VN" sz="1000" dirty="0">
                <a:solidFill>
                  <a:srgbClr val="000000"/>
                </a:solidFill>
                <a:latin typeface="+mj-ea"/>
                <a:ea typeface="+mj-ea"/>
                <a:cs typeface="Arial" panose="020B0604020202020204" pitchFamily="34" charset="0"/>
              </a:rPr>
              <a:t>: (1) </a:t>
            </a:r>
            <a:r>
              <a:rPr lang="zh-CN" altLang="en-US" sz="1000" dirty="0">
                <a:solidFill>
                  <a:srgbClr val="000000"/>
                </a:solidFill>
                <a:latin typeface="+mj-ea"/>
                <a:ea typeface="+mj-ea"/>
                <a:cs typeface="Arial" panose="020B0604020202020204" pitchFamily="34" charset="0"/>
              </a:rPr>
              <a:t>燃料在锅炉中燃烧；</a:t>
            </a:r>
            <a:r>
              <a:rPr lang="vi-VN" sz="1000" dirty="0">
                <a:solidFill>
                  <a:srgbClr val="000000"/>
                </a:solidFill>
                <a:latin typeface="+mj-ea"/>
                <a:ea typeface="+mj-ea"/>
                <a:cs typeface="Arial" panose="020B0604020202020204" pitchFamily="34" charset="0"/>
              </a:rPr>
              <a:t>(2) </a:t>
            </a:r>
            <a:r>
              <a:rPr lang="zh-CN" altLang="en-US" sz="1000" dirty="0">
                <a:solidFill>
                  <a:srgbClr val="000000"/>
                </a:solidFill>
                <a:latin typeface="+mj-ea"/>
                <a:ea typeface="+mj-ea"/>
                <a:cs typeface="Arial" panose="020B0604020202020204" pitchFamily="34" charset="0"/>
              </a:rPr>
              <a:t>水被送入穿过锅炉的管道中，被加热并转化为高温高压蒸汽</a:t>
            </a:r>
            <a:r>
              <a:rPr lang="vi-VN" sz="1000" dirty="0">
                <a:solidFill>
                  <a:srgbClr val="000000"/>
                </a:solidFill>
                <a:latin typeface="+mj-ea"/>
                <a:ea typeface="+mj-ea"/>
                <a:cs typeface="Arial" panose="020B0604020202020204" pitchFamily="34" charset="0"/>
              </a:rPr>
              <a:t>; (3) </a:t>
            </a:r>
            <a:r>
              <a:rPr lang="zh-CN" altLang="en-US" sz="1000" dirty="0">
                <a:solidFill>
                  <a:srgbClr val="000000"/>
                </a:solidFill>
                <a:latin typeface="+mj-ea"/>
                <a:ea typeface="+mj-ea"/>
                <a:cs typeface="Arial" panose="020B0604020202020204" pitchFamily="34" charset="0"/>
              </a:rPr>
              <a:t>高压蒸汽流入涡轮机叶片，使涡轮机旋转，涡轮机打开发电机并发电。</a:t>
            </a:r>
            <a:endParaRPr lang="en-US" altLang="zh-CN" sz="1000" dirty="0">
              <a:solidFill>
                <a:srgbClr val="000000"/>
              </a:solidFill>
              <a:latin typeface="+mj-ea"/>
              <a:ea typeface="+mj-ea"/>
              <a:cs typeface="Arial" panose="020B0604020202020204" pitchFamily="34" charset="0"/>
            </a:endParaRPr>
          </a:p>
          <a:p>
            <a:pPr marL="228600" indent="-228600">
              <a:lnSpc>
                <a:spcPct val="150000"/>
              </a:lnSpc>
              <a:buFontTx/>
              <a:buAutoNum type="arabicPeriod"/>
            </a:pPr>
            <a:r>
              <a:rPr lang="en-US" sz="1000" b="1" dirty="0">
                <a:solidFill>
                  <a:srgbClr val="000000"/>
                </a:solidFill>
                <a:latin typeface="+mj-ea"/>
                <a:ea typeface="+mj-ea"/>
                <a:cs typeface="Arial" panose="020B0604020202020204" pitchFamily="34" charset="0"/>
              </a:rPr>
              <a:t> </a:t>
            </a:r>
            <a:r>
              <a:rPr lang="zh-CN" altLang="en-US" sz="1000" b="1" dirty="0">
                <a:solidFill>
                  <a:srgbClr val="000000"/>
                </a:solidFill>
                <a:latin typeface="+mj-ea"/>
                <a:ea typeface="+mj-ea"/>
                <a:cs typeface="Arial" panose="020B0604020202020204" pitchFamily="34" charset="0"/>
              </a:rPr>
              <a:t>输出</a:t>
            </a:r>
            <a:r>
              <a:rPr lang="en-US" sz="1000" b="1" dirty="0">
                <a:solidFill>
                  <a:srgbClr val="000000"/>
                </a:solidFill>
                <a:latin typeface="+mj-ea"/>
                <a:ea typeface="+mj-ea"/>
                <a:cs typeface="Arial" panose="020B0604020202020204" pitchFamily="34" charset="0"/>
              </a:rPr>
              <a:t>:</a:t>
            </a:r>
            <a:r>
              <a:rPr lang="zh-CN" altLang="en-US" sz="1000" dirty="0">
                <a:solidFill>
                  <a:srgbClr val="202124"/>
                </a:solidFill>
                <a:latin typeface="+mj-ea"/>
                <a:ea typeface="+mj-ea"/>
              </a:rPr>
              <a:t>该工厂产生的电力通过两条</a:t>
            </a:r>
            <a:r>
              <a:rPr lang="en-US" altLang="zh-CN" sz="1000" dirty="0">
                <a:solidFill>
                  <a:srgbClr val="202124"/>
                </a:solidFill>
                <a:latin typeface="+mj-ea"/>
                <a:ea typeface="+mj-ea"/>
              </a:rPr>
              <a:t>220</a:t>
            </a:r>
            <a:r>
              <a:rPr lang="zh-CN" altLang="en-US" sz="1000" dirty="0">
                <a:solidFill>
                  <a:srgbClr val="202124"/>
                </a:solidFill>
                <a:latin typeface="+mj-ea"/>
                <a:ea typeface="+mj-ea"/>
              </a:rPr>
              <a:t>千伏和</a:t>
            </a:r>
            <a:r>
              <a:rPr lang="en-US" altLang="zh-CN" sz="1000" dirty="0">
                <a:solidFill>
                  <a:srgbClr val="202124"/>
                </a:solidFill>
                <a:latin typeface="+mj-ea"/>
                <a:ea typeface="+mj-ea"/>
              </a:rPr>
              <a:t>110</a:t>
            </a:r>
            <a:r>
              <a:rPr lang="zh-CN" altLang="en-US" sz="1000" dirty="0">
                <a:solidFill>
                  <a:srgbClr val="202124"/>
                </a:solidFill>
                <a:latin typeface="+mj-ea"/>
                <a:ea typeface="+mj-ea"/>
              </a:rPr>
              <a:t>千伏线路连接到国家电网。所产生的一部分电力（约</a:t>
            </a:r>
            <a:r>
              <a:rPr lang="en-US" altLang="zh-CN" sz="1000" dirty="0">
                <a:solidFill>
                  <a:srgbClr val="202124"/>
                </a:solidFill>
                <a:latin typeface="+mj-ea"/>
                <a:ea typeface="+mj-ea"/>
              </a:rPr>
              <a:t>9</a:t>
            </a:r>
            <a:r>
              <a:rPr lang="zh-CN" altLang="en-US" sz="1000" dirty="0">
                <a:solidFill>
                  <a:srgbClr val="202124"/>
                </a:solidFill>
                <a:latin typeface="+mj-ea"/>
                <a:ea typeface="+mj-ea"/>
              </a:rPr>
              <a:t>％）将在工厂使用，在机组重启期间使用或用于公司内部。</a:t>
            </a:r>
            <a:r>
              <a:rPr lang="zh-CN" altLang="en-US" sz="1000" dirty="0">
                <a:solidFill>
                  <a:srgbClr val="000000"/>
                </a:solidFill>
                <a:latin typeface="+mj-ea"/>
                <a:ea typeface="+mj-ea"/>
                <a:cs typeface="Arial" panose="020B0604020202020204" pitchFamily="34" charset="0"/>
              </a:rPr>
              <a:t>剩余的全部数量（超过</a:t>
            </a:r>
            <a:r>
              <a:rPr lang="en-US" altLang="zh-CN" sz="1000" dirty="0">
                <a:solidFill>
                  <a:srgbClr val="000000"/>
                </a:solidFill>
                <a:latin typeface="+mj-ea"/>
                <a:ea typeface="+mj-ea"/>
                <a:cs typeface="Arial" panose="020B0604020202020204" pitchFamily="34" charset="0"/>
              </a:rPr>
              <a:t>90</a:t>
            </a:r>
            <a:r>
              <a:rPr lang="zh-CN" altLang="en-US" sz="1000" dirty="0">
                <a:solidFill>
                  <a:srgbClr val="000000"/>
                </a:solidFill>
                <a:latin typeface="+mj-ea"/>
                <a:ea typeface="+mj-ea"/>
                <a:cs typeface="Arial" panose="020B0604020202020204" pitchFamily="34" charset="0"/>
              </a:rPr>
              <a:t>％）出售给越电力购销公司</a:t>
            </a:r>
            <a:r>
              <a:rPr lang="en-US" altLang="zh-CN" sz="1000" dirty="0">
                <a:solidFill>
                  <a:srgbClr val="000000"/>
                </a:solidFill>
                <a:latin typeface="+mj-ea"/>
                <a:ea typeface="+mj-ea"/>
                <a:cs typeface="Arial" panose="020B0604020202020204" pitchFamily="34" charset="0"/>
              </a:rPr>
              <a:t>(EPTC)</a:t>
            </a:r>
            <a:r>
              <a:rPr lang="zh-CN" altLang="en-US" sz="1000" dirty="0">
                <a:solidFill>
                  <a:srgbClr val="000000"/>
                </a:solidFill>
                <a:latin typeface="+mj-ea"/>
                <a:ea typeface="+mj-ea"/>
                <a:cs typeface="Arial" panose="020B0604020202020204" pitchFamily="34" charset="0"/>
              </a:rPr>
              <a:t>。</a:t>
            </a:r>
            <a:r>
              <a:rPr lang="en-US" altLang="zh-CN" sz="1000" dirty="0">
                <a:solidFill>
                  <a:srgbClr val="000000"/>
                </a:solidFill>
                <a:latin typeface="+mj-ea"/>
                <a:ea typeface="+mj-ea"/>
                <a:cs typeface="Arial" panose="020B0604020202020204" pitchFamily="34" charset="0"/>
              </a:rPr>
              <a:t>EVN</a:t>
            </a:r>
            <a:r>
              <a:rPr lang="zh-CN" altLang="en-US" sz="1000" dirty="0">
                <a:solidFill>
                  <a:srgbClr val="000000"/>
                </a:solidFill>
                <a:latin typeface="+mj-ea"/>
                <a:ea typeface="+mj-ea"/>
                <a:cs typeface="Arial" panose="020B0604020202020204" pitchFamily="34" charset="0"/>
              </a:rPr>
              <a:t>会以两种形式支付此电力输出：</a:t>
            </a:r>
            <a:r>
              <a:rPr lang="zh-CN" altLang="en-US" sz="1000" dirty="0">
                <a:solidFill>
                  <a:srgbClr val="202124"/>
                </a:solidFill>
                <a:latin typeface="+mj-ea"/>
                <a:ea typeface="+mj-ea"/>
              </a:rPr>
              <a:t>根据购电协议（</a:t>
            </a:r>
            <a:r>
              <a:rPr lang="en-US" altLang="zh-CN" sz="1000" dirty="0">
                <a:solidFill>
                  <a:srgbClr val="202124"/>
                </a:solidFill>
                <a:latin typeface="+mj-ea"/>
                <a:ea typeface="+mj-ea"/>
              </a:rPr>
              <a:t>PPA</a:t>
            </a:r>
            <a:r>
              <a:rPr lang="zh-CN" altLang="en-US" sz="1000" dirty="0">
                <a:solidFill>
                  <a:srgbClr val="202124"/>
                </a:solidFill>
                <a:latin typeface="+mj-ea"/>
                <a:ea typeface="+mj-ea"/>
              </a:rPr>
              <a:t>）</a:t>
            </a:r>
            <a:r>
              <a:rPr lang="en-US" altLang="zh-CN" sz="1000" dirty="0">
                <a:solidFill>
                  <a:srgbClr val="202124"/>
                </a:solidFill>
                <a:latin typeface="+mj-ea"/>
                <a:ea typeface="+mj-ea"/>
              </a:rPr>
              <a:t> </a:t>
            </a:r>
            <a:r>
              <a:rPr lang="zh-CN" altLang="en-US" sz="1000" dirty="0">
                <a:solidFill>
                  <a:srgbClr val="000000"/>
                </a:solidFill>
                <a:latin typeface="+mj-ea"/>
                <a:ea typeface="+mj-ea"/>
                <a:cs typeface="Arial" panose="020B0604020202020204" pitchFamily="34" charset="0"/>
              </a:rPr>
              <a:t>或竞争性电力市场中的电价。 </a:t>
            </a:r>
          </a:p>
        </p:txBody>
      </p:sp>
      <p:sp>
        <p:nvSpPr>
          <p:cNvPr id="7" name="Rectangle 6"/>
          <p:cNvSpPr/>
          <p:nvPr/>
        </p:nvSpPr>
        <p:spPr>
          <a:xfrm>
            <a:off x="1170795" y="3613770"/>
            <a:ext cx="6468767" cy="1938992"/>
          </a:xfrm>
          <a:prstGeom prst="rect">
            <a:avLst/>
          </a:prstGeom>
        </p:spPr>
        <p:txBody>
          <a:bodyPr wrap="square">
            <a:spAutoFit/>
          </a:bodyPr>
          <a:lstStyle/>
          <a:p>
            <a:pPr lvl="0">
              <a:lnSpc>
                <a:spcPct val="150000"/>
              </a:lnSpc>
            </a:pPr>
            <a:r>
              <a:rPr lang="zh-CN" altLang="en-US" sz="1000" b="1" dirty="0">
                <a:solidFill>
                  <a:srgbClr val="000000"/>
                </a:solidFill>
                <a:latin typeface="+mj-ea"/>
                <a:ea typeface="+mj-ea"/>
                <a:cs typeface="Arial" panose="020B0604020202020204" pitchFamily="34" charset="0"/>
              </a:rPr>
              <a:t>股东结构</a:t>
            </a:r>
            <a:r>
              <a:rPr lang="en-US" sz="1000" b="1" dirty="0">
                <a:solidFill>
                  <a:srgbClr val="000000"/>
                </a:solidFill>
                <a:latin typeface="+mj-ea"/>
                <a:ea typeface="+mj-ea"/>
                <a:cs typeface="Arial" panose="020B0604020202020204" pitchFamily="34" charset="0"/>
              </a:rPr>
              <a:t>:</a:t>
            </a:r>
          </a:p>
          <a:p>
            <a:pPr>
              <a:lnSpc>
                <a:spcPct val="150000"/>
              </a:lnSpc>
            </a:pPr>
            <a:r>
              <a:rPr lang="en-US" altLang="zh-CN" sz="1000" dirty="0">
                <a:solidFill>
                  <a:srgbClr val="000000"/>
                </a:solidFill>
                <a:latin typeface="+mj-ea"/>
                <a:ea typeface="+mj-ea"/>
              </a:rPr>
              <a:t>HND</a:t>
            </a:r>
            <a:r>
              <a:rPr lang="zh-CN" altLang="en-US" sz="1000" dirty="0">
                <a:solidFill>
                  <a:srgbClr val="000000"/>
                </a:solidFill>
                <a:latin typeface="+mj-ea"/>
                <a:ea typeface="+mj-ea"/>
              </a:rPr>
              <a:t>的股东结构相当集中，</a:t>
            </a:r>
            <a:r>
              <a:rPr lang="en-US" altLang="zh-CN" sz="1000" dirty="0">
                <a:solidFill>
                  <a:srgbClr val="000000"/>
                </a:solidFill>
                <a:latin typeface="+mj-ea"/>
                <a:ea typeface="+mj-ea"/>
              </a:rPr>
              <a:t>HND</a:t>
            </a:r>
            <a:r>
              <a:rPr lang="zh-CN" altLang="en-US" sz="1000" dirty="0">
                <a:solidFill>
                  <a:srgbClr val="000000"/>
                </a:solidFill>
                <a:latin typeface="+mj-ea"/>
                <a:ea typeface="+mj-ea"/>
              </a:rPr>
              <a:t>的大部分股份由机构投资者持有，只有</a:t>
            </a:r>
            <a:r>
              <a:rPr lang="en-US" altLang="zh-CN" sz="1000" dirty="0">
                <a:solidFill>
                  <a:srgbClr val="000000"/>
                </a:solidFill>
                <a:latin typeface="+mj-ea"/>
                <a:ea typeface="+mj-ea"/>
              </a:rPr>
              <a:t>9</a:t>
            </a:r>
            <a:r>
              <a:rPr lang="zh-CN" altLang="en-US" sz="1000" dirty="0">
                <a:solidFill>
                  <a:srgbClr val="000000"/>
                </a:solidFill>
                <a:latin typeface="+mj-ea"/>
                <a:ea typeface="+mj-ea"/>
              </a:rPr>
              <a:t>％的股份由个人股东持有。</a:t>
            </a:r>
            <a:r>
              <a:rPr lang="zh-CN" altLang="en-US" sz="200" dirty="0">
                <a:solidFill>
                  <a:srgbClr val="000000"/>
                </a:solidFill>
                <a:latin typeface="+mj-ea"/>
                <a:ea typeface="+mj-ea"/>
              </a:rPr>
              <a:t> </a:t>
            </a:r>
            <a:r>
              <a:rPr lang="vi-VN" sz="1000" dirty="0">
                <a:solidFill>
                  <a:srgbClr val="000000"/>
                </a:solidFill>
                <a:latin typeface="+mj-ea"/>
                <a:ea typeface="+mj-ea"/>
                <a:cs typeface="Arial" panose="020B0604020202020204" pitchFamily="34" charset="0"/>
              </a:rPr>
              <a:t>2</a:t>
            </a:r>
            <a:r>
              <a:rPr lang="zh-CN" altLang="en-US" sz="1000" dirty="0">
                <a:solidFill>
                  <a:srgbClr val="000000"/>
                </a:solidFill>
                <a:latin typeface="+mj-ea"/>
                <a:ea typeface="+mj-ea"/>
                <a:cs typeface="Arial" panose="020B0604020202020204" pitchFamily="34" charset="0"/>
              </a:rPr>
              <a:t>号发电总公司</a:t>
            </a:r>
            <a:r>
              <a:rPr lang="vi-VN" sz="1000" dirty="0">
                <a:solidFill>
                  <a:srgbClr val="000000"/>
                </a:solidFill>
                <a:latin typeface="+mj-ea"/>
                <a:ea typeface="+mj-ea"/>
                <a:cs typeface="Arial" panose="020B0604020202020204" pitchFamily="34" charset="0"/>
              </a:rPr>
              <a:t> (EVN GENCO2) </a:t>
            </a:r>
            <a:r>
              <a:rPr lang="zh-CN" altLang="en-US" sz="1000" dirty="0">
                <a:solidFill>
                  <a:srgbClr val="000000"/>
                </a:solidFill>
                <a:latin typeface="+mj-ea"/>
                <a:ea typeface="+mj-ea"/>
              </a:rPr>
              <a:t>是持有主导权的股东，拥有</a:t>
            </a:r>
            <a:r>
              <a:rPr lang="en-US" altLang="zh-CN" sz="1000" dirty="0">
                <a:solidFill>
                  <a:srgbClr val="000000"/>
                </a:solidFill>
                <a:latin typeface="+mj-ea"/>
                <a:ea typeface="+mj-ea"/>
              </a:rPr>
              <a:t>51</a:t>
            </a:r>
            <a:r>
              <a:rPr lang="zh-CN" altLang="en-US" sz="1000" dirty="0">
                <a:solidFill>
                  <a:srgbClr val="000000"/>
                </a:solidFill>
                <a:latin typeface="+mj-ea"/>
                <a:ea typeface="+mj-ea"/>
              </a:rPr>
              <a:t>％的股份。</a:t>
            </a:r>
            <a:r>
              <a:rPr lang="zh-CN" altLang="en-US" sz="200" dirty="0">
                <a:solidFill>
                  <a:srgbClr val="000000"/>
                </a:solidFill>
                <a:latin typeface="+mj-ea"/>
                <a:ea typeface="+mj-ea"/>
              </a:rPr>
              <a:t> </a:t>
            </a:r>
            <a:r>
              <a:rPr lang="zh-CN" altLang="en-US" sz="1000" dirty="0">
                <a:solidFill>
                  <a:srgbClr val="000000"/>
                </a:solidFill>
                <a:latin typeface="+mj-ea"/>
                <a:ea typeface="+mj-ea"/>
                <a:cs typeface="Arial" panose="020B0604020202020204" pitchFamily="34" charset="0"/>
              </a:rPr>
              <a:t>此外，</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还拥有另外</a:t>
            </a:r>
            <a:r>
              <a:rPr lang="en-US" altLang="zh-CN" sz="1000" dirty="0">
                <a:solidFill>
                  <a:srgbClr val="000000"/>
                </a:solidFill>
                <a:latin typeface="+mj-ea"/>
                <a:ea typeface="+mj-ea"/>
                <a:cs typeface="Arial" panose="020B0604020202020204" pitchFamily="34" charset="0"/>
              </a:rPr>
              <a:t>3</a:t>
            </a:r>
            <a:r>
              <a:rPr lang="zh-CN" altLang="en-US" sz="1000" dirty="0">
                <a:solidFill>
                  <a:srgbClr val="000000"/>
                </a:solidFill>
                <a:latin typeface="+mj-ea"/>
                <a:ea typeface="+mj-ea"/>
                <a:cs typeface="Arial" panose="020B0604020202020204" pitchFamily="34" charset="0"/>
              </a:rPr>
              <a:t>个主要股东，即帕萊火电股份公司</a:t>
            </a:r>
            <a:r>
              <a:rPr lang="en-US" altLang="zh-CN" sz="1000" dirty="0">
                <a:solidFill>
                  <a:srgbClr val="000000"/>
                </a:solidFill>
                <a:latin typeface="+mj-ea"/>
                <a:ea typeface="+mj-ea"/>
                <a:cs typeface="Arial" panose="020B0604020202020204" pitchFamily="34" charset="0"/>
              </a:rPr>
              <a:t>(PPC) </a:t>
            </a:r>
            <a:r>
              <a:rPr lang="zh-CN" altLang="en-US" sz="1000" dirty="0">
                <a:solidFill>
                  <a:srgbClr val="000000"/>
                </a:solidFill>
                <a:latin typeface="+mj-ea"/>
                <a:ea typeface="+mj-ea"/>
                <a:cs typeface="Arial" panose="020B0604020202020204" pitchFamily="34" charset="0"/>
              </a:rPr>
              <a:t>和越南国家资本投资经营总公司</a:t>
            </a:r>
            <a:r>
              <a:rPr lang="en-US" altLang="zh-CN" sz="1000" dirty="0">
                <a:solidFill>
                  <a:srgbClr val="000000"/>
                </a:solidFill>
                <a:latin typeface="+mj-ea"/>
                <a:ea typeface="+mj-ea"/>
                <a:cs typeface="Arial" panose="020B0604020202020204" pitchFamily="34" charset="0"/>
              </a:rPr>
              <a:t>(SCIC)</a:t>
            </a:r>
            <a:r>
              <a:rPr lang="zh-CN" altLang="en-US" sz="1000" dirty="0">
                <a:solidFill>
                  <a:srgbClr val="000000"/>
                </a:solidFill>
                <a:latin typeface="+mj-ea"/>
                <a:ea typeface="+mj-ea"/>
                <a:cs typeface="Arial" panose="020B0604020202020204" pitchFamily="34" charset="0"/>
              </a:rPr>
              <a:t>。 </a:t>
            </a:r>
          </a:p>
          <a:p>
            <a:pPr>
              <a:lnSpc>
                <a:spcPct val="150000"/>
              </a:lnSpc>
            </a:pPr>
            <a:endParaRPr lang="en-US" sz="1000" b="1" dirty="0">
              <a:solidFill>
                <a:srgbClr val="000000"/>
              </a:solidFill>
              <a:latin typeface="+mj-ea"/>
              <a:ea typeface="+mj-ea"/>
              <a:cs typeface="Arial" panose="020B0604020202020204" pitchFamily="34" charset="0"/>
            </a:endParaRPr>
          </a:p>
          <a:p>
            <a:pPr marL="228600" indent="-228600">
              <a:lnSpc>
                <a:spcPct val="150000"/>
              </a:lnSpc>
              <a:buFont typeface="Wingdings" panose="05000000000000000000" pitchFamily="2" charset="2"/>
              <a:buChar char="Ø"/>
            </a:pPr>
            <a:r>
              <a:rPr lang="zh-CN" altLang="en-US" sz="1000" b="1" dirty="0">
                <a:solidFill>
                  <a:srgbClr val="000000"/>
                </a:solidFill>
                <a:latin typeface="+mj-ea"/>
                <a:ea typeface="+mj-ea"/>
                <a:cs typeface="Arial" panose="020B0604020202020204" pitchFamily="34" charset="0"/>
              </a:rPr>
              <a:t>领导在运营火力发电厂方面拥有</a:t>
            </a:r>
            <a:r>
              <a:rPr lang="en-US" altLang="zh-CN" sz="1000" b="1" dirty="0">
                <a:solidFill>
                  <a:srgbClr val="000000"/>
                </a:solidFill>
                <a:latin typeface="+mj-ea"/>
                <a:ea typeface="+mj-ea"/>
                <a:cs typeface="Arial" panose="020B0604020202020204" pitchFamily="34" charset="0"/>
              </a:rPr>
              <a:t>30</a:t>
            </a:r>
            <a:r>
              <a:rPr lang="zh-CN" altLang="en-US" sz="1000" b="1" dirty="0">
                <a:solidFill>
                  <a:srgbClr val="000000"/>
                </a:solidFill>
                <a:latin typeface="+mj-ea"/>
                <a:ea typeface="+mj-ea"/>
                <a:cs typeface="Arial" panose="020B0604020202020204" pitchFamily="34" charset="0"/>
              </a:rPr>
              <a:t>多年的经验，减少了奖金和福利基金（奖金和福利基金减少至税后利润的</a:t>
            </a:r>
            <a:r>
              <a:rPr lang="en-US" altLang="zh-CN" sz="1000" b="1" dirty="0">
                <a:solidFill>
                  <a:srgbClr val="000000"/>
                </a:solidFill>
                <a:latin typeface="+mj-ea"/>
                <a:ea typeface="+mj-ea"/>
                <a:cs typeface="Arial" panose="020B0604020202020204" pitchFamily="34" charset="0"/>
              </a:rPr>
              <a:t>2</a:t>
            </a:r>
            <a:r>
              <a:rPr lang="zh-CN" altLang="en-US" sz="1000" b="1" dirty="0">
                <a:solidFill>
                  <a:srgbClr val="000000"/>
                </a:solidFill>
                <a:latin typeface="+mj-ea"/>
                <a:ea typeface="+mj-ea"/>
                <a:cs typeface="Arial" panose="020B0604020202020204" pitchFamily="34" charset="0"/>
              </a:rPr>
              <a:t>％） 和过去一年的行政费用非常可观，特别是股息率始终保持稳定，现金不断增长。 </a:t>
            </a:r>
          </a:p>
          <a:p>
            <a:pPr>
              <a:lnSpc>
                <a:spcPct val="150000"/>
              </a:lnSpc>
            </a:pPr>
            <a:endParaRPr lang="en-US" sz="1000" b="1" dirty="0">
              <a:solidFill>
                <a:srgbClr val="000000"/>
              </a:solidFill>
              <a:latin typeface="Arial" panose="020B0604020202020204" pitchFamily="34" charset="0"/>
              <a:cs typeface="Arial" panose="020B0604020202020204" pitchFamily="34" charset="0"/>
            </a:endParaRPr>
          </a:p>
        </p:txBody>
      </p:sp>
      <p:graphicFrame>
        <p:nvGraphicFramePr>
          <p:cNvPr id="17" name="Chart 16"/>
          <p:cNvGraphicFramePr/>
          <p:nvPr>
            <p:extLst>
              <p:ext uri="{D42A27DB-BD31-4B8C-83A1-F6EECF244321}">
                <p14:modId xmlns:p14="http://schemas.microsoft.com/office/powerpoint/2010/main" val="167668421"/>
              </p:ext>
            </p:extLst>
          </p:nvPr>
        </p:nvGraphicFramePr>
        <p:xfrm>
          <a:off x="7454772" y="3305157"/>
          <a:ext cx="3940432" cy="3079168"/>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3"/>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75531311"/>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14</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717427" y="6534488"/>
            <a:ext cx="1326293"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HND,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667351638"/>
              </p:ext>
            </p:extLst>
          </p:nvPr>
        </p:nvGraphicFramePr>
        <p:xfrm>
          <a:off x="2841280" y="142455"/>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lvl="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kumimoji="0" lang="zh-CN" alt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企业分析</a:t>
                      </a:r>
                      <a:endPar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11" name="Rectangle 10"/>
          <p:cNvSpPr/>
          <p:nvPr/>
        </p:nvSpPr>
        <p:spPr>
          <a:xfrm>
            <a:off x="850180" y="1181405"/>
            <a:ext cx="10471412" cy="1708160"/>
          </a:xfrm>
          <a:prstGeom prst="rect">
            <a:avLst/>
          </a:prstGeom>
        </p:spPr>
        <p:txBody>
          <a:bodyPr wrap="square">
            <a:spAutoFit/>
          </a:bodyPr>
          <a:lstStyle/>
          <a:p>
            <a:pPr>
              <a:lnSpc>
                <a:spcPct val="150000"/>
              </a:lnSpc>
            </a:pPr>
            <a:r>
              <a:rPr lang="zh-CN" altLang="en-US" sz="1000" b="1" dirty="0">
                <a:solidFill>
                  <a:srgbClr val="000000"/>
                </a:solidFill>
                <a:latin typeface="+mj-ea"/>
                <a:ea typeface="+mj-ea"/>
                <a:cs typeface="Arial" panose="020B0604020202020204" pitchFamily="34" charset="0"/>
              </a:rPr>
              <a:t>财务</a:t>
            </a:r>
            <a:endParaRPr lang="en-US" altLang="zh-CN" sz="1000" b="1"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
            </a:pPr>
            <a:r>
              <a:rPr lang="zh-CN" altLang="en-US" sz="1000" i="1" dirty="0">
                <a:solidFill>
                  <a:srgbClr val="000000"/>
                </a:solidFill>
                <a:latin typeface="+mj-ea"/>
                <a:ea typeface="+mj-ea"/>
                <a:cs typeface="Arial" panose="020B0604020202020204" pitchFamily="34" charset="0"/>
              </a:rPr>
              <a:t>经营成果</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根据</a:t>
            </a:r>
            <a:r>
              <a:rPr lang="en-US" altLang="zh-CN" sz="1000" dirty="0">
                <a:solidFill>
                  <a:srgbClr val="000000"/>
                </a:solidFill>
                <a:latin typeface="+mj-ea"/>
                <a:ea typeface="+mj-ea"/>
                <a:cs typeface="Arial" panose="020B0604020202020204" pitchFamily="34" charset="0"/>
              </a:rPr>
              <a:t>2020</a:t>
            </a:r>
            <a:r>
              <a:rPr lang="zh-CN" altLang="en-US" sz="1000" dirty="0">
                <a:solidFill>
                  <a:srgbClr val="000000"/>
                </a:solidFill>
                <a:latin typeface="+mj-ea"/>
                <a:ea typeface="+mj-ea"/>
                <a:cs typeface="Arial" panose="020B0604020202020204" pitchFamily="34" charset="0"/>
              </a:rPr>
              <a:t>年合并财务报表，由于拉尼娜水文气象和下半年的强劲发展，净销售额小幅下降了</a:t>
            </a:r>
            <a:r>
              <a:rPr lang="en-US" altLang="zh-CN" sz="1000" dirty="0">
                <a:solidFill>
                  <a:srgbClr val="000000"/>
                </a:solidFill>
                <a:latin typeface="+mj-ea"/>
                <a:ea typeface="+mj-ea"/>
                <a:cs typeface="Arial" panose="020B0604020202020204" pitchFamily="34" charset="0"/>
              </a:rPr>
              <a:t>4.5</a:t>
            </a:r>
            <a:r>
              <a:rPr lang="zh-CN" altLang="en-US" sz="1000" dirty="0">
                <a:solidFill>
                  <a:srgbClr val="000000"/>
                </a:solidFill>
                <a:latin typeface="+mj-ea"/>
                <a:ea typeface="+mj-ea"/>
                <a:cs typeface="Arial" panose="020B0604020202020204" pitchFamily="34" charset="0"/>
              </a:rPr>
              <a:t>％。但是，过去三年来，公司的毛利率有所增长，由于</a:t>
            </a:r>
            <a:r>
              <a:rPr lang="en-US" altLang="zh-CN" sz="1000" dirty="0">
                <a:solidFill>
                  <a:srgbClr val="000000"/>
                </a:solidFill>
                <a:latin typeface="+mj-ea"/>
                <a:ea typeface="+mj-ea"/>
                <a:cs typeface="Arial" panose="020B0604020202020204" pitchFamily="34" charset="0"/>
              </a:rPr>
              <a:t>PPA</a:t>
            </a:r>
            <a:r>
              <a:rPr lang="zh-CN" altLang="en-US" sz="1000" dirty="0">
                <a:solidFill>
                  <a:srgbClr val="000000"/>
                </a:solidFill>
                <a:latin typeface="+mj-ea"/>
                <a:ea typeface="+mj-ea"/>
                <a:cs typeface="Arial" panose="020B0604020202020204" pitchFamily="34" charset="0"/>
              </a:rPr>
              <a:t>价格高，利息费用和公司管理费用的减少，净资产收益率得到了积极的改善。 </a:t>
            </a:r>
          </a:p>
          <a:p>
            <a:pPr>
              <a:lnSpc>
                <a:spcPct val="150000"/>
              </a:lnSpc>
            </a:pPr>
            <a:endParaRPr lang="en-US" sz="1000" dirty="0">
              <a:solidFill>
                <a:srgbClr val="000000"/>
              </a:solidFill>
              <a:latin typeface="+mj-ea"/>
              <a:ea typeface="+mj-ea"/>
              <a:cs typeface="Arial" panose="020B0604020202020204" pitchFamily="34" charset="0"/>
            </a:endParaRPr>
          </a:p>
          <a:p>
            <a:pPr marL="171450" lvl="0" indent="-171450">
              <a:lnSpc>
                <a:spcPct val="150000"/>
              </a:lnSpc>
              <a:buFont typeface="Wingdings" panose="05000000000000000000" pitchFamily="2" charset="2"/>
              <a:buChar char="§"/>
            </a:pPr>
            <a:r>
              <a:rPr lang="zh-CN" altLang="en-US" sz="1000" i="1" dirty="0">
                <a:solidFill>
                  <a:srgbClr val="000000"/>
                </a:solidFill>
                <a:latin typeface="+mj-ea"/>
                <a:ea typeface="+mj-ea"/>
                <a:cs typeface="Arial" panose="020B0604020202020204" pitchFamily="34" charset="0"/>
              </a:rPr>
              <a:t>财务状况趋于好转</a:t>
            </a:r>
            <a:r>
              <a:rPr lang="vi-VN"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债务</a:t>
            </a:r>
            <a:r>
              <a:rPr lang="en-US" altLang="zh-CN" sz="1000" dirty="0">
                <a:solidFill>
                  <a:srgbClr val="000000"/>
                </a:solidFill>
                <a:latin typeface="+mj-ea"/>
                <a:ea typeface="+mj-ea"/>
                <a:cs typeface="Arial" panose="020B0604020202020204" pitchFamily="34" charset="0"/>
              </a:rPr>
              <a:t>/</a:t>
            </a:r>
            <a:r>
              <a:rPr lang="zh-CN" altLang="en-US" sz="1000" dirty="0">
                <a:solidFill>
                  <a:srgbClr val="000000"/>
                </a:solidFill>
                <a:latin typeface="+mj-ea"/>
                <a:ea typeface="+mj-ea"/>
                <a:cs typeface="Arial" panose="020B0604020202020204" pitchFamily="34" charset="0"/>
              </a:rPr>
              <a:t>股本融资水平接近</a:t>
            </a:r>
            <a:r>
              <a:rPr lang="en-US" altLang="zh-CN" sz="1000" dirty="0">
                <a:solidFill>
                  <a:srgbClr val="000000"/>
                </a:solidFill>
                <a:latin typeface="+mj-ea"/>
                <a:ea typeface="+mj-ea"/>
                <a:cs typeface="Arial" panose="020B0604020202020204" pitchFamily="34" charset="0"/>
              </a:rPr>
              <a:t>50</a:t>
            </a:r>
            <a:r>
              <a:rPr lang="zh-CN" altLang="en-US" sz="1000" dirty="0">
                <a:solidFill>
                  <a:srgbClr val="000000"/>
                </a:solidFill>
                <a:latin typeface="+mj-ea"/>
                <a:ea typeface="+mj-ea"/>
                <a:cs typeface="Arial" panose="020B0604020202020204" pitchFamily="34" charset="0"/>
              </a:rPr>
              <a:t>％，其中公司已在</a:t>
            </a:r>
            <a:r>
              <a:rPr lang="en-US" altLang="zh-CN" sz="1000" dirty="0">
                <a:solidFill>
                  <a:srgbClr val="000000"/>
                </a:solidFill>
                <a:latin typeface="+mj-ea"/>
                <a:ea typeface="+mj-ea"/>
                <a:cs typeface="Arial" panose="020B0604020202020204" pitchFamily="34" charset="0"/>
              </a:rPr>
              <a:t>2020</a:t>
            </a:r>
            <a:r>
              <a:rPr lang="zh-CN" altLang="en-US" sz="1000" dirty="0">
                <a:solidFill>
                  <a:srgbClr val="000000"/>
                </a:solidFill>
                <a:latin typeface="+mj-ea"/>
                <a:ea typeface="+mj-ea"/>
                <a:cs typeface="Arial" panose="020B0604020202020204" pitchFamily="34" charset="0"/>
              </a:rPr>
              <a:t>年偿还了近一半的长期债务</a:t>
            </a:r>
            <a:r>
              <a:rPr lang="vi-VN"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我们评估该业务具有极其安全的杠杆作用，尤其是考虑到</a:t>
            </a:r>
            <a:r>
              <a:rPr lang="en-US" altLang="zh-CN" sz="1000" dirty="0">
                <a:solidFill>
                  <a:srgbClr val="000000"/>
                </a:solidFill>
                <a:latin typeface="+mj-ea"/>
                <a:ea typeface="+mj-ea"/>
                <a:cs typeface="Arial" panose="020B0604020202020204" pitchFamily="34" charset="0"/>
              </a:rPr>
              <a:t>CFO</a:t>
            </a:r>
            <a:r>
              <a:rPr lang="zh-CN" altLang="en-US" sz="1000" dirty="0">
                <a:solidFill>
                  <a:srgbClr val="000000"/>
                </a:solidFill>
                <a:latin typeface="+mj-ea"/>
                <a:ea typeface="+mj-ea"/>
                <a:cs typeface="Arial" panose="020B0604020202020204" pitchFamily="34" charset="0"/>
              </a:rPr>
              <a:t>现金流超过每年</a:t>
            </a:r>
            <a:r>
              <a:rPr lang="en-US" altLang="zh-CN" sz="1000" dirty="0">
                <a:solidFill>
                  <a:srgbClr val="000000"/>
                </a:solidFill>
                <a:latin typeface="+mj-ea"/>
                <a:ea typeface="+mj-ea"/>
                <a:cs typeface="Arial" panose="020B0604020202020204" pitchFamily="34" charset="0"/>
              </a:rPr>
              <a:t>1.6</a:t>
            </a:r>
            <a:r>
              <a:rPr lang="zh-CN" altLang="en-US" sz="1000" dirty="0">
                <a:solidFill>
                  <a:srgbClr val="000000"/>
                </a:solidFill>
                <a:latin typeface="+mj-ea"/>
                <a:ea typeface="+mj-ea"/>
                <a:cs typeface="Arial" panose="020B0604020202020204" pitchFamily="34" charset="0"/>
              </a:rPr>
              <a:t>万亿美元，是公司利息支出的</a:t>
            </a:r>
            <a:r>
              <a:rPr lang="en-US" altLang="zh-CN" sz="1000" dirty="0">
                <a:solidFill>
                  <a:srgbClr val="000000"/>
                </a:solidFill>
                <a:latin typeface="+mj-ea"/>
                <a:ea typeface="+mj-ea"/>
                <a:cs typeface="Arial" panose="020B0604020202020204" pitchFamily="34" charset="0"/>
              </a:rPr>
              <a:t>6</a:t>
            </a:r>
            <a:r>
              <a:rPr lang="zh-CN" altLang="en-US" sz="1000" dirty="0">
                <a:solidFill>
                  <a:srgbClr val="000000"/>
                </a:solidFill>
                <a:latin typeface="+mj-ea"/>
                <a:ea typeface="+mj-ea"/>
                <a:cs typeface="Arial" panose="020B0604020202020204" pitchFamily="34" charset="0"/>
              </a:rPr>
              <a:t>倍。</a:t>
            </a:r>
            <a:r>
              <a:rPr lang="zh-CN" altLang="en-US" sz="1000" dirty="0">
                <a:solidFill>
                  <a:srgbClr val="000000"/>
                </a:solidFill>
                <a:latin typeface="+mj-ea"/>
                <a:ea typeface="+mj-ea"/>
              </a:rPr>
              <a:t>该公司的现金占总资产的</a:t>
            </a:r>
            <a:r>
              <a:rPr lang="en-US" altLang="zh-CN" sz="1000" dirty="0">
                <a:solidFill>
                  <a:srgbClr val="000000"/>
                </a:solidFill>
                <a:latin typeface="+mj-ea"/>
                <a:ea typeface="+mj-ea"/>
              </a:rPr>
              <a:t>13</a:t>
            </a:r>
            <a:r>
              <a:rPr lang="zh-CN" altLang="en-US" sz="1000" dirty="0">
                <a:solidFill>
                  <a:srgbClr val="000000"/>
                </a:solidFill>
                <a:latin typeface="+mj-ea"/>
                <a:ea typeface="+mj-ea"/>
              </a:rPr>
              <a:t>％，在过去三年中呈正增长，主要用于偿还给股东的贷款本金和股利。具有</a:t>
            </a:r>
            <a:r>
              <a:rPr lang="zh-CN" altLang="en-US" sz="1000" dirty="0">
                <a:solidFill>
                  <a:srgbClr val="000000"/>
                </a:solidFill>
                <a:latin typeface="+mj-ea"/>
                <a:ea typeface="+mj-ea"/>
                <a:cs typeface="Arial" panose="020B0604020202020204" pitchFamily="34" charset="0"/>
              </a:rPr>
              <a:t>这种偿还债务的势头，我们相信在未来</a:t>
            </a:r>
            <a:r>
              <a:rPr lang="en-US" altLang="zh-CN" sz="1000" dirty="0">
                <a:solidFill>
                  <a:srgbClr val="000000"/>
                </a:solidFill>
                <a:latin typeface="+mj-ea"/>
                <a:ea typeface="+mj-ea"/>
                <a:cs typeface="Arial" panose="020B0604020202020204" pitchFamily="34" charset="0"/>
              </a:rPr>
              <a:t>3</a:t>
            </a:r>
            <a:r>
              <a:rPr lang="zh-CN" altLang="en-US" sz="1000" dirty="0">
                <a:solidFill>
                  <a:srgbClr val="000000"/>
                </a:solidFill>
                <a:latin typeface="+mj-ea"/>
                <a:ea typeface="+mj-ea"/>
                <a:cs typeface="Arial" panose="020B0604020202020204" pitchFamily="34" charset="0"/>
              </a:rPr>
              <a:t>年内，公司“清算债务”的能力极为可行，从而降低了汇率风险。</a:t>
            </a:r>
            <a:endParaRPr lang="en-US" sz="1000" dirty="0">
              <a:solidFill>
                <a:srgbClr val="000000"/>
              </a:solidFill>
              <a:latin typeface="+mj-ea"/>
              <a:ea typeface="+mj-ea"/>
              <a:cs typeface="Arial" panose="020B0604020202020204" pitchFamily="34" charset="0"/>
            </a:endParaRPr>
          </a:p>
        </p:txBody>
      </p:sp>
      <p:graphicFrame>
        <p:nvGraphicFramePr>
          <p:cNvPr id="20" name="Chart 19"/>
          <p:cNvGraphicFramePr>
            <a:graphicFrameLocks/>
          </p:cNvGraphicFramePr>
          <p:nvPr>
            <p:extLst>
              <p:ext uri="{D42A27DB-BD31-4B8C-83A1-F6EECF244321}">
                <p14:modId xmlns:p14="http://schemas.microsoft.com/office/powerpoint/2010/main" val="2418250161"/>
              </p:ext>
            </p:extLst>
          </p:nvPr>
        </p:nvGraphicFramePr>
        <p:xfrm>
          <a:off x="1142214" y="3509128"/>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p:cNvGraphicFramePr>
          <p:nvPr>
            <p:extLst>
              <p:ext uri="{D42A27DB-BD31-4B8C-83A1-F6EECF244321}">
                <p14:modId xmlns:p14="http://schemas.microsoft.com/office/powerpoint/2010/main" val="4158797988"/>
              </p:ext>
            </p:extLst>
          </p:nvPr>
        </p:nvGraphicFramePr>
        <p:xfrm>
          <a:off x="6694602" y="3497344"/>
          <a:ext cx="3844564" cy="2592372"/>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p:cNvSpPr/>
          <p:nvPr/>
        </p:nvSpPr>
        <p:spPr>
          <a:xfrm>
            <a:off x="5947719" y="50428"/>
            <a:ext cx="6096000" cy="646331"/>
          </a:xfrm>
          <a:prstGeom prst="rect">
            <a:avLst/>
          </a:prstGeom>
        </p:spPr>
        <p:txBody>
          <a:bodyPr>
            <a:spAutoFit/>
          </a:bodyPr>
          <a:lstStyle/>
          <a:p>
            <a:r>
              <a:rPr lang="zh-CN" altLang="en-US" dirty="0"/>
              <a:t/>
            </a:r>
            <a:br>
              <a:rPr lang="zh-CN" altLang="en-US" dirty="0"/>
            </a:br>
            <a:endParaRPr lang="en-US" dirty="0"/>
          </a:p>
        </p:txBody>
      </p:sp>
    </p:spTree>
    <p:extLst>
      <p:ext uri="{BB962C8B-B14F-4D97-AF65-F5344CB8AC3E}">
        <p14:creationId xmlns:p14="http://schemas.microsoft.com/office/powerpoint/2010/main" val="3289820307"/>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15</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717427" y="6534488"/>
            <a:ext cx="1326293"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HND,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488015770"/>
              </p:ext>
            </p:extLst>
          </p:nvPr>
        </p:nvGraphicFramePr>
        <p:xfrm>
          <a:off x="2841280" y="142455"/>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lvl="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kumimoji="0" lang="zh-CN" alt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企业分析</a:t>
                      </a:r>
                      <a:endPar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11" name="Rectangle 10"/>
          <p:cNvSpPr/>
          <p:nvPr/>
        </p:nvSpPr>
        <p:spPr>
          <a:xfrm>
            <a:off x="850180" y="1181405"/>
            <a:ext cx="10545024" cy="1477328"/>
          </a:xfrm>
          <a:prstGeom prst="rect">
            <a:avLst/>
          </a:prstGeom>
        </p:spPr>
        <p:txBody>
          <a:bodyPr wrap="square">
            <a:spAutoFit/>
          </a:bodyPr>
          <a:lstStyle/>
          <a:p>
            <a:pPr>
              <a:lnSpc>
                <a:spcPct val="150000"/>
              </a:lnSpc>
            </a:pPr>
            <a:r>
              <a:rPr lang="zh-CN" altLang="en-US" sz="1000" b="1" dirty="0">
                <a:solidFill>
                  <a:srgbClr val="000000"/>
                </a:solidFill>
                <a:latin typeface="+mj-ea"/>
                <a:ea typeface="+mj-ea"/>
                <a:cs typeface="Arial" panose="020B0604020202020204" pitchFamily="34" charset="0"/>
              </a:rPr>
              <a:t>预测</a:t>
            </a:r>
            <a:endParaRPr lang="en-US" sz="1000" dirty="0">
              <a:solidFill>
                <a:srgbClr val="000000"/>
              </a:solidFill>
              <a:latin typeface="+mj-ea"/>
              <a:ea typeface="+mj-ea"/>
              <a:cs typeface="Arial" panose="020B0604020202020204" pitchFamily="34" charset="0"/>
            </a:endParaRPr>
          </a:p>
          <a:p>
            <a:pPr marL="171450" lvl="0" indent="-171450">
              <a:lnSpc>
                <a:spcPct val="150000"/>
              </a:lnSpc>
              <a:buFont typeface="Wingdings" panose="05000000000000000000" pitchFamily="2" charset="2"/>
              <a:buChar char="§"/>
            </a:pPr>
            <a:r>
              <a:rPr lang="en-US" altLang="zh-CN" sz="1000" dirty="0">
                <a:solidFill>
                  <a:srgbClr val="000000"/>
                </a:solidFill>
                <a:latin typeface="+mj-ea"/>
                <a:ea typeface="+mj-ea"/>
              </a:rPr>
              <a:t>HND</a:t>
            </a:r>
            <a:r>
              <a:rPr lang="zh-CN" altLang="en-US" sz="1000" dirty="0">
                <a:solidFill>
                  <a:srgbClr val="000000"/>
                </a:solidFill>
                <a:latin typeface="+mj-ea"/>
                <a:ea typeface="+mj-ea"/>
              </a:rPr>
              <a:t>的合同价格受</a:t>
            </a:r>
            <a:r>
              <a:rPr lang="en-US" altLang="zh-CN" sz="1000" dirty="0">
                <a:solidFill>
                  <a:srgbClr val="000000"/>
                </a:solidFill>
                <a:latin typeface="+mj-ea"/>
                <a:ea typeface="+mj-ea"/>
              </a:rPr>
              <a:t>41/2010/ TT-BCT</a:t>
            </a:r>
            <a:r>
              <a:rPr lang="zh-CN" altLang="en-US" sz="1000" dirty="0">
                <a:solidFill>
                  <a:srgbClr val="000000"/>
                </a:solidFill>
                <a:latin typeface="+mj-ea"/>
                <a:ea typeface="+mj-ea"/>
              </a:rPr>
              <a:t>号通知的约束</a:t>
            </a:r>
            <a:r>
              <a:rPr lang="zh-CN" altLang="en-US" sz="200" dirty="0">
                <a:solidFill>
                  <a:srgbClr val="000000"/>
                </a:solidFill>
                <a:latin typeface="+mj-ea"/>
                <a:ea typeface="+mj-ea"/>
              </a:rPr>
              <a:t> </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该工厂可以在整个生命周期（</a:t>
            </a:r>
            <a:r>
              <a:rPr lang="en-US" altLang="zh-CN" sz="1000" dirty="0">
                <a:solidFill>
                  <a:srgbClr val="000000"/>
                </a:solidFill>
                <a:latin typeface="+mj-ea"/>
                <a:ea typeface="+mj-ea"/>
                <a:cs typeface="Arial" panose="020B0604020202020204" pitchFamily="34" charset="0"/>
              </a:rPr>
              <a:t>30</a:t>
            </a:r>
            <a:r>
              <a:rPr lang="zh-CN" altLang="en-US" sz="1000" dirty="0">
                <a:solidFill>
                  <a:srgbClr val="000000"/>
                </a:solidFill>
                <a:latin typeface="+mj-ea"/>
                <a:ea typeface="+mj-ea"/>
                <a:cs typeface="Arial" panose="020B0604020202020204" pitchFamily="34" charset="0"/>
              </a:rPr>
              <a:t>年）中使用平均燃料（</a:t>
            </a:r>
            <a:r>
              <a:rPr lang="en-US" altLang="zh-CN" sz="1000" dirty="0">
                <a:solidFill>
                  <a:srgbClr val="000000"/>
                </a:solidFill>
                <a:latin typeface="+mj-ea"/>
                <a:ea typeface="+mj-ea"/>
                <a:cs typeface="Arial" panose="020B0604020202020204" pitchFamily="34" charset="0"/>
              </a:rPr>
              <a:t>FC</a:t>
            </a:r>
            <a:r>
              <a:rPr lang="zh-CN" altLang="en-US" sz="1000" dirty="0">
                <a:solidFill>
                  <a:srgbClr val="000000"/>
                </a:solidFill>
                <a:latin typeface="+mj-ea"/>
                <a:ea typeface="+mj-ea"/>
                <a:cs typeface="Arial" panose="020B0604020202020204" pitchFamily="34" charset="0"/>
              </a:rPr>
              <a:t>）价格</a:t>
            </a:r>
            <a:r>
              <a:rPr lang="en-US" altLang="zh-CN" sz="1000" dirty="0">
                <a:solidFill>
                  <a:srgbClr val="000000"/>
                </a:solidFill>
                <a:latin typeface="+mj-ea"/>
                <a:ea typeface="+mj-ea"/>
                <a:cs typeface="Arial" panose="020B0604020202020204" pitchFamily="34" charset="0"/>
              </a:rPr>
              <a:t>,</a:t>
            </a:r>
            <a:r>
              <a:rPr lang="zh-CN" altLang="en-US" sz="1000" dirty="0">
                <a:solidFill>
                  <a:srgbClr val="000000"/>
                </a:solidFill>
                <a:latin typeface="+mj-ea"/>
                <a:ea typeface="+mj-ea"/>
                <a:cs typeface="Arial" panose="020B0604020202020204" pitchFamily="34" charset="0"/>
              </a:rPr>
              <a:t>也可以每年转换为</a:t>
            </a:r>
            <a:r>
              <a:rPr lang="en-US" altLang="zh-CN" sz="1000" dirty="0">
                <a:solidFill>
                  <a:srgbClr val="000000"/>
                </a:solidFill>
                <a:latin typeface="+mj-ea"/>
                <a:ea typeface="+mj-ea"/>
                <a:cs typeface="Arial" panose="020B0604020202020204" pitchFamily="34" charset="0"/>
              </a:rPr>
              <a:t>FC</a:t>
            </a:r>
            <a:r>
              <a:rPr lang="zh-CN" altLang="en-US" sz="1000" dirty="0">
                <a:solidFill>
                  <a:srgbClr val="000000"/>
                </a:solidFill>
                <a:latin typeface="+mj-ea"/>
                <a:ea typeface="+mj-ea"/>
                <a:cs typeface="Arial" panose="020B0604020202020204" pitchFamily="34" charset="0"/>
              </a:rPr>
              <a:t>价格</a:t>
            </a:r>
            <a:r>
              <a:rPr lang="vi-VN"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cs typeface="Arial" panose="020B0604020202020204" pitchFamily="34" charset="0"/>
              </a:rPr>
              <a:t>，以在运营的前</a:t>
            </a:r>
            <a:r>
              <a:rPr lang="en-US" altLang="zh-CN" sz="1000" dirty="0">
                <a:solidFill>
                  <a:srgbClr val="000000"/>
                </a:solidFill>
                <a:latin typeface="+mj-ea"/>
                <a:ea typeface="+mj-ea"/>
                <a:cs typeface="Arial" panose="020B0604020202020204" pitchFamily="34" charset="0"/>
              </a:rPr>
              <a:t>10</a:t>
            </a:r>
            <a:r>
              <a:rPr lang="zh-CN" altLang="en-US" sz="1000" dirty="0">
                <a:solidFill>
                  <a:srgbClr val="000000"/>
                </a:solidFill>
                <a:latin typeface="+mj-ea"/>
                <a:ea typeface="+mj-ea"/>
                <a:cs typeface="Arial" panose="020B0604020202020204" pitchFamily="34" charset="0"/>
              </a:rPr>
              <a:t>年内履行贷款义务（最高年度</a:t>
            </a:r>
            <a:r>
              <a:rPr lang="en-US" altLang="zh-CN" sz="1000" dirty="0">
                <a:solidFill>
                  <a:srgbClr val="000000"/>
                </a:solidFill>
                <a:latin typeface="+mj-ea"/>
                <a:ea typeface="+mj-ea"/>
                <a:cs typeface="Arial" panose="020B0604020202020204" pitchFamily="34" charset="0"/>
              </a:rPr>
              <a:t>FC</a:t>
            </a:r>
            <a:r>
              <a:rPr lang="zh-CN" altLang="en-US" sz="1000" dirty="0">
                <a:solidFill>
                  <a:srgbClr val="000000"/>
                </a:solidFill>
                <a:latin typeface="+mj-ea"/>
                <a:ea typeface="+mj-ea"/>
                <a:cs typeface="Arial" panose="020B0604020202020204" pitchFamily="34" charset="0"/>
              </a:rPr>
              <a:t>价格不超过平均</a:t>
            </a:r>
            <a:r>
              <a:rPr lang="en-US" altLang="zh-CN" sz="1000" dirty="0">
                <a:solidFill>
                  <a:srgbClr val="000000"/>
                </a:solidFill>
                <a:latin typeface="+mj-ea"/>
                <a:ea typeface="+mj-ea"/>
                <a:cs typeface="Arial" panose="020B0604020202020204" pitchFamily="34" charset="0"/>
              </a:rPr>
              <a:t>FC</a:t>
            </a:r>
            <a:r>
              <a:rPr lang="zh-CN" altLang="en-US" sz="1000" dirty="0">
                <a:solidFill>
                  <a:srgbClr val="000000"/>
                </a:solidFill>
                <a:latin typeface="+mj-ea"/>
                <a:ea typeface="+mj-ea"/>
                <a:cs typeface="Arial" panose="020B0604020202020204" pitchFamily="34" charset="0"/>
              </a:rPr>
              <a:t>价格的</a:t>
            </a:r>
            <a:r>
              <a:rPr lang="en-US" altLang="zh-CN" sz="1000" dirty="0">
                <a:solidFill>
                  <a:srgbClr val="000000"/>
                </a:solidFill>
                <a:latin typeface="+mj-ea"/>
                <a:ea typeface="+mj-ea"/>
                <a:cs typeface="Arial" panose="020B0604020202020204" pitchFamily="34" charset="0"/>
              </a:rPr>
              <a:t>1.2</a:t>
            </a:r>
            <a:r>
              <a:rPr lang="zh-CN" altLang="en-US" sz="1000" dirty="0">
                <a:solidFill>
                  <a:srgbClr val="000000"/>
                </a:solidFill>
                <a:latin typeface="+mj-ea"/>
                <a:ea typeface="+mj-ea"/>
                <a:cs typeface="Arial" panose="020B0604020202020204" pitchFamily="34" charset="0"/>
              </a:rPr>
              <a:t>倍）。 这意味着，如果上一时期的支持率比正常水平高出</a:t>
            </a:r>
            <a:r>
              <a:rPr lang="en-US" altLang="zh-CN" sz="1000" dirty="0">
                <a:solidFill>
                  <a:srgbClr val="000000"/>
                </a:solidFill>
                <a:latin typeface="+mj-ea"/>
                <a:ea typeface="+mj-ea"/>
                <a:cs typeface="Arial" panose="020B0604020202020204" pitchFamily="34" charset="0"/>
              </a:rPr>
              <a:t>120</a:t>
            </a:r>
            <a:r>
              <a:rPr lang="zh-CN" altLang="en-US" sz="1000" dirty="0">
                <a:solidFill>
                  <a:srgbClr val="000000"/>
                </a:solidFill>
                <a:latin typeface="+mj-ea"/>
                <a:ea typeface="+mj-ea"/>
                <a:cs typeface="Arial" panose="020B0604020202020204" pitchFamily="34" charset="0"/>
              </a:rPr>
              <a:t>％，则</a:t>
            </a:r>
            <a:r>
              <a:rPr lang="en-US" altLang="zh-CN" sz="1000" dirty="0">
                <a:solidFill>
                  <a:srgbClr val="000000"/>
                </a:solidFill>
                <a:latin typeface="+mj-ea"/>
                <a:ea typeface="+mj-ea"/>
                <a:cs typeface="Arial" panose="020B0604020202020204" pitchFamily="34" charset="0"/>
              </a:rPr>
              <a:t>10</a:t>
            </a:r>
            <a:r>
              <a:rPr lang="zh-CN" altLang="en-US" sz="1000" dirty="0">
                <a:solidFill>
                  <a:srgbClr val="000000"/>
                </a:solidFill>
                <a:latin typeface="+mj-ea"/>
                <a:ea typeface="+mj-ea"/>
                <a:cs typeface="Arial" panose="020B0604020202020204" pitchFamily="34" charset="0"/>
              </a:rPr>
              <a:t>年后，</a:t>
            </a:r>
            <a:r>
              <a:rPr lang="en-US" altLang="zh-CN" sz="1000" dirty="0">
                <a:solidFill>
                  <a:srgbClr val="000000"/>
                </a:solidFill>
                <a:latin typeface="+mj-ea"/>
                <a:ea typeface="+mj-ea"/>
                <a:cs typeface="Arial" panose="020B0604020202020204" pitchFamily="34" charset="0"/>
              </a:rPr>
              <a:t>FC</a:t>
            </a:r>
            <a:r>
              <a:rPr lang="zh-CN" altLang="en-US" sz="1000" dirty="0">
                <a:solidFill>
                  <a:srgbClr val="000000"/>
                </a:solidFill>
                <a:latin typeface="+mj-ea"/>
                <a:ea typeface="+mj-ea"/>
                <a:cs typeface="Arial" panose="020B0604020202020204" pitchFamily="34" charset="0"/>
              </a:rPr>
              <a:t>的估值只有</a:t>
            </a:r>
            <a:r>
              <a:rPr lang="en-US" altLang="zh-CN" sz="1000" dirty="0">
                <a:solidFill>
                  <a:srgbClr val="000000"/>
                </a:solidFill>
                <a:latin typeface="+mj-ea"/>
                <a:ea typeface="+mj-ea"/>
                <a:cs typeface="Arial" panose="020B0604020202020204" pitchFamily="34" charset="0"/>
              </a:rPr>
              <a:t>80</a:t>
            </a:r>
            <a:r>
              <a:rPr lang="zh-CN" altLang="en-US" sz="1000" dirty="0">
                <a:solidFill>
                  <a:srgbClr val="000000"/>
                </a:solidFill>
                <a:latin typeface="+mj-ea"/>
                <a:ea typeface="+mj-ea"/>
                <a:cs typeface="Arial" panose="020B0604020202020204" pitchFamily="34" charset="0"/>
              </a:rPr>
              <a:t>％以上的资金可以抵消上一时期，而现金流量的折现率为</a:t>
            </a:r>
            <a:r>
              <a:rPr lang="en-US" altLang="zh-CN" sz="1000" dirty="0">
                <a:solidFill>
                  <a:srgbClr val="000000"/>
                </a:solidFill>
                <a:latin typeface="+mj-ea"/>
                <a:ea typeface="+mj-ea"/>
                <a:cs typeface="Arial" panose="020B0604020202020204" pitchFamily="34" charset="0"/>
              </a:rPr>
              <a:t>10</a:t>
            </a:r>
            <a:r>
              <a:rPr lang="zh-CN" altLang="en-US" sz="1000" dirty="0">
                <a:solidFill>
                  <a:srgbClr val="000000"/>
                </a:solidFill>
                <a:latin typeface="+mj-ea"/>
                <a:ea typeface="+mj-ea"/>
                <a:cs typeface="Arial" panose="020B0604020202020204" pitchFamily="34" charset="0"/>
              </a:rPr>
              <a:t>％。根据我们的计算，</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必须重新协商电价，从</a:t>
            </a:r>
            <a:r>
              <a:rPr lang="en-US" altLang="zh-CN" sz="1000" dirty="0">
                <a:solidFill>
                  <a:srgbClr val="000000"/>
                </a:solidFill>
                <a:latin typeface="+mj-ea"/>
                <a:ea typeface="+mj-ea"/>
                <a:cs typeface="Arial" panose="020B0604020202020204" pitchFamily="34" charset="0"/>
              </a:rPr>
              <a:t>2022</a:t>
            </a:r>
            <a:r>
              <a:rPr lang="zh-CN" altLang="en-US" sz="1000" dirty="0">
                <a:solidFill>
                  <a:srgbClr val="000000"/>
                </a:solidFill>
                <a:latin typeface="+mj-ea"/>
                <a:ea typeface="+mj-ea"/>
                <a:cs typeface="Arial" panose="020B0604020202020204" pitchFamily="34" charset="0"/>
              </a:rPr>
              <a:t>年</a:t>
            </a:r>
            <a:r>
              <a:rPr lang="en-US" altLang="zh-CN" sz="1000" dirty="0">
                <a:solidFill>
                  <a:srgbClr val="000000"/>
                </a:solidFill>
                <a:latin typeface="+mj-ea"/>
                <a:ea typeface="+mj-ea"/>
                <a:cs typeface="Arial" panose="020B0604020202020204" pitchFamily="34" charset="0"/>
              </a:rPr>
              <a:t>HND1</a:t>
            </a:r>
            <a:r>
              <a:rPr lang="zh-CN" altLang="en-US" sz="1000" dirty="0">
                <a:solidFill>
                  <a:srgbClr val="000000"/>
                </a:solidFill>
                <a:latin typeface="+mj-ea"/>
                <a:ea typeface="+mj-ea"/>
                <a:cs typeface="Arial" panose="020B0604020202020204" pitchFamily="34" charset="0"/>
              </a:rPr>
              <a:t>电厂终止运营</a:t>
            </a:r>
            <a:r>
              <a:rPr lang="en-US" altLang="zh-CN" sz="1000" dirty="0">
                <a:solidFill>
                  <a:srgbClr val="000000"/>
                </a:solidFill>
                <a:latin typeface="+mj-ea"/>
                <a:ea typeface="+mj-ea"/>
                <a:cs typeface="Arial" panose="020B0604020202020204" pitchFamily="34" charset="0"/>
              </a:rPr>
              <a:t>10</a:t>
            </a:r>
            <a:r>
              <a:rPr lang="zh-CN" altLang="en-US" sz="1000" dirty="0">
                <a:solidFill>
                  <a:srgbClr val="000000"/>
                </a:solidFill>
                <a:latin typeface="+mj-ea"/>
                <a:ea typeface="+mj-ea"/>
                <a:cs typeface="Arial" panose="020B0604020202020204" pitchFamily="34" charset="0"/>
              </a:rPr>
              <a:t>年起降低</a:t>
            </a:r>
            <a:r>
              <a:rPr lang="en-US" altLang="zh-CN" sz="1000" dirty="0">
                <a:solidFill>
                  <a:srgbClr val="000000"/>
                </a:solidFill>
                <a:latin typeface="+mj-ea"/>
                <a:ea typeface="+mj-ea"/>
                <a:cs typeface="Arial" panose="020B0604020202020204" pitchFamily="34" charset="0"/>
              </a:rPr>
              <a:t>FC</a:t>
            </a:r>
            <a:r>
              <a:rPr lang="zh-CN" altLang="en-US" sz="1000" dirty="0">
                <a:solidFill>
                  <a:srgbClr val="000000"/>
                </a:solidFill>
                <a:latin typeface="+mj-ea"/>
                <a:ea typeface="+mj-ea"/>
                <a:cs typeface="Arial" panose="020B0604020202020204" pitchFamily="34" charset="0"/>
              </a:rPr>
              <a:t>价格，到</a:t>
            </a:r>
            <a:r>
              <a:rPr lang="en-US" altLang="zh-CN" sz="1000" dirty="0">
                <a:solidFill>
                  <a:srgbClr val="000000"/>
                </a:solidFill>
                <a:latin typeface="+mj-ea"/>
                <a:ea typeface="+mj-ea"/>
                <a:cs typeface="Arial" panose="020B0604020202020204" pitchFamily="34" charset="0"/>
              </a:rPr>
              <a:t>2025</a:t>
            </a:r>
            <a:r>
              <a:rPr lang="zh-CN" altLang="en-US" sz="1000" dirty="0">
                <a:solidFill>
                  <a:srgbClr val="000000"/>
                </a:solidFill>
                <a:latin typeface="+mj-ea"/>
                <a:ea typeface="+mj-ea"/>
                <a:cs typeface="Arial" panose="020B0604020202020204" pitchFamily="34" charset="0"/>
              </a:rPr>
              <a:t>年</a:t>
            </a:r>
            <a:r>
              <a:rPr lang="en-US" altLang="zh-CN" sz="1000" dirty="0">
                <a:solidFill>
                  <a:srgbClr val="000000"/>
                </a:solidFill>
                <a:latin typeface="+mj-ea"/>
                <a:ea typeface="+mj-ea"/>
                <a:cs typeface="Arial" panose="020B0604020202020204" pitchFamily="34" charset="0"/>
              </a:rPr>
              <a:t>HP2</a:t>
            </a:r>
            <a:r>
              <a:rPr lang="zh-CN" altLang="en-US" sz="1000" dirty="0">
                <a:solidFill>
                  <a:srgbClr val="000000"/>
                </a:solidFill>
                <a:latin typeface="+mj-ea"/>
                <a:ea typeface="+mj-ea"/>
                <a:cs typeface="Arial" panose="020B0604020202020204" pitchFamily="34" charset="0"/>
              </a:rPr>
              <a:t>电厂也将到期时享受优惠价格。</a:t>
            </a:r>
            <a:endParaRPr lang="en-US" altLang="zh-CN" sz="1000" dirty="0">
              <a:solidFill>
                <a:srgbClr val="000000"/>
              </a:solidFill>
              <a:latin typeface="+mj-ea"/>
              <a:ea typeface="+mj-ea"/>
              <a:cs typeface="Arial" panose="020B0604020202020204" pitchFamily="34" charset="0"/>
            </a:endParaRPr>
          </a:p>
          <a:p>
            <a:pPr marL="171450" lvl="0" indent="-171450">
              <a:lnSpc>
                <a:spcPct val="150000"/>
              </a:lnSpc>
              <a:buFont typeface="Wingdings" panose="05000000000000000000" pitchFamily="2" charset="2"/>
              <a:buChar char="§"/>
            </a:pPr>
            <a:endParaRPr lang="en-US" sz="1000" dirty="0">
              <a:solidFill>
                <a:srgbClr val="000000"/>
              </a:solidFill>
              <a:latin typeface="+mj-ea"/>
              <a:ea typeface="+mj-ea"/>
              <a:cs typeface="Arial" panose="020B0604020202020204" pitchFamily="34" charset="0"/>
            </a:endParaRPr>
          </a:p>
          <a:p>
            <a:pPr marL="171450" indent="-171450">
              <a:lnSpc>
                <a:spcPct val="150000"/>
              </a:lnSpc>
              <a:buFont typeface="Wingdings" panose="05000000000000000000" pitchFamily="2" charset="2"/>
              <a:buChar char="Ø"/>
            </a:pPr>
            <a:r>
              <a:rPr lang="zh-CN" altLang="en-US" sz="1000" dirty="0">
                <a:solidFill>
                  <a:srgbClr val="000000"/>
                </a:solidFill>
                <a:latin typeface="+mj-ea"/>
                <a:ea typeface="+mj-ea"/>
              </a:rPr>
              <a:t>但是，这不会影响</a:t>
            </a:r>
            <a:r>
              <a:rPr lang="en-US" altLang="zh-CN" sz="1000" dirty="0">
                <a:solidFill>
                  <a:srgbClr val="000000"/>
                </a:solidFill>
                <a:latin typeface="+mj-ea"/>
                <a:ea typeface="+mj-ea"/>
              </a:rPr>
              <a:t>HND</a:t>
            </a:r>
            <a:r>
              <a:rPr lang="zh-CN" altLang="en-US" sz="1000" dirty="0">
                <a:solidFill>
                  <a:srgbClr val="000000"/>
                </a:solidFill>
                <a:latin typeface="+mj-ea"/>
                <a:ea typeface="+mj-ea"/>
              </a:rPr>
              <a:t>的现金流量，因为该业务将在</a:t>
            </a:r>
            <a:r>
              <a:rPr lang="en-US" altLang="zh-CN" sz="1000" dirty="0">
                <a:solidFill>
                  <a:srgbClr val="000000"/>
                </a:solidFill>
                <a:latin typeface="+mj-ea"/>
                <a:ea typeface="+mj-ea"/>
              </a:rPr>
              <a:t>2022</a:t>
            </a:r>
            <a:r>
              <a:rPr lang="zh-CN" altLang="en-US" sz="1000" dirty="0">
                <a:solidFill>
                  <a:srgbClr val="000000"/>
                </a:solidFill>
                <a:latin typeface="+mj-ea"/>
                <a:ea typeface="+mj-ea"/>
              </a:rPr>
              <a:t>年底前还付清所有债务</a:t>
            </a:r>
            <a:r>
              <a:rPr lang="en-US" sz="1000" dirty="0">
                <a:solidFill>
                  <a:srgbClr val="000000"/>
                </a:solidFill>
                <a:latin typeface="+mj-ea"/>
                <a:ea typeface="+mj-ea"/>
                <a:cs typeface="Arial" panose="020B0604020202020204" pitchFamily="34" charset="0"/>
              </a:rPr>
              <a:t>, </a:t>
            </a:r>
            <a:r>
              <a:rPr lang="zh-CN" altLang="en-US" sz="1000" dirty="0">
                <a:solidFill>
                  <a:srgbClr val="000000"/>
                </a:solidFill>
                <a:latin typeface="+mj-ea"/>
                <a:ea typeface="+mj-ea"/>
              </a:rPr>
              <a:t>根据我们的估计，从</a:t>
            </a:r>
            <a:r>
              <a:rPr lang="en-US" altLang="zh-CN" sz="1000" dirty="0">
                <a:solidFill>
                  <a:srgbClr val="000000"/>
                </a:solidFill>
                <a:latin typeface="+mj-ea"/>
                <a:ea typeface="+mj-ea"/>
              </a:rPr>
              <a:t>2021</a:t>
            </a:r>
            <a:r>
              <a:rPr lang="zh-CN" altLang="en-US" sz="1000" dirty="0">
                <a:solidFill>
                  <a:srgbClr val="000000"/>
                </a:solidFill>
                <a:latin typeface="+mj-ea"/>
                <a:ea typeface="+mj-ea"/>
              </a:rPr>
              <a:t>年起，</a:t>
            </a:r>
            <a:r>
              <a:rPr lang="en-US" altLang="zh-CN" sz="1000" dirty="0">
                <a:solidFill>
                  <a:srgbClr val="000000"/>
                </a:solidFill>
                <a:latin typeface="+mj-ea"/>
                <a:ea typeface="+mj-ea"/>
              </a:rPr>
              <a:t>HND</a:t>
            </a:r>
            <a:r>
              <a:rPr lang="zh-CN" altLang="en-US" sz="1000" dirty="0">
                <a:solidFill>
                  <a:srgbClr val="000000"/>
                </a:solidFill>
                <a:latin typeface="+mj-ea"/>
                <a:ea typeface="+mj-ea"/>
              </a:rPr>
              <a:t>的经营活动现金流量（</a:t>
            </a:r>
            <a:r>
              <a:rPr lang="en-US" altLang="zh-CN" sz="1000" dirty="0">
                <a:solidFill>
                  <a:srgbClr val="000000"/>
                </a:solidFill>
                <a:latin typeface="+mj-ea"/>
                <a:ea typeface="+mj-ea"/>
              </a:rPr>
              <a:t>CFO</a:t>
            </a:r>
            <a:r>
              <a:rPr lang="zh-CN" altLang="en-US" sz="1000" dirty="0">
                <a:solidFill>
                  <a:srgbClr val="000000"/>
                </a:solidFill>
                <a:latin typeface="+mj-ea"/>
                <a:ea typeface="+mj-ea"/>
              </a:rPr>
              <a:t>）将在此期间下降</a:t>
            </a:r>
            <a:r>
              <a:rPr lang="en-US" altLang="zh-CN" sz="1000" dirty="0">
                <a:solidFill>
                  <a:srgbClr val="000000"/>
                </a:solidFill>
                <a:latin typeface="+mj-ea"/>
                <a:ea typeface="+mj-ea"/>
              </a:rPr>
              <a:t>1700-2000</a:t>
            </a:r>
            <a:r>
              <a:rPr lang="zh-CN" altLang="en-US" sz="1000" dirty="0">
                <a:solidFill>
                  <a:srgbClr val="000000"/>
                </a:solidFill>
                <a:latin typeface="+mj-ea"/>
                <a:ea typeface="+mj-ea"/>
              </a:rPr>
              <a:t>。</a:t>
            </a:r>
            <a:endParaRPr lang="en-US" sz="1000" dirty="0">
              <a:solidFill>
                <a:srgbClr val="000000"/>
              </a:solidFill>
              <a:latin typeface="+mj-ea"/>
              <a:ea typeface="+mj-ea"/>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58027207"/>
              </p:ext>
            </p:extLst>
          </p:nvPr>
        </p:nvGraphicFramePr>
        <p:xfrm>
          <a:off x="1725105" y="3472750"/>
          <a:ext cx="8630319" cy="2748940"/>
        </p:xfrm>
        <a:graphic>
          <a:graphicData uri="http://schemas.openxmlformats.org/drawingml/2006/table">
            <a:tbl>
              <a:tblPr/>
              <a:tblGrid>
                <a:gridCol w="5050738">
                  <a:extLst>
                    <a:ext uri="{9D8B030D-6E8A-4147-A177-3AD203B41FA5}">
                      <a16:colId xmlns:a16="http://schemas.microsoft.com/office/drawing/2014/main" xmlns="" val="20000"/>
                    </a:ext>
                  </a:extLst>
                </a:gridCol>
                <a:gridCol w="1722437">
                  <a:extLst>
                    <a:ext uri="{9D8B030D-6E8A-4147-A177-3AD203B41FA5}">
                      <a16:colId xmlns:a16="http://schemas.microsoft.com/office/drawing/2014/main" xmlns="" val="20001"/>
                    </a:ext>
                  </a:extLst>
                </a:gridCol>
                <a:gridCol w="1857144">
                  <a:extLst>
                    <a:ext uri="{9D8B030D-6E8A-4147-A177-3AD203B41FA5}">
                      <a16:colId xmlns:a16="http://schemas.microsoft.com/office/drawing/2014/main" xmlns="" val="20002"/>
                    </a:ext>
                  </a:extLst>
                </a:gridCol>
              </a:tblGrid>
              <a:tr h="687235">
                <a:tc>
                  <a:txBody>
                    <a:bodyPr/>
                    <a:lstStyle/>
                    <a:p>
                      <a:pPr algn="l" fontAlgn="b"/>
                      <a:r>
                        <a:rPr lang="en-US" sz="1600" b="1" i="0" u="none" strike="noStrike" dirty="0">
                          <a:solidFill>
                            <a:srgbClr val="000000"/>
                          </a:solidFill>
                          <a:effectLst/>
                          <a:latin typeface="+mj-ea"/>
                          <a:ea typeface="+mj-ea"/>
                          <a:cs typeface="Arial" panose="020B0604020202020204" pitchFamily="34" charset="0"/>
                        </a:rPr>
                        <a:t> </a:t>
                      </a:r>
                      <a:r>
                        <a:rPr lang="en-US" sz="1600" b="1" i="0" u="none" strike="noStrike" baseline="0" dirty="0">
                          <a:solidFill>
                            <a:srgbClr val="000000"/>
                          </a:solidFill>
                          <a:effectLst/>
                          <a:latin typeface="+mj-ea"/>
                          <a:ea typeface="+mj-ea"/>
                          <a:cs typeface="Arial" panose="020B0604020202020204" pitchFamily="34" charset="0"/>
                        </a:rPr>
                        <a:t> </a:t>
                      </a:r>
                      <a:r>
                        <a:rPr lang="zh-CN" altLang="en-US" sz="1600" b="1" i="0" u="none" strike="noStrike" baseline="0" dirty="0">
                          <a:solidFill>
                            <a:srgbClr val="000000"/>
                          </a:solidFill>
                          <a:effectLst/>
                          <a:latin typeface="+mj-ea"/>
                          <a:ea typeface="+mj-ea"/>
                          <a:cs typeface="Arial" panose="020B0604020202020204" pitchFamily="34" charset="0"/>
                        </a:rPr>
                        <a:t>指标</a:t>
                      </a:r>
                      <a:endParaRPr lang="en-US" sz="1600" b="1" i="0" u="none" strike="noStrike" dirty="0">
                        <a:solidFill>
                          <a:srgbClr val="00000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600" b="1" i="0" u="none" strike="noStrike" dirty="0">
                          <a:solidFill>
                            <a:srgbClr val="000000"/>
                          </a:solidFill>
                          <a:effectLst/>
                          <a:latin typeface="+mj-ea"/>
                          <a:ea typeface="+mj-ea"/>
                          <a:cs typeface="Arial" panose="020B0604020202020204" pitchFamily="34" charset="0"/>
                        </a:rPr>
                        <a:t>2021</a:t>
                      </a:r>
                      <a:r>
                        <a:rPr lang="zh-CN" altLang="en-US" sz="1600" b="1" i="0" u="none" strike="noStrike" dirty="0">
                          <a:solidFill>
                            <a:srgbClr val="000000"/>
                          </a:solidFill>
                          <a:effectLst/>
                          <a:latin typeface="+mj-ea"/>
                          <a:ea typeface="+mj-ea"/>
                          <a:cs typeface="Arial" panose="020B0604020202020204" pitchFamily="34" charset="0"/>
                        </a:rPr>
                        <a:t>至</a:t>
                      </a:r>
                      <a:r>
                        <a:rPr lang="en-US" sz="1600" b="1" i="0" u="none" strike="noStrike" dirty="0">
                          <a:solidFill>
                            <a:srgbClr val="000000"/>
                          </a:solidFill>
                          <a:effectLst/>
                          <a:latin typeface="+mj-ea"/>
                          <a:ea typeface="+mj-ea"/>
                          <a:cs typeface="Arial" panose="020B0604020202020204" pitchFamily="34" charset="0"/>
                        </a:rPr>
                        <a:t>2025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n-US" sz="1600" b="1" i="0" u="none" strike="noStrike" dirty="0">
                          <a:solidFill>
                            <a:srgbClr val="000000"/>
                          </a:solidFill>
                          <a:effectLst/>
                          <a:latin typeface="+mj-ea"/>
                          <a:ea typeface="+mj-ea"/>
                          <a:cs typeface="Arial" panose="020B0604020202020204" pitchFamily="34" charset="0"/>
                        </a:rPr>
                        <a:t>2025</a:t>
                      </a:r>
                      <a:r>
                        <a:rPr lang="zh-CN" altLang="en-US" sz="1600" b="1" i="0" u="none" strike="noStrike" dirty="0">
                          <a:solidFill>
                            <a:srgbClr val="000000"/>
                          </a:solidFill>
                          <a:effectLst/>
                          <a:latin typeface="+mj-ea"/>
                          <a:ea typeface="+mj-ea"/>
                          <a:cs typeface="Arial" panose="020B0604020202020204" pitchFamily="34" charset="0"/>
                        </a:rPr>
                        <a:t>起</a:t>
                      </a:r>
                      <a:endParaRPr lang="en-US" sz="1600" b="1" i="0" u="none" strike="noStrike" dirty="0">
                        <a:solidFill>
                          <a:srgbClr val="00000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xmlns="" val="10000"/>
                  </a:ext>
                </a:extLst>
              </a:tr>
              <a:tr h="687235">
                <a:tc>
                  <a:txBody>
                    <a:bodyPr/>
                    <a:lstStyle/>
                    <a:p>
                      <a:pPr algn="l" fontAlgn="b"/>
                      <a:r>
                        <a:rPr lang="es-ES" sz="1600" b="0" i="0" u="none" strike="noStrike" dirty="0">
                          <a:solidFill>
                            <a:srgbClr val="000000"/>
                          </a:solidFill>
                          <a:effectLst/>
                          <a:latin typeface="+mj-ea"/>
                          <a:ea typeface="+mj-ea"/>
                          <a:cs typeface="Arial" panose="020B0604020202020204" pitchFamily="34" charset="0"/>
                        </a:rPr>
                        <a:t>  </a:t>
                      </a:r>
                      <a:r>
                        <a:rPr lang="zh-CN" altLang="en-US" sz="1600" b="0" i="0" u="none" strike="noStrike" dirty="0">
                          <a:solidFill>
                            <a:srgbClr val="000000"/>
                          </a:solidFill>
                          <a:effectLst/>
                          <a:latin typeface="+mj-ea"/>
                          <a:ea typeface="+mj-ea"/>
                          <a:cs typeface="Arial" panose="020B0604020202020204" pitchFamily="34" charset="0"/>
                        </a:rPr>
                        <a:t>卖给</a:t>
                      </a:r>
                      <a:r>
                        <a:rPr lang="es-ES" sz="1600" b="0" i="0" u="none" strike="noStrike" dirty="0">
                          <a:solidFill>
                            <a:srgbClr val="000000"/>
                          </a:solidFill>
                          <a:effectLst/>
                          <a:latin typeface="+mj-ea"/>
                          <a:ea typeface="+mj-ea"/>
                          <a:cs typeface="Arial" panose="020B0604020202020204" pitchFamily="34" charset="0"/>
                        </a:rPr>
                        <a:t>EVN</a:t>
                      </a:r>
                      <a:r>
                        <a:rPr lang="zh-CN" altLang="en-US" sz="1600" b="0" i="0" u="none" strike="noStrike" dirty="0">
                          <a:solidFill>
                            <a:srgbClr val="000000"/>
                          </a:solidFill>
                          <a:effectLst/>
                          <a:latin typeface="+mj-ea"/>
                          <a:ea typeface="+mj-ea"/>
                          <a:cs typeface="Arial" panose="020B0604020202020204" pitchFamily="34" charset="0"/>
                        </a:rPr>
                        <a:t>的价格</a:t>
                      </a:r>
                      <a:r>
                        <a:rPr lang="es-ES" sz="1600" b="0" i="0" u="none" strike="noStrike" dirty="0">
                          <a:solidFill>
                            <a:srgbClr val="000000"/>
                          </a:solidFill>
                          <a:effectLst/>
                          <a:latin typeface="+mj-ea"/>
                          <a:ea typeface="+mj-ea"/>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600" b="0" i="0" u="none" strike="noStrike" dirty="0">
                          <a:solidFill>
                            <a:srgbClr val="000000"/>
                          </a:solidFill>
                          <a:effectLst/>
                          <a:latin typeface="+mj-ea"/>
                          <a:ea typeface="+mj-ea"/>
                          <a:cs typeface="Arial" panose="020B0604020202020204" pitchFamily="34" charset="0"/>
                        </a:rPr>
                        <a:t>1,500 – 1,600 </a:t>
                      </a:r>
                      <a:r>
                        <a:rPr lang="zh-CN" altLang="en-US" sz="1600" b="0" i="0" u="none" strike="noStrike" dirty="0">
                          <a:solidFill>
                            <a:srgbClr val="000000"/>
                          </a:solidFill>
                          <a:effectLst/>
                          <a:latin typeface="+mj-ea"/>
                          <a:ea typeface="+mj-ea"/>
                          <a:cs typeface="Arial" panose="020B0604020202020204" pitchFamily="34" charset="0"/>
                        </a:rPr>
                        <a:t>越南盾</a:t>
                      </a:r>
                      <a:r>
                        <a:rPr lang="en-US" sz="1600" b="0" i="0" u="none" strike="noStrike" baseline="0" dirty="0">
                          <a:solidFill>
                            <a:srgbClr val="000000"/>
                          </a:solidFill>
                          <a:effectLst/>
                          <a:latin typeface="+mj-ea"/>
                          <a:ea typeface="+mj-ea"/>
                          <a:cs typeface="Arial" panose="020B0604020202020204" pitchFamily="34" charset="0"/>
                        </a:rPr>
                        <a:t>/</a:t>
                      </a:r>
                      <a:r>
                        <a:rPr lang="zh-CN" altLang="en-US" sz="1600" b="0" i="0" u="none" strike="noStrike" baseline="0" dirty="0">
                          <a:solidFill>
                            <a:srgbClr val="000000"/>
                          </a:solidFill>
                          <a:effectLst/>
                          <a:latin typeface="+mj-ea"/>
                          <a:ea typeface="+mj-ea"/>
                          <a:cs typeface="Arial" panose="020B0604020202020204" pitchFamily="34" charset="0"/>
                        </a:rPr>
                        <a:t>千瓦时</a:t>
                      </a:r>
                      <a:endParaRPr lang="en-US" sz="1600" b="0" i="0" u="none" strike="noStrike" dirty="0">
                        <a:solidFill>
                          <a:srgbClr val="00000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10001"/>
                  </a:ext>
                </a:extLst>
              </a:tr>
              <a:tr h="687235">
                <a:tc>
                  <a:txBody>
                    <a:bodyPr/>
                    <a:lstStyle/>
                    <a:p>
                      <a:pPr algn="l" fontAlgn="b"/>
                      <a:r>
                        <a:rPr lang="en-US" sz="1600" b="0" i="0" u="none" strike="noStrike" dirty="0">
                          <a:solidFill>
                            <a:srgbClr val="000000"/>
                          </a:solidFill>
                          <a:effectLst/>
                          <a:latin typeface="+mj-ea"/>
                          <a:ea typeface="+mj-ea"/>
                          <a:cs typeface="Arial" panose="020B0604020202020204" pitchFamily="34" charset="0"/>
                        </a:rPr>
                        <a:t>  </a:t>
                      </a:r>
                      <a:r>
                        <a:rPr lang="zh-CN" altLang="en-US" sz="1600" b="0" i="0" u="none" strike="noStrike" dirty="0">
                          <a:solidFill>
                            <a:srgbClr val="000000"/>
                          </a:solidFill>
                          <a:effectLst/>
                          <a:latin typeface="+mj-ea"/>
                          <a:ea typeface="+mj-ea"/>
                          <a:cs typeface="Arial" panose="020B0604020202020204" pitchFamily="34" charset="0"/>
                        </a:rPr>
                        <a:t>毛利</a:t>
                      </a:r>
                      <a:r>
                        <a:rPr lang="en-US" sz="1600" b="0" i="0" u="none" strike="noStrike" dirty="0">
                          <a:solidFill>
                            <a:srgbClr val="000000"/>
                          </a:solidFill>
                          <a:effectLst/>
                          <a:latin typeface="+mj-ea"/>
                          <a:ea typeface="+mj-ea"/>
                          <a:cs typeface="Arial" panose="020B0604020202020204" pitchFamily="34" charset="0"/>
                        </a:rPr>
                        <a:t> / </a:t>
                      </a:r>
                      <a:r>
                        <a:rPr lang="zh-CN" altLang="en-US" sz="1600" b="0" i="0" u="none" strike="noStrike" dirty="0">
                          <a:solidFill>
                            <a:srgbClr val="000000"/>
                          </a:solidFill>
                          <a:effectLst/>
                          <a:latin typeface="+mj-ea"/>
                          <a:ea typeface="+mj-ea"/>
                          <a:cs typeface="Arial" panose="020B0604020202020204" pitchFamily="34" charset="0"/>
                        </a:rPr>
                        <a:t>千瓦时</a:t>
                      </a:r>
                      <a:endParaRPr lang="en-US" sz="1600" b="0" i="0" u="none" strike="noStrike" dirty="0">
                        <a:solidFill>
                          <a:srgbClr val="00000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indent="0" algn="ctr" defTabSz="544211"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j-ea"/>
                          <a:ea typeface="+mj-ea"/>
                          <a:cs typeface="Arial" panose="020B0604020202020204" pitchFamily="34" charset="0"/>
                        </a:rPr>
                        <a:t>280 – 350 </a:t>
                      </a:r>
                      <a:r>
                        <a:rPr lang="zh-CN" altLang="en-US" sz="1600" b="0" i="0" u="none" strike="noStrike" dirty="0">
                          <a:solidFill>
                            <a:srgbClr val="000000"/>
                          </a:solidFill>
                          <a:effectLst/>
                          <a:latin typeface="+mj-ea"/>
                          <a:ea typeface="+mj-ea"/>
                          <a:cs typeface="Arial" panose="020B0604020202020204" pitchFamily="34" charset="0"/>
                        </a:rPr>
                        <a:t>越南盾</a:t>
                      </a:r>
                      <a:r>
                        <a:rPr lang="en-US" sz="1600" b="0" i="0" u="none" strike="noStrike" dirty="0">
                          <a:solidFill>
                            <a:srgbClr val="000000"/>
                          </a:solidFill>
                          <a:effectLst/>
                          <a:latin typeface="+mj-ea"/>
                          <a:ea typeface="+mj-ea"/>
                          <a:cs typeface="Arial" panose="020B0604020202020204" pitchFamily="34" charset="0"/>
                        </a:rPr>
                        <a:t>/</a:t>
                      </a:r>
                      <a:r>
                        <a:rPr lang="zh-CN" altLang="en-US" sz="1600" b="0" i="0" u="none" strike="noStrike" baseline="0" dirty="0">
                          <a:solidFill>
                            <a:srgbClr val="000000"/>
                          </a:solidFill>
                          <a:effectLst/>
                          <a:latin typeface="+mj-ea"/>
                          <a:ea typeface="+mj-ea"/>
                          <a:cs typeface="Arial" panose="020B0604020202020204" pitchFamily="34" charset="0"/>
                        </a:rPr>
                        <a:t>千瓦时</a:t>
                      </a:r>
                      <a:endParaRPr lang="en-US" sz="1600" b="0" i="0" u="none" strike="noStrike" dirty="0">
                        <a:solidFill>
                          <a:srgbClr val="00000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10002"/>
                  </a:ext>
                </a:extLst>
              </a:tr>
              <a:tr h="687235">
                <a:tc>
                  <a:txBody>
                    <a:bodyPr/>
                    <a:lstStyle/>
                    <a:p>
                      <a:pPr algn="l" fontAlgn="b"/>
                      <a:r>
                        <a:rPr lang="en-US" sz="1600" b="1" i="0" u="none" strike="noStrike" dirty="0">
                          <a:solidFill>
                            <a:srgbClr val="008080"/>
                          </a:solidFill>
                          <a:effectLst/>
                          <a:latin typeface="+mj-ea"/>
                          <a:ea typeface="+mj-ea"/>
                          <a:cs typeface="Arial" panose="020B0604020202020204" pitchFamily="34" charset="0"/>
                        </a:rPr>
                        <a:t>  </a:t>
                      </a:r>
                      <a:r>
                        <a:rPr lang="zh-CN" altLang="en-US" sz="1600" b="1" i="0" u="none" strike="noStrike" dirty="0">
                          <a:solidFill>
                            <a:srgbClr val="008080"/>
                          </a:solidFill>
                          <a:effectLst/>
                          <a:latin typeface="+mj-ea"/>
                          <a:ea typeface="+mj-ea"/>
                          <a:cs typeface="Arial" panose="020B0604020202020204" pitchFamily="34" charset="0"/>
                        </a:rPr>
                        <a:t>经营活动现金流量（</a:t>
                      </a:r>
                      <a:r>
                        <a:rPr lang="en-US" altLang="zh-CN" sz="1600" b="1" i="0" u="none" strike="noStrike" dirty="0">
                          <a:solidFill>
                            <a:srgbClr val="008080"/>
                          </a:solidFill>
                          <a:effectLst/>
                          <a:latin typeface="+mj-ea"/>
                          <a:ea typeface="+mj-ea"/>
                          <a:cs typeface="Arial" panose="020B0604020202020204" pitchFamily="34" charset="0"/>
                        </a:rPr>
                        <a:t>CFO</a:t>
                      </a:r>
                      <a:r>
                        <a:rPr lang="zh-CN" altLang="en-US" sz="1600" b="1" i="0" u="none" strike="noStrike" dirty="0">
                          <a:solidFill>
                            <a:srgbClr val="008080"/>
                          </a:solidFill>
                          <a:effectLst/>
                          <a:latin typeface="+mj-ea"/>
                          <a:ea typeface="+mj-ea"/>
                          <a:cs typeface="Arial" panose="020B0604020202020204" pitchFamily="34" charset="0"/>
                        </a:rPr>
                        <a:t>）</a:t>
                      </a:r>
                      <a:endParaRPr lang="en-US" sz="1600" b="1" i="0" u="none" strike="noStrike" dirty="0">
                        <a:solidFill>
                          <a:srgbClr val="00808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8080"/>
                          </a:solidFill>
                          <a:effectLst/>
                          <a:latin typeface="+mj-ea"/>
                          <a:ea typeface="+mj-ea"/>
                          <a:cs typeface="Arial" panose="020B0604020202020204" pitchFamily="34" charset="0"/>
                        </a:rPr>
                        <a:t>1.8</a:t>
                      </a:r>
                      <a:r>
                        <a:rPr lang="zh-CN" altLang="en-US" sz="1600" b="1" i="0" u="none" strike="noStrike" dirty="0">
                          <a:solidFill>
                            <a:srgbClr val="008080"/>
                          </a:solidFill>
                          <a:effectLst/>
                          <a:latin typeface="+mj-ea"/>
                          <a:ea typeface="+mj-ea"/>
                          <a:cs typeface="Arial" panose="020B0604020202020204" pitchFamily="34" charset="0"/>
                        </a:rPr>
                        <a:t>万亿</a:t>
                      </a:r>
                      <a:r>
                        <a:rPr lang="en-US" sz="1600" b="1" i="0" u="none" strike="noStrike" dirty="0">
                          <a:solidFill>
                            <a:srgbClr val="008080"/>
                          </a:solidFill>
                          <a:effectLst/>
                          <a:latin typeface="+mj-ea"/>
                          <a:ea typeface="+mj-ea"/>
                          <a:cs typeface="Arial" panose="020B0604020202020204" pitchFamily="34" charset="0"/>
                        </a:rPr>
                        <a:t> – 2.2</a:t>
                      </a:r>
                      <a:r>
                        <a:rPr lang="zh-CN" altLang="en-US" sz="1600" b="1" i="0" u="none" strike="noStrike" dirty="0">
                          <a:solidFill>
                            <a:srgbClr val="008080"/>
                          </a:solidFill>
                          <a:effectLst/>
                          <a:latin typeface="+mj-ea"/>
                          <a:ea typeface="+mj-ea"/>
                          <a:cs typeface="Arial" panose="020B0604020202020204" pitchFamily="34" charset="0"/>
                        </a:rPr>
                        <a:t>万亿</a:t>
                      </a:r>
                      <a:endParaRPr lang="en-US" sz="1600" b="1" i="0" u="none" strike="noStrike" dirty="0">
                        <a:solidFill>
                          <a:srgbClr val="00808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8080"/>
                          </a:solidFill>
                          <a:effectLst/>
                          <a:latin typeface="+mj-ea"/>
                          <a:ea typeface="+mj-ea"/>
                          <a:cs typeface="Arial" panose="020B0604020202020204" pitchFamily="34" charset="0"/>
                        </a:rPr>
                        <a:t>1.7</a:t>
                      </a:r>
                      <a:r>
                        <a:rPr lang="zh-CN" altLang="en-US" sz="1600" b="1" i="0" u="none" strike="noStrike" dirty="0">
                          <a:solidFill>
                            <a:srgbClr val="008080"/>
                          </a:solidFill>
                          <a:effectLst/>
                          <a:latin typeface="+mj-ea"/>
                          <a:ea typeface="+mj-ea"/>
                          <a:cs typeface="Arial" panose="020B0604020202020204" pitchFamily="34" charset="0"/>
                        </a:rPr>
                        <a:t>万亿</a:t>
                      </a:r>
                      <a:r>
                        <a:rPr lang="en-US" sz="1600" b="1" i="0" u="none" strike="noStrike" dirty="0">
                          <a:solidFill>
                            <a:srgbClr val="008080"/>
                          </a:solidFill>
                          <a:effectLst/>
                          <a:latin typeface="+mj-ea"/>
                          <a:ea typeface="+mj-ea"/>
                          <a:cs typeface="Arial" panose="020B0604020202020204" pitchFamily="34" charset="0"/>
                        </a:rPr>
                        <a:t>– 1.9</a:t>
                      </a:r>
                      <a:r>
                        <a:rPr lang="zh-CN" altLang="en-US" sz="1600" b="1" i="0" u="none" strike="noStrike" dirty="0">
                          <a:solidFill>
                            <a:srgbClr val="008080"/>
                          </a:solidFill>
                          <a:effectLst/>
                          <a:latin typeface="+mj-ea"/>
                          <a:ea typeface="+mj-ea"/>
                          <a:cs typeface="Arial" panose="020B0604020202020204" pitchFamily="34" charset="0"/>
                        </a:rPr>
                        <a:t>万亿</a:t>
                      </a:r>
                      <a:endParaRPr lang="en-US" sz="1600" b="1" i="0" u="none" strike="noStrike" dirty="0">
                        <a:solidFill>
                          <a:srgbClr val="008080"/>
                        </a:solidFill>
                        <a:effectLst/>
                        <a:latin typeface="+mj-ea"/>
                        <a:ea typeface="+mj-ea"/>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2"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80653809"/>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16</a:t>
            </a:fld>
            <a:endParaRPr lang="en-US" dirty="0">
              <a:solidFill>
                <a:prstClr val="white"/>
              </a:solidFill>
            </a:endParaRPr>
          </a:p>
        </p:txBody>
      </p:sp>
      <p:cxnSp>
        <p:nvCxnSpPr>
          <p:cNvPr id="5" name="Straight Connector 4"/>
          <p:cNvCxnSpPr/>
          <p:nvPr/>
        </p:nvCxnSpPr>
        <p:spPr>
          <a:xfrm flipV="1">
            <a:off x="271848" y="6507892"/>
            <a:ext cx="11771871" cy="8239"/>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193589" y="6534488"/>
            <a:ext cx="2743200"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800" dirty="0">
                <a:solidFill>
                  <a:srgbClr val="2E75B6"/>
                </a:solidFill>
                <a:latin typeface="Times New Roman" panose="02020603050405020304" pitchFamily="18" charset="0"/>
                <a:ea typeface="Calibri" panose="020F0502020204030204" pitchFamily="34" charset="0"/>
                <a:cs typeface="Times New Roman" panose="02020603050405020304" pitchFamily="18" charset="0"/>
              </a:rPr>
              <a:t>CSI Research center</a:t>
            </a:r>
            <a:endParaRPr lang="en-US" sz="1100" dirty="0">
              <a:solidFill>
                <a:prstClr val="white"/>
              </a:solidFill>
              <a:ea typeface="Calibri" panose="020F0502020204030204" pitchFamily="34" charset="0"/>
              <a:cs typeface="Times New Roman" panose="02020603050405020304" pitchFamily="18" charset="0"/>
            </a:endParaRPr>
          </a:p>
        </p:txBody>
      </p:sp>
      <p:sp>
        <p:nvSpPr>
          <p:cNvPr id="37" name="Rectangle 36"/>
          <p:cNvSpPr/>
          <p:nvPr/>
        </p:nvSpPr>
        <p:spPr>
          <a:xfrm>
            <a:off x="10989276" y="6534488"/>
            <a:ext cx="1054444" cy="267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来源</a:t>
            </a:r>
            <a:r>
              <a:rPr 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CSI </a:t>
            </a:r>
            <a:r>
              <a:rPr lang="zh-CN" altLang="en-US" sz="800" i="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收集</a:t>
            </a:r>
            <a:endParaRPr lang="en-US" sz="1100" dirty="0">
              <a:solidFill>
                <a:prstClr val="white"/>
              </a:solidFill>
              <a:ea typeface="Calibri" panose="020F0502020204030204" pitchFamily="34" charset="0"/>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794236979"/>
              </p:ext>
            </p:extLst>
          </p:nvPr>
        </p:nvGraphicFramePr>
        <p:xfrm>
          <a:off x="2841280" y="142455"/>
          <a:ext cx="7233595" cy="903291"/>
        </p:xfrm>
        <a:graphic>
          <a:graphicData uri="http://schemas.openxmlformats.org/drawingml/2006/table">
            <a:tbl>
              <a:tblPr firstRow="1" firstCol="1" bandRow="1"/>
              <a:tblGrid>
                <a:gridCol w="7233595">
                  <a:extLst>
                    <a:ext uri="{9D8B030D-6E8A-4147-A177-3AD203B41FA5}">
                      <a16:colId xmlns:a16="http://schemas.microsoft.com/office/drawing/2014/main" xmlns="" val="20000"/>
                    </a:ext>
                  </a:extLst>
                </a:gridCol>
              </a:tblGrid>
              <a:tr h="319421">
                <a:tc>
                  <a:txBody>
                    <a:bodyPr/>
                    <a:lstStyle/>
                    <a:p>
                      <a:endParaRPr lang="en-US" dirty="0"/>
                    </a:p>
                  </a:txBody>
                  <a:tcPr marL="68580" marR="68580" marT="0" marB="0">
                    <a:lnL>
                      <a:noFill/>
                    </a:lnL>
                    <a:lnR>
                      <a:noFill/>
                    </a:lnR>
                    <a:lnT>
                      <a:noFill/>
                    </a:lnT>
                    <a:lnB>
                      <a:noFill/>
                    </a:lnB>
                  </a:tcPr>
                </a:tc>
                <a:extLst>
                  <a:ext uri="{0D108BD9-81ED-4DB2-BD59-A6C34878D82A}">
                    <a16:rowId xmlns:a16="http://schemas.microsoft.com/office/drawing/2014/main" xmlns="" val="10000"/>
                  </a:ext>
                </a:extLst>
              </a:tr>
              <a:tr h="575631">
                <a:tc>
                  <a:txBody>
                    <a:bodyPr/>
                    <a:lstStyle/>
                    <a:p>
                      <a:pPr marL="0" marR="0" lvl="0" indent="0" algn="l" defTabSz="544211" rtl="0" eaLnBrk="1" fontAlgn="auto" latinLnBrk="0" hangingPunct="1">
                        <a:lnSpc>
                          <a:spcPct val="120000"/>
                        </a:lnSpc>
                        <a:spcBef>
                          <a:spcPts val="0"/>
                        </a:spcBef>
                        <a:spcAft>
                          <a:spcPts val="0"/>
                        </a:spcAft>
                        <a:buClrTx/>
                        <a:buSzTx/>
                        <a:buFontTx/>
                        <a:buNone/>
                        <a:tabLst>
                          <a:tab pos="2971800" algn="ctr"/>
                          <a:tab pos="5943600" algn="r"/>
                        </a:tabLst>
                        <a:defRPr/>
                      </a:pPr>
                      <a:r>
                        <a:rPr kumimoji="0" lang="zh-CN" alt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rPr>
                        <a:t>企业分析</a:t>
                      </a:r>
                      <a:endParaRPr kumimoji="0" lang="en-US" sz="2200" b="1" i="0" u="none" strike="noStrike" kern="1200" cap="none" spc="0" normalizeH="0" baseline="0" noProof="0" dirty="0">
                        <a:ln>
                          <a:noFill/>
                        </a:ln>
                        <a:solidFill>
                          <a:srgbClr val="002060"/>
                        </a:solidFill>
                        <a:effectLst/>
                        <a:uLnTx/>
                        <a:uFillTx/>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0001"/>
                  </a:ext>
                </a:extLst>
              </a:tr>
            </a:tbl>
          </a:graphicData>
        </a:graphic>
      </p:graphicFrame>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9" name="TextBox 8"/>
          <p:cNvSpPr txBox="1"/>
          <p:nvPr/>
        </p:nvSpPr>
        <p:spPr>
          <a:xfrm>
            <a:off x="1002952" y="731933"/>
            <a:ext cx="6804455" cy="756297"/>
          </a:xfrm>
          <a:prstGeom prst="rect">
            <a:avLst/>
          </a:prstGeom>
          <a:noFill/>
        </p:spPr>
        <p:txBody>
          <a:bodyPr wrap="square" rtlCol="0">
            <a:spAutoFit/>
          </a:bodyPr>
          <a:lstStyle/>
          <a:p>
            <a:pPr>
              <a:lnSpc>
                <a:spcPct val="150000"/>
              </a:lnSpc>
            </a:pPr>
            <a:endParaRPr lang="en-US" sz="1000" dirty="0">
              <a:solidFill>
                <a:srgbClr val="000000"/>
              </a:solidFill>
              <a:cs typeface="Arial" panose="020B0604020202020204" pitchFamily="34" charset="0"/>
            </a:endParaRPr>
          </a:p>
          <a:p>
            <a:pPr>
              <a:lnSpc>
                <a:spcPct val="150000"/>
              </a:lnSpc>
            </a:pPr>
            <a:endParaRPr lang="en-US" sz="1000" dirty="0">
              <a:solidFill>
                <a:srgbClr val="000000"/>
              </a:solidFill>
              <a:cs typeface="Arial" panose="020B0604020202020204" pitchFamily="34" charset="0"/>
            </a:endParaRPr>
          </a:p>
          <a:p>
            <a:pPr>
              <a:lnSpc>
                <a:spcPct val="150000"/>
              </a:lnSpc>
            </a:pPr>
            <a:endParaRPr lang="vi-VN" sz="1000" i="1" dirty="0">
              <a:solidFill>
                <a:srgbClr val="000000"/>
              </a:solidFill>
              <a:cs typeface="Arial" panose="020B0604020202020204" pitchFamily="34" charset="0"/>
            </a:endParaRPr>
          </a:p>
        </p:txBody>
      </p:sp>
      <p:sp>
        <p:nvSpPr>
          <p:cNvPr id="11" name="Rectangle 10"/>
          <p:cNvSpPr/>
          <p:nvPr/>
        </p:nvSpPr>
        <p:spPr>
          <a:xfrm>
            <a:off x="850180" y="1181405"/>
            <a:ext cx="10545024" cy="784830"/>
          </a:xfrm>
          <a:prstGeom prst="rect">
            <a:avLst/>
          </a:prstGeom>
        </p:spPr>
        <p:txBody>
          <a:bodyPr wrap="square">
            <a:spAutoFit/>
          </a:bodyPr>
          <a:lstStyle/>
          <a:p>
            <a:pPr>
              <a:lnSpc>
                <a:spcPct val="150000"/>
              </a:lnSpc>
            </a:pPr>
            <a:r>
              <a:rPr lang="zh-CN" altLang="en-US" sz="1000" b="1" dirty="0">
                <a:solidFill>
                  <a:srgbClr val="000000"/>
                </a:solidFill>
                <a:latin typeface="+mj-ea"/>
                <a:ea typeface="+mj-ea"/>
                <a:cs typeface="Arial" panose="020B0604020202020204" pitchFamily="34" charset="0"/>
              </a:rPr>
              <a:t>定价</a:t>
            </a:r>
            <a:endParaRPr lang="en-US" sz="1000" dirty="0">
              <a:solidFill>
                <a:srgbClr val="000000"/>
              </a:solidFill>
              <a:latin typeface="+mj-ea"/>
              <a:ea typeface="+mj-ea"/>
              <a:cs typeface="Arial" panose="020B0604020202020204" pitchFamily="34" charset="0"/>
            </a:endParaRPr>
          </a:p>
          <a:p>
            <a:pPr lvl="0" eaLnBrk="0" fontAlgn="base" hangingPunct="0">
              <a:spcBef>
                <a:spcPct val="0"/>
              </a:spcBef>
              <a:spcAft>
                <a:spcPct val="0"/>
              </a:spcAft>
            </a:pPr>
            <a:r>
              <a:rPr lang="zh-CN" altLang="en-US" sz="1000" dirty="0">
                <a:solidFill>
                  <a:srgbClr val="000000"/>
                </a:solidFill>
                <a:latin typeface="+mj-ea"/>
                <a:ea typeface="+mj-ea"/>
                <a:cs typeface="Arial" panose="020B0604020202020204" pitchFamily="34" charset="0"/>
              </a:rPr>
              <a:t>当初，</a:t>
            </a:r>
            <a:r>
              <a:rPr lang="zh-CN" altLang="en-US" sz="1000" dirty="0">
                <a:solidFill>
                  <a:srgbClr val="202124"/>
                </a:solidFill>
                <a:latin typeface="+mj-ea"/>
                <a:ea typeface="+mj-ea"/>
              </a:rPr>
              <a:t>当判定</a:t>
            </a:r>
            <a:r>
              <a:rPr lang="en-US" altLang="zh-CN" sz="1000" dirty="0">
                <a:solidFill>
                  <a:srgbClr val="202124"/>
                </a:solidFill>
                <a:latin typeface="+mj-ea"/>
                <a:ea typeface="+mj-ea"/>
              </a:rPr>
              <a:t>HND</a:t>
            </a:r>
            <a:r>
              <a:rPr lang="zh-CN" altLang="en-US" sz="1000" dirty="0">
                <a:solidFill>
                  <a:srgbClr val="202124"/>
                </a:solidFill>
                <a:latin typeface="+mj-ea"/>
                <a:ea typeface="+mj-ea"/>
              </a:rPr>
              <a:t>只是稳定的公用事业行业中的小企业时，许多投资者会忽略</a:t>
            </a:r>
            <a:r>
              <a:rPr lang="en-US" altLang="zh-CN" sz="1000" dirty="0">
                <a:solidFill>
                  <a:srgbClr val="202124"/>
                </a:solidFill>
                <a:latin typeface="+mj-ea"/>
                <a:ea typeface="+mj-ea"/>
              </a:rPr>
              <a:t>HND</a:t>
            </a:r>
            <a:r>
              <a:rPr lang="zh-CN" altLang="en-US" sz="200" dirty="0">
                <a:latin typeface="+mj-ea"/>
                <a:ea typeface="+mj-ea"/>
              </a:rPr>
              <a:t> </a:t>
            </a:r>
            <a:r>
              <a:rPr lang="en-US" sz="1000" dirty="0">
                <a:solidFill>
                  <a:srgbClr val="000000"/>
                </a:solidFill>
                <a:latin typeface="+mj-ea"/>
                <a:ea typeface="+mj-ea"/>
                <a:cs typeface="Arial" panose="020B0604020202020204" pitchFamily="34" charset="0"/>
              </a:rPr>
              <a:t>,</a:t>
            </a:r>
            <a:r>
              <a:rPr lang="zh-CN" altLang="en-US" sz="1000" dirty="0">
                <a:solidFill>
                  <a:srgbClr val="202124"/>
                </a:solidFill>
                <a:latin typeface="+mj-ea"/>
                <a:ea typeface="+mj-ea"/>
              </a:rPr>
              <a:t>但是当看待极其“干净”的财务状况和净现金流量确实值得支付时，我们对</a:t>
            </a:r>
            <a:r>
              <a:rPr lang="en-US" altLang="zh-CN" sz="1000" dirty="0">
                <a:solidFill>
                  <a:srgbClr val="202124"/>
                </a:solidFill>
                <a:latin typeface="+mj-ea"/>
                <a:ea typeface="+mj-ea"/>
              </a:rPr>
              <a:t>2021</a:t>
            </a:r>
            <a:r>
              <a:rPr lang="zh-CN" altLang="en-US" sz="1000" dirty="0">
                <a:solidFill>
                  <a:srgbClr val="202124"/>
                </a:solidFill>
                <a:latin typeface="+mj-ea"/>
                <a:ea typeface="+mj-ea"/>
              </a:rPr>
              <a:t>年以后的股息进行了评估，这是</a:t>
            </a:r>
            <a:r>
              <a:rPr lang="en-US" altLang="zh-CN" sz="1000" dirty="0">
                <a:solidFill>
                  <a:srgbClr val="202124"/>
                </a:solidFill>
                <a:latin typeface="+mj-ea"/>
                <a:ea typeface="+mj-ea"/>
              </a:rPr>
              <a:t>2021</a:t>
            </a:r>
            <a:r>
              <a:rPr lang="zh-CN" altLang="en-US" sz="1000" dirty="0">
                <a:solidFill>
                  <a:srgbClr val="202124"/>
                </a:solidFill>
                <a:latin typeface="+mj-ea"/>
                <a:ea typeface="+mj-ea"/>
              </a:rPr>
              <a:t>年潜在的投资案例之一。</a:t>
            </a:r>
            <a:r>
              <a:rPr lang="zh-CN" altLang="en-US" sz="200" dirty="0">
                <a:latin typeface="+mj-ea"/>
                <a:ea typeface="+mj-ea"/>
              </a:rPr>
              <a:t> </a:t>
            </a:r>
            <a:r>
              <a:rPr lang="zh-CN" altLang="en-US" sz="1000" dirty="0">
                <a:solidFill>
                  <a:srgbClr val="000000"/>
                </a:solidFill>
                <a:latin typeface="+mj-ea"/>
                <a:ea typeface="+mj-ea"/>
                <a:cs typeface="Arial" panose="020B0604020202020204" pitchFamily="34" charset="0"/>
              </a:rPr>
              <a:t>在使用市盈率估值方法和折现股利流（</a:t>
            </a:r>
            <a:r>
              <a:rPr lang="en-US" altLang="zh-CN" sz="1000" dirty="0">
                <a:solidFill>
                  <a:srgbClr val="000000"/>
                </a:solidFill>
                <a:latin typeface="+mj-ea"/>
                <a:ea typeface="+mj-ea"/>
                <a:cs typeface="Arial" panose="020B0604020202020204" pitchFamily="34" charset="0"/>
              </a:rPr>
              <a:t>DCF</a:t>
            </a:r>
            <a:r>
              <a:rPr lang="zh-CN" altLang="en-US" sz="1000" dirty="0">
                <a:solidFill>
                  <a:srgbClr val="000000"/>
                </a:solidFill>
                <a:latin typeface="+mj-ea"/>
                <a:ea typeface="+mj-ea"/>
                <a:cs typeface="Arial" panose="020B0604020202020204" pitchFamily="34" charset="0"/>
              </a:rPr>
              <a:t>）之后，</a:t>
            </a:r>
            <a:r>
              <a:rPr lang="en-US" altLang="zh-CN" sz="1000" dirty="0">
                <a:solidFill>
                  <a:srgbClr val="000000"/>
                </a:solidFill>
                <a:latin typeface="+mj-ea"/>
                <a:ea typeface="+mj-ea"/>
                <a:cs typeface="Arial" panose="020B0604020202020204" pitchFamily="34" charset="0"/>
              </a:rPr>
              <a:t>HND</a:t>
            </a:r>
            <a:r>
              <a:rPr lang="zh-CN" altLang="en-US" sz="1000" dirty="0">
                <a:solidFill>
                  <a:srgbClr val="000000"/>
                </a:solidFill>
                <a:latin typeface="+mj-ea"/>
                <a:ea typeface="+mj-ea"/>
                <a:cs typeface="Arial" panose="020B0604020202020204" pitchFamily="34" charset="0"/>
              </a:rPr>
              <a:t>在</a:t>
            </a:r>
            <a:r>
              <a:rPr lang="en-US" altLang="zh-CN" sz="1000" dirty="0">
                <a:solidFill>
                  <a:srgbClr val="000000"/>
                </a:solidFill>
                <a:latin typeface="+mj-ea"/>
                <a:ea typeface="+mj-ea"/>
                <a:cs typeface="Arial" panose="020B0604020202020204" pitchFamily="34" charset="0"/>
              </a:rPr>
              <a:t>[27.5-31.5]</a:t>
            </a:r>
            <a:r>
              <a:rPr lang="zh-CN" altLang="en-US" sz="1000" dirty="0">
                <a:solidFill>
                  <a:srgbClr val="000000"/>
                </a:solidFill>
                <a:latin typeface="+mj-ea"/>
                <a:ea typeface="+mj-ea"/>
                <a:cs typeface="Arial" panose="020B0604020202020204" pitchFamily="34" charset="0"/>
              </a:rPr>
              <a:t>区域提供了有吸引力的估值，比当前价格高出约</a:t>
            </a:r>
            <a:r>
              <a:rPr lang="en-US" altLang="zh-CN" sz="1000" dirty="0">
                <a:solidFill>
                  <a:srgbClr val="000000"/>
                </a:solidFill>
                <a:latin typeface="+mj-ea"/>
                <a:ea typeface="+mj-ea"/>
                <a:cs typeface="Arial" panose="020B0604020202020204" pitchFamily="34" charset="0"/>
              </a:rPr>
              <a:t>25</a:t>
            </a:r>
            <a:r>
              <a:rPr lang="zh-CN" altLang="en-US" sz="1000" dirty="0">
                <a:solidFill>
                  <a:srgbClr val="000000"/>
                </a:solidFill>
                <a:latin typeface="+mj-ea"/>
                <a:ea typeface="+mj-ea"/>
                <a:cs typeface="Arial" panose="020B0604020202020204" pitchFamily="34" charset="0"/>
              </a:rPr>
              <a:t>％。 </a:t>
            </a:r>
          </a:p>
          <a:p>
            <a:pPr lvl="0" eaLnBrk="0" fontAlgn="base" hangingPunct="0">
              <a:spcBef>
                <a:spcPct val="0"/>
              </a:spcBef>
              <a:spcAft>
                <a:spcPct val="0"/>
              </a:spcAft>
            </a:pPr>
            <a:endParaRPr lang="en-US" sz="1000" dirty="0">
              <a:solidFill>
                <a:srgbClr val="000000"/>
              </a:solidFill>
              <a:latin typeface="Arial" panose="020B0604020202020204" pitchFamily="34" charset="0"/>
              <a:cs typeface="Arial" panose="020B0604020202020204" pitchFamily="34" charset="0"/>
            </a:endParaRPr>
          </a:p>
        </p:txBody>
      </p:sp>
      <p:grpSp>
        <p:nvGrpSpPr>
          <p:cNvPr id="2" name="Group 1"/>
          <p:cNvGrpSpPr/>
          <p:nvPr/>
        </p:nvGrpSpPr>
        <p:grpSpPr>
          <a:xfrm>
            <a:off x="3452733" y="2316369"/>
            <a:ext cx="4719117" cy="4030765"/>
            <a:chOff x="4281224" y="792510"/>
            <a:chExt cx="3776869" cy="5650658"/>
          </a:xfrm>
        </p:grpSpPr>
        <p:sp>
          <p:nvSpPr>
            <p:cNvPr id="12" name="TextBox 11"/>
            <p:cNvSpPr txBox="1"/>
            <p:nvPr/>
          </p:nvSpPr>
          <p:spPr>
            <a:xfrm>
              <a:off x="4281224" y="792510"/>
              <a:ext cx="3776869" cy="1251253"/>
            </a:xfrm>
            <a:prstGeom prst="rect">
              <a:avLst/>
            </a:prstGeom>
            <a:solidFill>
              <a:srgbClr val="92D050"/>
            </a:solidFill>
          </p:spPr>
          <p:txBody>
            <a:bodyPr wrap="square" rtlCol="0">
              <a:spAutoFit/>
            </a:bodyPr>
            <a:lstStyle/>
            <a:p>
              <a:pPr lvl="0" algn="ctr">
                <a:defRPr/>
              </a:pPr>
              <a:r>
                <a:rPr lang="en-US" sz="2800" b="1" kern="0" noProof="0" dirty="0">
                  <a:solidFill>
                    <a:prstClr val="black"/>
                  </a:solidFill>
                </a:rPr>
                <a:t>27</a:t>
              </a:r>
              <a:r>
                <a:rPr lang="en-US" sz="2800" b="1" kern="0" dirty="0">
                  <a:solidFill>
                    <a:prstClr val="black"/>
                  </a:solidFill>
                </a:rPr>
                <a:t>,</a:t>
              </a:r>
              <a:r>
                <a:rPr lang="en-US" sz="2800" b="1" kern="0" noProof="0" dirty="0">
                  <a:solidFill>
                    <a:prstClr val="black"/>
                  </a:solidFill>
                </a:rPr>
                <a:t>500 – 31</a:t>
              </a:r>
              <a:r>
                <a:rPr lang="en-US" sz="2800" b="1" kern="0" dirty="0">
                  <a:solidFill>
                    <a:prstClr val="black"/>
                  </a:solidFill>
                </a:rPr>
                <a:t>,</a:t>
              </a:r>
              <a:r>
                <a:rPr lang="en-US" sz="2800" b="1" kern="0" noProof="0" dirty="0">
                  <a:solidFill>
                    <a:prstClr val="black"/>
                  </a:solidFill>
                </a:rPr>
                <a:t>500</a:t>
              </a:r>
              <a:r>
                <a:rPr lang="zh-CN" altLang="en-US" sz="2800" b="1" kern="0" noProof="0" dirty="0">
                  <a:solidFill>
                    <a:prstClr val="black"/>
                  </a:solidFill>
                </a:rPr>
                <a:t>越南盾</a:t>
              </a:r>
              <a:r>
                <a:rPr kumimoji="0" lang="en-US" sz="2800" b="1" i="0" u="none" strike="noStrike" kern="0" cap="none" spc="0" normalizeH="0" baseline="0" noProof="0" dirty="0">
                  <a:ln>
                    <a:noFill/>
                  </a:ln>
                  <a:solidFill>
                    <a:prstClr val="black"/>
                  </a:solidFill>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2021</a:t>
              </a:r>
              <a:r>
                <a:rPr kumimoji="0" lang="zh-CN" altLang="en-US" sz="2400" b="0" i="0" u="none" strike="noStrike" kern="0" cap="none" spc="0" normalizeH="0" baseline="0" noProof="0" dirty="0">
                  <a:ln>
                    <a:noFill/>
                  </a:ln>
                  <a:solidFill>
                    <a:prstClr val="black"/>
                  </a:solidFill>
                  <a:effectLst/>
                  <a:uLnTx/>
                  <a:uFillTx/>
                </a:rPr>
                <a:t>年目标价</a:t>
              </a:r>
              <a:endParaRPr kumimoji="0" lang="en-US" sz="2400" b="0" i="0" u="none" strike="noStrike" kern="0" cap="none" spc="0" normalizeH="0" baseline="0" noProof="0" dirty="0">
                <a:ln>
                  <a:noFill/>
                </a:ln>
                <a:solidFill>
                  <a:prstClr val="black"/>
                </a:solidFill>
                <a:effectLst/>
                <a:uLnTx/>
                <a:uFillTx/>
              </a:endParaRPr>
            </a:p>
          </p:txBody>
        </p:sp>
        <p:sp>
          <p:nvSpPr>
            <p:cNvPr id="13" name="TextBox 12"/>
            <p:cNvSpPr txBox="1"/>
            <p:nvPr/>
          </p:nvSpPr>
          <p:spPr>
            <a:xfrm>
              <a:off x="5283494" y="2958453"/>
              <a:ext cx="1899291" cy="129440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kern="0" dirty="0">
                  <a:solidFill>
                    <a:schemeClr val="tx2">
                      <a:lumMod val="75000"/>
                    </a:schemeClr>
                  </a:solidFill>
                </a:rPr>
                <a:t>25.5</a:t>
              </a:r>
              <a:r>
                <a:rPr kumimoji="0" lang="en-US" sz="3600" b="0" i="0" u="none" strike="noStrike" kern="0" cap="none" spc="0" normalizeH="0" baseline="0" noProof="0" dirty="0">
                  <a:ln>
                    <a:noFill/>
                  </a:ln>
                  <a:solidFill>
                    <a:schemeClr val="tx2">
                      <a:lumMod val="75000"/>
                    </a:schemeClr>
                  </a:solidFill>
                  <a:effectLst/>
                  <a:uLnTx/>
                  <a:uFillTx/>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2">
                      <a:lumMod val="75000"/>
                    </a:schemeClr>
                  </a:solidFill>
                  <a:effectLst/>
                  <a:uLnTx/>
                  <a:uFillTx/>
                </a:rPr>
                <a:t>UPSIDE</a:t>
              </a:r>
            </a:p>
          </p:txBody>
        </p:sp>
        <p:sp>
          <p:nvSpPr>
            <p:cNvPr id="14" name="TextBox 13"/>
            <p:cNvSpPr txBox="1"/>
            <p:nvPr/>
          </p:nvSpPr>
          <p:spPr>
            <a:xfrm>
              <a:off x="4770483" y="5191915"/>
              <a:ext cx="3037090" cy="1251253"/>
            </a:xfrm>
            <a:prstGeom prst="rect">
              <a:avLst/>
            </a:prstGeom>
            <a:solidFill>
              <a:schemeClr val="accent1">
                <a:lumMod val="20000"/>
                <a:lumOff val="80000"/>
              </a:scheme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rPr>
                <a:t>21,900</a:t>
              </a:r>
              <a:r>
                <a:rPr kumimoji="0" lang="zh-CN" altLang="en-US" sz="2800" b="1" i="0" u="none" strike="noStrike" kern="0" cap="none" spc="0" normalizeH="0" baseline="0" noProof="0" dirty="0">
                  <a:ln>
                    <a:noFill/>
                  </a:ln>
                  <a:solidFill>
                    <a:prstClr val="black"/>
                  </a:solidFill>
                  <a:effectLst/>
                  <a:uLnTx/>
                  <a:uFillTx/>
                </a:rPr>
                <a:t>越南盾</a:t>
              </a:r>
              <a:endParaRPr kumimoji="0" lang="en-US" sz="2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rPr>
                <a:t>目前价</a:t>
              </a:r>
              <a:r>
                <a:rPr kumimoji="0" lang="en-US" sz="2400" b="0" i="0" u="none" strike="noStrike" kern="0" cap="none" spc="0" normalizeH="0" baseline="0" noProof="0" dirty="0">
                  <a:ln>
                    <a:noFill/>
                  </a:ln>
                  <a:solidFill>
                    <a:prstClr val="black"/>
                  </a:solidFill>
                  <a:effectLst/>
                  <a:uLnTx/>
                  <a:uFillTx/>
                </a:rPr>
                <a:t>: 2021</a:t>
              </a:r>
              <a:r>
                <a:rPr kumimoji="0" lang="zh-CN" altLang="en-US" sz="2400" b="0" i="0" u="none" strike="noStrike" kern="0" cap="none" spc="0" normalizeH="0" baseline="0" noProof="0" dirty="0">
                  <a:ln>
                    <a:noFill/>
                  </a:ln>
                  <a:solidFill>
                    <a:prstClr val="black"/>
                  </a:solidFill>
                  <a:effectLst/>
                  <a:uLnTx/>
                  <a:uFillTx/>
                </a:rPr>
                <a:t>年</a:t>
              </a:r>
              <a:r>
                <a:rPr kumimoji="0" lang="en-US" altLang="zh-CN" sz="2400" b="0" i="0" u="none" strike="noStrike" kern="0" cap="none" spc="0" normalizeH="0" baseline="0" noProof="0" dirty="0">
                  <a:ln>
                    <a:noFill/>
                  </a:ln>
                  <a:solidFill>
                    <a:prstClr val="black"/>
                  </a:solidFill>
                  <a:effectLst/>
                  <a:uLnTx/>
                  <a:uFillTx/>
                </a:rPr>
                <a:t>4</a:t>
              </a:r>
              <a:r>
                <a:rPr lang="zh-CN" altLang="en-US" sz="2400" kern="0" dirty="0">
                  <a:solidFill>
                    <a:prstClr val="black"/>
                  </a:solidFill>
                </a:rPr>
                <a:t>月</a:t>
              </a:r>
              <a:r>
                <a:rPr lang="en-US" altLang="zh-CN" sz="2400" kern="0" dirty="0">
                  <a:solidFill>
                    <a:prstClr val="black"/>
                  </a:solidFill>
                </a:rPr>
                <a:t>9</a:t>
              </a:r>
              <a:r>
                <a:rPr lang="zh-CN" altLang="en-US" sz="2400" kern="0" dirty="0">
                  <a:solidFill>
                    <a:prstClr val="black"/>
                  </a:solidFill>
                </a:rPr>
                <a:t>日</a:t>
              </a:r>
              <a:endParaRPr kumimoji="0" lang="en-US" sz="2400" b="0" i="0" u="none" strike="noStrike" kern="0" cap="none" spc="0" normalizeH="0" baseline="0" noProof="0" dirty="0">
                <a:ln>
                  <a:noFill/>
                </a:ln>
                <a:solidFill>
                  <a:prstClr val="black"/>
                </a:solidFill>
                <a:effectLst/>
                <a:uLnTx/>
                <a:uFillTx/>
              </a:endParaRPr>
            </a:p>
          </p:txBody>
        </p:sp>
        <p:sp>
          <p:nvSpPr>
            <p:cNvPr id="17" name="Up Arrow 16"/>
            <p:cNvSpPr/>
            <p:nvPr/>
          </p:nvSpPr>
          <p:spPr>
            <a:xfrm>
              <a:off x="6126683" y="2337753"/>
              <a:ext cx="162304" cy="617888"/>
            </a:xfrm>
            <a:prstGeom prst="upArrow">
              <a:avLst/>
            </a:prstGeom>
            <a:solidFill>
              <a:schemeClr val="tx2">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Open Sans Light"/>
              </a:endParaRPr>
            </a:p>
          </p:txBody>
        </p:sp>
        <p:sp>
          <p:nvSpPr>
            <p:cNvPr id="19" name="Up Arrow 18"/>
            <p:cNvSpPr/>
            <p:nvPr/>
          </p:nvSpPr>
          <p:spPr>
            <a:xfrm>
              <a:off x="6153575" y="4471524"/>
              <a:ext cx="162304" cy="617888"/>
            </a:xfrm>
            <a:prstGeom prst="upArrow">
              <a:avLst/>
            </a:prstGeom>
            <a:solidFill>
              <a:schemeClr val="tx2">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Open Sans Light"/>
              </a:endParaRPr>
            </a:p>
          </p:txBody>
        </p:sp>
      </p:grpSp>
      <p:sp>
        <p:nvSpPr>
          <p:cNvPr id="3" name="Rectangle 1"/>
          <p:cNvSpPr>
            <a:spLocks noChangeArrowheads="1"/>
          </p:cNvSpPr>
          <p:nvPr/>
        </p:nvSpPr>
        <p:spPr bwMode="auto">
          <a:xfrm>
            <a:off x="0" y="10292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63050894"/>
      </p:ext>
    </p:extLst>
  </p:cSld>
  <p:clrMapOvr>
    <a:masterClrMapping/>
  </p:clrMapOvr>
  <mc:AlternateContent xmlns:mc="http://schemas.openxmlformats.org/markup-compatibility/2006" xmlns:p14="http://schemas.microsoft.com/office/powerpoint/2010/main">
    <mc:Choice Requires="p14">
      <p:transition spd="med" p14:dur="700" advTm="7653">
        <p:fade/>
      </p:transition>
    </mc:Choice>
    <mc:Fallback xmlns="">
      <p:transition spd="med" advTm="7653">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9DF686B8-C880-FF40-96DC-14FF2413C34E}" type="slidenum">
              <a:rPr lang="en-US" smtClean="0">
                <a:solidFill>
                  <a:prstClr val="white"/>
                </a:solidFill>
              </a:rPr>
              <a:pPr/>
              <a:t>17</a:t>
            </a:fld>
            <a:endParaRPr lang="en-US" dirty="0">
              <a:solidFill>
                <a:prstClr val="white"/>
              </a:solidFill>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326" y="129206"/>
            <a:ext cx="2040069" cy="981851"/>
          </a:xfrm>
          <a:prstGeom prst="rect">
            <a:avLst/>
          </a:prstGeom>
        </p:spPr>
      </p:pic>
      <p:sp>
        <p:nvSpPr>
          <p:cNvPr id="10" name="TextBox 9"/>
          <p:cNvSpPr txBox="1"/>
          <p:nvPr/>
        </p:nvSpPr>
        <p:spPr>
          <a:xfrm>
            <a:off x="7570573" y="4777946"/>
            <a:ext cx="1070919" cy="369332"/>
          </a:xfrm>
          <a:prstGeom prst="rect">
            <a:avLst/>
          </a:prstGeom>
          <a:noFill/>
        </p:spPr>
        <p:txBody>
          <a:bodyPr wrap="square" rtlCol="0">
            <a:spAutoFit/>
          </a:bodyPr>
          <a:lstStyle/>
          <a:p>
            <a:endParaRPr lang="en-US" dirty="0">
              <a:solidFill>
                <a:srgbClr val="737572"/>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734673326"/>
              </p:ext>
            </p:extLst>
          </p:nvPr>
        </p:nvGraphicFramePr>
        <p:xfrm>
          <a:off x="889687" y="4308966"/>
          <a:ext cx="10363201" cy="2174221"/>
        </p:xfrm>
        <a:graphic>
          <a:graphicData uri="http://schemas.openxmlformats.org/drawingml/2006/table">
            <a:tbl>
              <a:tblPr firstRow="1" firstCol="1" bandRow="1"/>
              <a:tblGrid>
                <a:gridCol w="2734693">
                  <a:extLst>
                    <a:ext uri="{9D8B030D-6E8A-4147-A177-3AD203B41FA5}">
                      <a16:colId xmlns:a16="http://schemas.microsoft.com/office/drawing/2014/main" xmlns="" val="20000"/>
                    </a:ext>
                  </a:extLst>
                </a:gridCol>
                <a:gridCol w="3933449">
                  <a:extLst>
                    <a:ext uri="{9D8B030D-6E8A-4147-A177-3AD203B41FA5}">
                      <a16:colId xmlns:a16="http://schemas.microsoft.com/office/drawing/2014/main" xmlns="" val="20001"/>
                    </a:ext>
                  </a:extLst>
                </a:gridCol>
                <a:gridCol w="3695059">
                  <a:extLst>
                    <a:ext uri="{9D8B030D-6E8A-4147-A177-3AD203B41FA5}">
                      <a16:colId xmlns:a16="http://schemas.microsoft.com/office/drawing/2014/main" xmlns="" val="20002"/>
                    </a:ext>
                  </a:extLst>
                </a:gridCol>
              </a:tblGrid>
              <a:tr h="368281">
                <a:tc gridSpan="2">
                  <a:txBody>
                    <a:bodyPr/>
                    <a:lstStyle/>
                    <a:p>
                      <a:pPr marL="0" marR="0" algn="l">
                        <a:lnSpc>
                          <a:spcPct val="107000"/>
                        </a:lnSpc>
                        <a:spcBef>
                          <a:spcPts val="0"/>
                        </a:spcBef>
                        <a:spcAft>
                          <a:spcPts val="0"/>
                        </a:spcAft>
                        <a:tabLst>
                          <a:tab pos="0" algn="l"/>
                        </a:tabLst>
                      </a:pPr>
                      <a:r>
                        <a:rPr lang="zh-CN" altLang="en-US"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行业和企业分析部分</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nSpc>
                          <a:spcPct val="107000"/>
                        </a:lnSpc>
                        <a:spcBef>
                          <a:spcPts val="0"/>
                        </a:spcBef>
                        <a:spcAft>
                          <a:spcPts val="0"/>
                        </a:spcAft>
                        <a:tabLst>
                          <a:tab pos="0" algn="l"/>
                        </a:tabLst>
                      </a:pPr>
                      <a:r>
                        <a:rPr lang="zh-CN" altLang="en-US"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宏观与股市分析部份</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835175">
                <a:tc>
                  <a:txBody>
                    <a:bodyPr/>
                    <a:lstStyle/>
                    <a:p>
                      <a:pPr marL="0" marR="0" algn="l">
                        <a:lnSpc>
                          <a:spcPct val="150000"/>
                        </a:lnSpc>
                        <a:spcBef>
                          <a:spcPts val="0"/>
                        </a:spcBef>
                        <a:spcAft>
                          <a:spcPts val="0"/>
                        </a:spcAft>
                        <a:tabLst>
                          <a:tab pos="0" algn="l"/>
                        </a:tabLst>
                      </a:pPr>
                      <a:r>
                        <a:rPr lang="zh-CN" altLang="en-US"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丁红河</a:t>
                      </a:r>
                      <a:endParaRPr lang="en-US" altLang="zh-CN"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algn="l">
                        <a:lnSpc>
                          <a:spcPct val="150000"/>
                        </a:lnSpc>
                        <a:spcBef>
                          <a:spcPts val="0"/>
                        </a:spcBef>
                        <a:spcAft>
                          <a:spcPts val="0"/>
                        </a:spcAft>
                        <a:tabLst>
                          <a:tab pos="0" algn="l"/>
                        </a:tabLst>
                      </a:pPr>
                      <a:r>
                        <a:rPr lang="zh-CN" alt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高级分析专员</a:t>
                      </a:r>
                      <a:endParaRPr lang="en-US" altLang="zh-CN" sz="1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algn="l">
                        <a:lnSpc>
                          <a:spcPct val="150000"/>
                        </a:lnSpc>
                        <a:spcBef>
                          <a:spcPts val="0"/>
                        </a:spcBef>
                        <a:spcAft>
                          <a:spcPts val="0"/>
                        </a:spcAft>
                        <a:tabLst>
                          <a:tab pos="0" algn="l"/>
                        </a:tabLst>
                      </a:pPr>
                      <a:r>
                        <a:rPr lang="zh-CN" altLang="en-US" sz="1000" dirty="0">
                          <a:solidFill>
                            <a:srgbClr val="000000"/>
                          </a:solidFill>
                          <a:ea typeface="Calibri" panose="020F0502020204030204" pitchFamily="34" charset="0"/>
                          <a:cs typeface="Arial" panose="020B0604020202020204" pitchFamily="34" charset="0"/>
                        </a:rPr>
                        <a:t>邮箱</a:t>
                      </a:r>
                      <a:r>
                        <a:rPr lang="en-US" sz="1000" u="none" dirty="0">
                          <a:solidFill>
                            <a:srgbClr val="0000FF"/>
                          </a:solidFill>
                          <a:effectLst/>
                          <a:latin typeface="Arial" panose="020B0604020202020204" pitchFamily="34" charset="0"/>
                          <a:ea typeface="Calibri" panose="020F0502020204030204" pitchFamily="34" charset="0"/>
                          <a:cs typeface="Arial" panose="020B0604020202020204" pitchFamily="34" charset="0"/>
                        </a:rPr>
                        <a:t>:</a:t>
                      </a:r>
                      <a:r>
                        <a:rPr lang="en-US" sz="1000" u="none" baseline="0" dirty="0">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lang="en-US" sz="1000" u="sng" baseline="0" dirty="0">
                          <a:solidFill>
                            <a:srgbClr val="0000FF"/>
                          </a:solidFill>
                          <a:effectLst/>
                          <a:latin typeface="Arial" panose="020B0604020202020204" pitchFamily="34" charset="0"/>
                          <a:ea typeface="Calibri" panose="020F0502020204030204" pitchFamily="34" charset="0"/>
                          <a:cs typeface="Arial" panose="020B0604020202020204" pitchFamily="34" charset="0"/>
                        </a:rPr>
                        <a:t>hadh@vncsi.com.vn</a:t>
                      </a:r>
                      <a:endParaRPr lang="en-US" sz="1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vi-VN"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544211" rtl="0" eaLnBrk="1" fontAlgn="auto" latinLnBrk="0" hangingPunct="1">
                        <a:lnSpc>
                          <a:spcPct val="150000"/>
                        </a:lnSpc>
                        <a:spcBef>
                          <a:spcPts val="0"/>
                        </a:spcBef>
                        <a:spcAft>
                          <a:spcPts val="0"/>
                        </a:spcAft>
                        <a:buClrTx/>
                        <a:buSzTx/>
                        <a:buFontTx/>
                        <a:buNone/>
                        <a:tabLst>
                          <a:tab pos="-57150" algn="l"/>
                        </a:tabLst>
                        <a:defRPr/>
                      </a:pPr>
                      <a:r>
                        <a:rPr kumimoji="0" lang="zh-CN"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李文成</a:t>
                      </a:r>
                      <a:endParaRPr kumimoji="0" lang="en-US" altLang="zh-CN"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544211" rtl="0" eaLnBrk="1" fontAlgn="auto" latinLnBrk="0" hangingPunct="1">
                        <a:lnSpc>
                          <a:spcPct val="150000"/>
                        </a:lnSpc>
                        <a:spcBef>
                          <a:spcPts val="0"/>
                        </a:spcBef>
                        <a:spcAft>
                          <a:spcPts val="0"/>
                        </a:spcAft>
                        <a:buClrTx/>
                        <a:buSzTx/>
                        <a:buFontTx/>
                        <a:buNone/>
                        <a:tabLst>
                          <a:tab pos="-57150" algn="l"/>
                        </a:tabLst>
                        <a:defRPr/>
                      </a:pPr>
                      <a:r>
                        <a:rPr kumimoji="0" lang="zh-CN"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分析是</a:t>
                      </a:r>
                      <a:endParaRPr kumimoji="0" lang="en-US" altLang="zh-CN"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544211" rtl="0" eaLnBrk="1" fontAlgn="auto" latinLnBrk="0" hangingPunct="1">
                        <a:lnSpc>
                          <a:spcPct val="150000"/>
                        </a:lnSpc>
                        <a:spcBef>
                          <a:spcPts val="0"/>
                        </a:spcBef>
                        <a:spcAft>
                          <a:spcPts val="0"/>
                        </a:spcAft>
                        <a:buClrTx/>
                        <a:buSzTx/>
                        <a:buFontTx/>
                        <a:buNone/>
                        <a:tabLst>
                          <a:tab pos="-57150" algn="l"/>
                        </a:tabLst>
                        <a:defRPr/>
                      </a:pPr>
                      <a:r>
                        <a:rPr lang="zh-CN" altLang="en-US" sz="1000" dirty="0">
                          <a:solidFill>
                            <a:srgbClr val="000000"/>
                          </a:solidFill>
                          <a:ea typeface="Calibri" panose="020F0502020204030204" pitchFamily="34" charset="0"/>
                          <a:cs typeface="Arial" panose="020B0604020202020204" pitchFamily="34" charset="0"/>
                        </a:rPr>
                        <a:t>邮箱</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1000" b="0" i="0" u="sng" strike="noStrike" kern="1200" cap="none" spc="0" normalizeH="0" baseline="0" noProof="0" dirty="0">
                          <a:ln>
                            <a:noFill/>
                          </a:ln>
                          <a:solidFill>
                            <a:srgbClr val="0000FF"/>
                          </a:solidFill>
                          <a:effectLst/>
                          <a:uLnTx/>
                          <a:uFillTx/>
                          <a:latin typeface="Arial" panose="020B0604020202020204" pitchFamily="34" charset="0"/>
                          <a:ea typeface="Calibri" panose="020F0502020204030204" pitchFamily="34" charset="0"/>
                          <a:cs typeface="Arial" panose="020B0604020202020204" pitchFamily="34" charset="0"/>
                        </a:rPr>
                        <a:t>thanhlv@gmail.com</a:t>
                      </a:r>
                    </a:p>
                    <a:p>
                      <a:pPr marL="0" marR="0">
                        <a:lnSpc>
                          <a:spcPct val="150000"/>
                        </a:lnSpc>
                        <a:spcBef>
                          <a:spcPts val="0"/>
                        </a:spcBef>
                        <a:spcAft>
                          <a:spcPts val="0"/>
                        </a:spcAft>
                        <a:tabLst>
                          <a:tab pos="0" algn="l"/>
                        </a:tabLst>
                      </a:pPr>
                      <a:endParaRPr lang="en-US" sz="9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890974">
                <a:tc>
                  <a:txBody>
                    <a:bodyPr/>
                    <a:lstStyle/>
                    <a:p>
                      <a:pPr marL="0" marR="0" algn="l">
                        <a:lnSpc>
                          <a:spcPct val="150000"/>
                        </a:lnSpc>
                        <a:spcBef>
                          <a:spcPts val="0"/>
                        </a:spcBef>
                        <a:spcAft>
                          <a:spcPts val="0"/>
                        </a:spcAft>
                        <a:tabLst>
                          <a:tab pos="-57150" algn="l"/>
                        </a:tabLst>
                      </a:pPr>
                      <a:r>
                        <a:rPr lang="zh-CN" altLang="en-US"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阮芳玲</a:t>
                      </a:r>
                      <a:endParaRPr lang="en-US" altLang="zh-CN"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algn="l">
                        <a:lnSpc>
                          <a:spcPct val="150000"/>
                        </a:lnSpc>
                        <a:spcBef>
                          <a:spcPts val="0"/>
                        </a:spcBef>
                        <a:spcAft>
                          <a:spcPts val="0"/>
                        </a:spcAft>
                        <a:tabLst>
                          <a:tab pos="-57150" algn="l"/>
                        </a:tabLst>
                      </a:pPr>
                      <a:r>
                        <a:rPr lang="zh-CN" altLang="en-US" sz="1000" baseline="0" dirty="0">
                          <a:solidFill>
                            <a:srgbClr val="000000"/>
                          </a:solidFill>
                          <a:effectLst/>
                          <a:latin typeface="Arial" panose="020B0604020202020204" pitchFamily="34" charset="0"/>
                          <a:ea typeface="Calibri" panose="020F0502020204030204" pitchFamily="34" charset="0"/>
                          <a:cs typeface="Arial" panose="020B0604020202020204" pitchFamily="34" charset="0"/>
                        </a:rPr>
                        <a:t>分析师</a:t>
                      </a:r>
                      <a:r>
                        <a:rPr lang="de-DE" sz="1000" baseline="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marL="0" marR="0" algn="l">
                        <a:lnSpc>
                          <a:spcPct val="150000"/>
                        </a:lnSpc>
                        <a:spcBef>
                          <a:spcPts val="0"/>
                        </a:spcBef>
                        <a:spcAft>
                          <a:spcPts val="0"/>
                        </a:spcAft>
                        <a:tabLst>
                          <a:tab pos="-57150" algn="l"/>
                        </a:tabLst>
                      </a:pPr>
                      <a:r>
                        <a:rPr lang="zh-CN" altLang="en-US" sz="1000" dirty="0">
                          <a:solidFill>
                            <a:srgbClr val="000000"/>
                          </a:solidFill>
                          <a:ea typeface="Calibri" panose="020F0502020204030204" pitchFamily="34" charset="0"/>
                          <a:cs typeface="Arial" panose="020B0604020202020204" pitchFamily="34" charset="0"/>
                        </a:rPr>
                        <a:t>邮箱</a:t>
                      </a:r>
                      <a:r>
                        <a:rPr lang="en-US" sz="1000" b="0" u="none" baseline="0" dirty="0">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lang="en-US" sz="1000" b="0" u="sng" baseline="0" dirty="0">
                          <a:solidFill>
                            <a:srgbClr val="0000FF"/>
                          </a:solidFill>
                          <a:effectLst/>
                          <a:latin typeface="Arial" panose="020B0604020202020204" pitchFamily="34" charset="0"/>
                          <a:ea typeface="Calibri" panose="020F0502020204030204" pitchFamily="34" charset="0"/>
                          <a:cs typeface="Arial" panose="020B0604020202020204" pitchFamily="34" charset="0"/>
                        </a:rPr>
                        <a:t>linhnp@vncsi.com.vn</a:t>
                      </a:r>
                    </a:p>
                    <a:p>
                      <a:pPr marL="0" marR="0" algn="l">
                        <a:lnSpc>
                          <a:spcPct val="150000"/>
                        </a:lnSpc>
                        <a:spcBef>
                          <a:spcPts val="0"/>
                        </a:spcBef>
                        <a:spcAft>
                          <a:spcPts val="0"/>
                        </a:spcAft>
                        <a:tabLst>
                          <a:tab pos="-57150" algn="l"/>
                        </a:tabLst>
                      </a:pPr>
                      <a:endParaRPr lang="en-US" sz="10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544211" rtl="0" eaLnBrk="1" fontAlgn="auto" latinLnBrk="0" hangingPunct="1">
                        <a:lnSpc>
                          <a:spcPct val="150000"/>
                        </a:lnSpc>
                        <a:spcBef>
                          <a:spcPts val="0"/>
                        </a:spcBef>
                        <a:spcAft>
                          <a:spcPts val="0"/>
                        </a:spcAft>
                        <a:buClrTx/>
                        <a:buSzTx/>
                        <a:buFontTx/>
                        <a:buNone/>
                        <a:tabLst>
                          <a:tab pos="0" algn="l"/>
                        </a:tabLst>
                        <a:defRPr/>
                      </a:pPr>
                      <a:r>
                        <a:rPr kumimoji="0" lang="zh-CN"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武垂扬</a:t>
                      </a:r>
                      <a:endParaRPr kumimoji="0" lang="en-US" sz="1000" b="0" i="0" u="none" strike="noStrike" kern="1200" cap="none" spc="0" normalizeH="0" baseline="0" noProof="0" dirty="0">
                        <a:ln>
                          <a:noFill/>
                        </a:ln>
                        <a:solidFill>
                          <a:srgbClr val="737572"/>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544211" rtl="0" eaLnBrk="1" fontAlgn="auto" latinLnBrk="0" hangingPunct="1">
                        <a:lnSpc>
                          <a:spcPct val="150000"/>
                        </a:lnSpc>
                        <a:spcBef>
                          <a:spcPts val="0"/>
                        </a:spcBef>
                        <a:spcAft>
                          <a:spcPts val="0"/>
                        </a:spcAft>
                        <a:buClrTx/>
                        <a:buSzTx/>
                        <a:buFontTx/>
                        <a:buNone/>
                        <a:tabLst>
                          <a:tab pos="-57150" algn="l"/>
                        </a:tabLst>
                        <a:defRPr/>
                      </a:pPr>
                      <a:r>
                        <a:rPr kumimoji="0" lang="zh-CN"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分析师</a:t>
                      </a:r>
                      <a:r>
                        <a:rPr kumimoji="0" lang="de-DE"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0" marR="0" lvl="0" indent="0" algn="l" defTabSz="544211" rtl="0" eaLnBrk="1" fontAlgn="auto" latinLnBrk="0" hangingPunct="1">
                        <a:lnSpc>
                          <a:spcPct val="150000"/>
                        </a:lnSpc>
                        <a:spcBef>
                          <a:spcPts val="0"/>
                        </a:spcBef>
                        <a:spcAft>
                          <a:spcPts val="0"/>
                        </a:spcAft>
                        <a:buClrTx/>
                        <a:buSzTx/>
                        <a:buFontTx/>
                        <a:buNone/>
                        <a:tabLst>
                          <a:tab pos="-57150" algn="l"/>
                        </a:tabLst>
                        <a:defRPr/>
                      </a:pPr>
                      <a:r>
                        <a:rPr lang="zh-CN" altLang="en-US" sz="1000" dirty="0">
                          <a:solidFill>
                            <a:srgbClr val="000000"/>
                          </a:solidFill>
                          <a:ea typeface="Calibri" panose="020F0502020204030204" pitchFamily="34" charset="0"/>
                          <a:cs typeface="Arial" panose="020B0604020202020204" pitchFamily="34" charset="0"/>
                        </a:rPr>
                        <a:t>邮箱</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1000" b="0" i="0" u="sng" strike="noStrike" kern="1200" cap="none" spc="0" normalizeH="0" baseline="0" noProof="0" dirty="0">
                          <a:ln>
                            <a:noFill/>
                          </a:ln>
                          <a:solidFill>
                            <a:srgbClr val="0000FF"/>
                          </a:solidFill>
                          <a:effectLst/>
                          <a:uLnTx/>
                          <a:uFillTx/>
                          <a:latin typeface="Arial" panose="020B0604020202020204" pitchFamily="34" charset="0"/>
                          <a:ea typeface="Calibri" panose="020F0502020204030204" pitchFamily="34" charset="0"/>
                          <a:cs typeface="Arial" panose="020B0604020202020204" pitchFamily="34" charset="0"/>
                        </a:rPr>
                        <a:t>duongvt@vncsi.com </a:t>
                      </a:r>
                      <a:endParaRPr kumimoji="0" lang="en-US" sz="1000" b="0" i="0" u="none" strike="noStrike" kern="1200" cap="none" spc="0" normalizeH="0" baseline="0" noProof="0" dirty="0">
                        <a:ln>
                          <a:noFill/>
                        </a:ln>
                        <a:solidFill>
                          <a:srgbClr val="737572"/>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50000"/>
                        </a:lnSpc>
                        <a:spcBef>
                          <a:spcPts val="0"/>
                        </a:spcBef>
                        <a:spcAft>
                          <a:spcPts val="0"/>
                        </a:spcAft>
                        <a:tabLst>
                          <a:tab pos="-57150" algn="l"/>
                        </a:tabLst>
                      </a:pPr>
                      <a:r>
                        <a:rPr lang="zh-CN" altLang="en-US"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阮氏琼香</a:t>
                      </a:r>
                      <a:endParaRPr lang="en-US" altLang="zh-CN"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algn="l">
                        <a:lnSpc>
                          <a:spcPct val="150000"/>
                        </a:lnSpc>
                        <a:spcBef>
                          <a:spcPts val="0"/>
                        </a:spcBef>
                        <a:spcAft>
                          <a:spcPts val="0"/>
                        </a:spcAft>
                        <a:tabLst>
                          <a:tab pos="-57150" algn="l"/>
                        </a:tabLst>
                      </a:pPr>
                      <a:r>
                        <a:rPr lang="zh-CN" altLang="en-US" sz="10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中文专员</a:t>
                      </a:r>
                      <a:endParaRPr lang="en-US" altLang="zh-CN" sz="1000" b="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algn="l">
                        <a:lnSpc>
                          <a:spcPct val="150000"/>
                        </a:lnSpc>
                        <a:spcBef>
                          <a:spcPts val="0"/>
                        </a:spcBef>
                        <a:spcAft>
                          <a:spcPts val="0"/>
                        </a:spcAft>
                        <a:tabLst>
                          <a:tab pos="-57150" algn="l"/>
                        </a:tabLst>
                      </a:pPr>
                      <a:r>
                        <a:rPr lang="zh-CN" altLang="en-US" sz="1000" b="0" u="none" baseline="0" dirty="0">
                          <a:solidFill>
                            <a:srgbClr val="000000"/>
                          </a:solidFill>
                          <a:effectLst/>
                          <a:latin typeface="Arial" panose="020B0604020202020204" pitchFamily="34" charset="0"/>
                          <a:ea typeface="Calibri" panose="020F0502020204030204" pitchFamily="34" charset="0"/>
                          <a:cs typeface="Arial" panose="020B0604020202020204" pitchFamily="34" charset="0"/>
                        </a:rPr>
                        <a:t>邮箱</a:t>
                      </a:r>
                      <a:r>
                        <a:rPr lang="en-US" sz="1000" b="0" u="none" baseline="0" dirty="0">
                          <a:solidFill>
                            <a:srgbClr val="0000FF"/>
                          </a:solidFill>
                          <a:effectLst/>
                          <a:latin typeface="Arial" panose="020B0604020202020204" pitchFamily="34" charset="0"/>
                          <a:ea typeface="Calibri" panose="020F0502020204030204" pitchFamily="34" charset="0"/>
                          <a:cs typeface="Arial" panose="020B0604020202020204" pitchFamily="34" charset="0"/>
                        </a:rPr>
                        <a:t> : </a:t>
                      </a:r>
                      <a:r>
                        <a:rPr lang="en-US" sz="1000" b="0" u="sng" baseline="0" dirty="0">
                          <a:solidFill>
                            <a:srgbClr val="0000FF"/>
                          </a:solidFill>
                          <a:effectLst/>
                          <a:latin typeface="Arial" panose="020B0604020202020204" pitchFamily="34" charset="0"/>
                          <a:ea typeface="Calibri" panose="020F0502020204030204" pitchFamily="34" charset="0"/>
                          <a:cs typeface="Arial" panose="020B0604020202020204" pitchFamily="34" charset="0"/>
                        </a:rPr>
                        <a:t>huongntq@vncsi.com.vn</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bl>
          </a:graphicData>
        </a:graphic>
      </p:graphicFrame>
      <p:sp>
        <p:nvSpPr>
          <p:cNvPr id="3" name="Rectangle 1"/>
          <p:cNvSpPr>
            <a:spLocks noChangeArrowheads="1"/>
          </p:cNvSpPr>
          <p:nvPr/>
        </p:nvSpPr>
        <p:spPr bwMode="auto">
          <a:xfrm>
            <a:off x="856734" y="1273651"/>
            <a:ext cx="8567351" cy="25653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0" algn="l"/>
              </a:tabLst>
              <a:defRPr>
                <a:solidFill>
                  <a:schemeClr val="tx1"/>
                </a:solidFill>
                <a:latin typeface="Arial" panose="020B0604020202020204" pitchFamily="34" charset="0"/>
              </a:defRPr>
            </a:lvl1pPr>
            <a:lvl2pPr eaLnBrk="0" fontAlgn="base" hangingPunct="0">
              <a:spcBef>
                <a:spcPct val="0"/>
              </a:spcBef>
              <a:spcAft>
                <a:spcPct val="0"/>
              </a:spcAft>
              <a:tabLst>
                <a:tab pos="0" algn="l"/>
              </a:tabLst>
              <a:defRPr>
                <a:solidFill>
                  <a:schemeClr val="tx1"/>
                </a:solidFill>
                <a:latin typeface="Arial" panose="020B0604020202020204" pitchFamily="34" charset="0"/>
              </a:defRPr>
            </a:lvl2pPr>
            <a:lvl3pPr eaLnBrk="0" fontAlgn="base" hangingPunct="0">
              <a:spcBef>
                <a:spcPct val="0"/>
              </a:spcBef>
              <a:spcAft>
                <a:spcPct val="0"/>
              </a:spcAft>
              <a:tabLst>
                <a:tab pos="0" algn="l"/>
              </a:tabLst>
              <a:defRPr>
                <a:solidFill>
                  <a:schemeClr val="tx1"/>
                </a:solidFill>
                <a:latin typeface="Arial" panose="020B0604020202020204" pitchFamily="34" charset="0"/>
              </a:defRPr>
            </a:lvl3pPr>
            <a:lvl4pPr eaLnBrk="0" fontAlgn="base" hangingPunct="0">
              <a:spcBef>
                <a:spcPct val="0"/>
              </a:spcBef>
              <a:spcAft>
                <a:spcPct val="0"/>
              </a:spcAft>
              <a:tabLst>
                <a:tab pos="0" algn="l"/>
              </a:tabLst>
              <a:defRPr>
                <a:solidFill>
                  <a:schemeClr val="tx1"/>
                </a:solidFill>
                <a:latin typeface="Arial" panose="020B0604020202020204" pitchFamily="34" charset="0"/>
              </a:defRPr>
            </a:lvl4pPr>
            <a:lvl5pPr eaLnBrk="0" fontAlgn="base" hangingPunct="0">
              <a:spcBef>
                <a:spcPct val="0"/>
              </a:spcBef>
              <a:spcAft>
                <a:spcPct val="0"/>
              </a:spcAft>
              <a:tabLst>
                <a:tab pos="0" algn="l"/>
              </a:tabLst>
              <a:defRPr>
                <a:solidFill>
                  <a:schemeClr val="tx1"/>
                </a:solidFill>
                <a:latin typeface="Arial" panose="020B0604020202020204" pitchFamily="34" charset="0"/>
              </a:defRPr>
            </a:lvl5pPr>
            <a:lvl6pPr eaLnBrk="0" fontAlgn="base" hangingPunct="0">
              <a:spcBef>
                <a:spcPct val="0"/>
              </a:spcBef>
              <a:spcAft>
                <a:spcPct val="0"/>
              </a:spcAft>
              <a:tabLst>
                <a:tab pos="0" algn="l"/>
              </a:tabLst>
              <a:defRPr>
                <a:solidFill>
                  <a:schemeClr val="tx1"/>
                </a:solidFill>
                <a:latin typeface="Arial" panose="020B0604020202020204" pitchFamily="34" charset="0"/>
              </a:defRPr>
            </a:lvl6pPr>
            <a:lvl7pPr eaLnBrk="0" fontAlgn="base" hangingPunct="0">
              <a:spcBef>
                <a:spcPct val="0"/>
              </a:spcBef>
              <a:spcAft>
                <a:spcPct val="0"/>
              </a:spcAft>
              <a:tabLst>
                <a:tab pos="0" algn="l"/>
              </a:tabLst>
              <a:defRPr>
                <a:solidFill>
                  <a:schemeClr val="tx1"/>
                </a:solidFill>
                <a:latin typeface="Arial" panose="020B0604020202020204" pitchFamily="34" charset="0"/>
              </a:defRPr>
            </a:lvl7pPr>
            <a:lvl8pPr eaLnBrk="0" fontAlgn="base" hangingPunct="0">
              <a:spcBef>
                <a:spcPct val="0"/>
              </a:spcBef>
              <a:spcAft>
                <a:spcPct val="0"/>
              </a:spcAft>
              <a:tabLst>
                <a:tab pos="0" algn="l"/>
              </a:tabLst>
              <a:defRPr>
                <a:solidFill>
                  <a:schemeClr val="tx1"/>
                </a:solidFill>
                <a:latin typeface="Arial" panose="020B0604020202020204" pitchFamily="34" charset="0"/>
              </a:defRPr>
            </a:lvl8pPr>
            <a:lvl9pPr eaLnBrk="0" fontAlgn="base" hangingPunct="0">
              <a:spcBef>
                <a:spcPct val="0"/>
              </a:spcBef>
              <a:spcAft>
                <a:spcPct val="0"/>
              </a:spcAft>
              <a:tabLst>
                <a:tab pos="0" algn="l"/>
              </a:tabLst>
              <a:defRPr>
                <a:solidFill>
                  <a:schemeClr val="tx1"/>
                </a:solidFill>
                <a:latin typeface="Arial" panose="020B0604020202020204" pitchFamily="34" charset="0"/>
              </a:defRPr>
            </a:lvl9pPr>
          </a:lstStyle>
          <a:p>
            <a:pPr algn="just"/>
            <a:r>
              <a:rPr lang="zh-CN" altLang="en-US" sz="1000" b="1" dirty="0">
                <a:solidFill>
                  <a:srgbClr val="000000"/>
                </a:solidFill>
                <a:latin typeface="+mj-ea"/>
                <a:ea typeface="+mj-ea"/>
                <a:cs typeface="Arial" panose="020B0604020202020204" pitchFamily="34" charset="0"/>
              </a:rPr>
              <a:t>联系</a:t>
            </a:r>
            <a:r>
              <a:rPr lang="en-US" sz="1000" b="1" dirty="0">
                <a:solidFill>
                  <a:srgbClr val="000000"/>
                </a:solidFill>
                <a:latin typeface="+mj-ea"/>
                <a:ea typeface="+mj-ea"/>
                <a:cs typeface="Arial" panose="020B0604020202020204" pitchFamily="34" charset="0"/>
              </a:rPr>
              <a:t>VNCSI</a:t>
            </a:r>
            <a:r>
              <a:rPr lang="zh-CN" altLang="en-US" sz="1000" b="1" dirty="0">
                <a:solidFill>
                  <a:srgbClr val="000000"/>
                </a:solidFill>
                <a:latin typeface="+mj-ea"/>
                <a:ea typeface="+mj-ea"/>
                <a:cs typeface="Arial" panose="020B0604020202020204" pitchFamily="34" charset="0"/>
              </a:rPr>
              <a:t>的研究中心</a:t>
            </a:r>
            <a:r>
              <a:rPr lang="en-US" sz="1000" b="1" dirty="0">
                <a:solidFill>
                  <a:srgbClr val="000000"/>
                </a:solidFill>
                <a:latin typeface="+mj-ea"/>
                <a:ea typeface="+mj-ea"/>
                <a:cs typeface="Arial" panose="020B0604020202020204" pitchFamily="34" charset="0"/>
              </a:rPr>
              <a:t> : </a:t>
            </a:r>
            <a:r>
              <a:rPr lang="en-US" sz="1000" b="1" dirty="0">
                <a:solidFill>
                  <a:srgbClr val="000000"/>
                </a:solidFill>
                <a:latin typeface="+mj-ea"/>
                <a:ea typeface="+mj-ea"/>
                <a:cs typeface="Arial" panose="020B0604020202020204" pitchFamily="34" charset="0"/>
                <a:hlinkClick r:id="rId3"/>
              </a:rPr>
              <a:t>csi.research@vncsi.com.vn</a:t>
            </a:r>
            <a:endParaRPr lang="en-US" sz="1000" b="1" dirty="0">
              <a:solidFill>
                <a:srgbClr val="000000"/>
              </a:solidFill>
              <a:latin typeface="+mj-ea"/>
              <a:ea typeface="+mj-ea"/>
              <a:cs typeface="Arial" panose="020B0604020202020204" pitchFamily="34" charset="0"/>
            </a:endParaRPr>
          </a:p>
          <a:p>
            <a:pPr algn="just"/>
            <a:endParaRPr lang="en-US" sz="1000" dirty="0">
              <a:solidFill>
                <a:srgbClr val="7030A0"/>
              </a:solidFill>
              <a:latin typeface="+mj-ea"/>
              <a:ea typeface="+mj-ea"/>
              <a:cs typeface="Arial" panose="020B0604020202020204" pitchFamily="34" charset="0"/>
            </a:endParaRPr>
          </a:p>
          <a:p>
            <a:pPr algn="just"/>
            <a:r>
              <a:rPr lang="zh-CN" altLang="en-US" sz="1000" b="1" dirty="0">
                <a:solidFill>
                  <a:srgbClr val="737572"/>
                </a:solidFill>
                <a:latin typeface="+mj-ea"/>
                <a:ea typeface="+mj-ea"/>
                <a:cs typeface="Arial" panose="020B0604020202020204" pitchFamily="34" charset="0"/>
              </a:rPr>
              <a:t>负责人</a:t>
            </a:r>
            <a:r>
              <a:rPr lang="de-DE" sz="1000" b="1" dirty="0">
                <a:solidFill>
                  <a:srgbClr val="737572"/>
                </a:solidFill>
                <a:latin typeface="+mj-ea"/>
                <a:ea typeface="+mj-ea"/>
                <a:cs typeface="Arial" panose="020B0604020202020204" pitchFamily="34" charset="0"/>
              </a:rPr>
              <a:t>: </a:t>
            </a:r>
            <a:r>
              <a:rPr lang="zh-CN" altLang="en-US" sz="1000" b="1" dirty="0">
                <a:solidFill>
                  <a:srgbClr val="000000"/>
                </a:solidFill>
                <a:latin typeface="+mj-ea"/>
                <a:ea typeface="+mj-ea"/>
                <a:cs typeface="Arial" panose="020B0604020202020204" pitchFamily="34" charset="0"/>
              </a:rPr>
              <a:t>阮芳玲</a:t>
            </a:r>
          </a:p>
          <a:p>
            <a:pPr algn="just"/>
            <a:r>
              <a:rPr lang="zh-CN" altLang="en-US" sz="1000" dirty="0">
                <a:solidFill>
                  <a:srgbClr val="000000"/>
                </a:solidFill>
                <a:latin typeface="+mj-ea"/>
                <a:ea typeface="+mj-ea"/>
                <a:cs typeface="Arial" panose="020B0604020202020204" pitchFamily="34" charset="0"/>
              </a:rPr>
              <a:t>分析师</a:t>
            </a:r>
            <a:endParaRPr lang="en-US" sz="1000" dirty="0">
              <a:solidFill>
                <a:srgbClr val="737572"/>
              </a:solidFill>
              <a:latin typeface="+mj-ea"/>
              <a:ea typeface="+mj-ea"/>
              <a:cs typeface="Arial" panose="020B0604020202020204" pitchFamily="34" charset="0"/>
            </a:endParaRPr>
          </a:p>
          <a:p>
            <a:pPr algn="just" defTabSz="544211" eaLnBrk="1" fontAlgn="auto" hangingPunct="1">
              <a:lnSpc>
                <a:spcPct val="107000"/>
              </a:lnSpc>
              <a:spcBef>
                <a:spcPts val="0"/>
              </a:spcBef>
              <a:spcAft>
                <a:spcPts val="0"/>
              </a:spcAft>
            </a:pPr>
            <a:r>
              <a:rPr lang="zh-CN" altLang="en-US" sz="1000" dirty="0">
                <a:solidFill>
                  <a:srgbClr val="000000"/>
                </a:solidFill>
                <a:latin typeface="+mj-ea"/>
                <a:ea typeface="+mj-ea"/>
                <a:cs typeface="Arial" panose="020B0604020202020204" pitchFamily="34" charset="0"/>
              </a:rPr>
              <a:t>邮箱</a:t>
            </a:r>
            <a:r>
              <a:rPr lang="de-DE" sz="1000" dirty="0">
                <a:solidFill>
                  <a:srgbClr val="000000"/>
                </a:solidFill>
                <a:latin typeface="+mj-ea"/>
                <a:ea typeface="+mj-ea"/>
                <a:cs typeface="Arial" panose="020B0604020202020204" pitchFamily="34" charset="0"/>
              </a:rPr>
              <a:t>: </a:t>
            </a:r>
            <a:r>
              <a:rPr lang="en-US" sz="1000" u="sng" dirty="0">
                <a:solidFill>
                  <a:srgbClr val="0000FF"/>
                </a:solidFill>
                <a:latin typeface="+mj-ea"/>
                <a:ea typeface="+mj-ea"/>
                <a:cs typeface="Arial" panose="020B0604020202020204" pitchFamily="34" charset="0"/>
              </a:rPr>
              <a:t>linhnp@vncsi.com.vn</a:t>
            </a:r>
            <a:endParaRPr lang="en-US" sz="1000" dirty="0">
              <a:solidFill>
                <a:srgbClr val="0000FF"/>
              </a:solidFill>
              <a:latin typeface="+mj-ea"/>
              <a:ea typeface="+mj-ea"/>
              <a:cs typeface="Arial" panose="020B0604020202020204" pitchFamily="34" charset="0"/>
            </a:endParaRPr>
          </a:p>
          <a:p>
            <a:pPr algn="just"/>
            <a:r>
              <a:rPr lang="de-DE" sz="1000" dirty="0">
                <a:solidFill>
                  <a:srgbClr val="F95648">
                    <a:lumMod val="75000"/>
                  </a:srgbClr>
                </a:solidFill>
                <a:latin typeface="+mj-ea"/>
                <a:ea typeface="+mj-ea"/>
                <a:cs typeface="Arial" panose="020B0604020202020204" pitchFamily="34" charset="0"/>
              </a:rPr>
              <a:t> </a:t>
            </a:r>
            <a:endParaRPr lang="en-US" sz="1000" dirty="0">
              <a:solidFill>
                <a:srgbClr val="F95648">
                  <a:lumMod val="75000"/>
                </a:srgbClr>
              </a:solidFill>
              <a:latin typeface="+mj-ea"/>
              <a:ea typeface="+mj-ea"/>
              <a:cs typeface="Arial" panose="020B0604020202020204" pitchFamily="34" charset="0"/>
            </a:endParaRPr>
          </a:p>
          <a:p>
            <a:pPr algn="just"/>
            <a:r>
              <a:rPr lang="de-DE" sz="1000" b="1" dirty="0">
                <a:solidFill>
                  <a:srgbClr val="737572"/>
                </a:solidFill>
                <a:latin typeface="+mj-ea"/>
                <a:ea typeface="+mj-ea"/>
                <a:cs typeface="Arial" panose="020B0604020202020204" pitchFamily="34" charset="0"/>
              </a:rPr>
              <a:t>VNCS</a:t>
            </a:r>
            <a:r>
              <a:rPr lang="zh-CN" altLang="en-US" sz="1000" b="1" dirty="0">
                <a:solidFill>
                  <a:srgbClr val="737572"/>
                </a:solidFill>
                <a:latin typeface="+mj-ea"/>
                <a:ea typeface="+mj-ea"/>
                <a:cs typeface="Arial" panose="020B0604020202020204" pitchFamily="34" charset="0"/>
              </a:rPr>
              <a:t>的研究中心</a:t>
            </a:r>
            <a:endParaRPr lang="en-US" sz="1000" dirty="0">
              <a:solidFill>
                <a:srgbClr val="737572"/>
              </a:solidFill>
              <a:latin typeface="+mj-ea"/>
              <a:ea typeface="+mj-ea"/>
              <a:cs typeface="Arial" panose="020B0604020202020204" pitchFamily="34" charset="0"/>
            </a:endParaRPr>
          </a:p>
          <a:p>
            <a:pPr algn="just"/>
            <a:r>
              <a:rPr lang="zh-CN" altLang="en-US" sz="1000" b="1" dirty="0">
                <a:solidFill>
                  <a:srgbClr val="737572"/>
                </a:solidFill>
                <a:latin typeface="+mj-ea"/>
                <a:ea typeface="+mj-ea"/>
                <a:cs typeface="Arial" panose="020B0604020202020204" pitchFamily="34" charset="0"/>
              </a:rPr>
              <a:t>地址</a:t>
            </a:r>
            <a:r>
              <a:rPr lang="de-DE" sz="1000" b="1" dirty="0">
                <a:solidFill>
                  <a:srgbClr val="737572"/>
                </a:solidFill>
                <a:latin typeface="+mj-ea"/>
                <a:ea typeface="+mj-ea"/>
                <a:cs typeface="Arial" panose="020B0604020202020204" pitchFamily="34" charset="0"/>
              </a:rPr>
              <a:t>: </a:t>
            </a:r>
          </a:p>
          <a:p>
            <a:pPr algn="just"/>
            <a:endParaRPr lang="en-US" sz="1000" dirty="0">
              <a:solidFill>
                <a:srgbClr val="737572"/>
              </a:solidFill>
              <a:latin typeface="+mj-ea"/>
              <a:ea typeface="+mj-ea"/>
              <a:cs typeface="Arial" panose="020B0604020202020204" pitchFamily="34" charset="0"/>
            </a:endParaRPr>
          </a:p>
          <a:p>
            <a:pPr algn="just"/>
            <a:r>
              <a:rPr lang="zh-CN" altLang="en-US" sz="1000" dirty="0">
                <a:solidFill>
                  <a:srgbClr val="737572"/>
                </a:solidFill>
                <a:latin typeface="+mj-ea"/>
                <a:ea typeface="+mj-ea"/>
                <a:cs typeface="Arial" panose="020B0604020202020204" pitchFamily="34" charset="0"/>
              </a:rPr>
              <a:t>总部</a:t>
            </a:r>
            <a:r>
              <a:rPr lang="vi-VN" sz="1000" dirty="0">
                <a:solidFill>
                  <a:srgbClr val="737572"/>
                </a:solidFill>
                <a:latin typeface="+mj-ea"/>
                <a:ea typeface="+mj-ea"/>
                <a:cs typeface="Arial" panose="020B0604020202020204" pitchFamily="34" charset="0"/>
              </a:rPr>
              <a:t>: </a:t>
            </a:r>
            <a:r>
              <a:rPr lang="zh-CN" altLang="en-US" sz="1000" dirty="0">
                <a:solidFill>
                  <a:srgbClr val="737572"/>
                </a:solidFill>
                <a:latin typeface="+mj-ea"/>
                <a:ea typeface="+mj-ea"/>
                <a:cs typeface="Arial" panose="020B0604020202020204" pitchFamily="34" charset="0"/>
              </a:rPr>
              <a:t>河内市，青春君，仁政坊，黎文良路</a:t>
            </a:r>
            <a:r>
              <a:rPr lang="en-US" altLang="zh-CN" sz="1000" dirty="0">
                <a:solidFill>
                  <a:srgbClr val="737572"/>
                </a:solidFill>
                <a:latin typeface="+mj-ea"/>
                <a:ea typeface="+mj-ea"/>
                <a:cs typeface="Arial" panose="020B0604020202020204" pitchFamily="34" charset="0"/>
              </a:rPr>
              <a:t>48</a:t>
            </a:r>
            <a:r>
              <a:rPr lang="zh-CN" altLang="en-US" sz="1000" dirty="0">
                <a:solidFill>
                  <a:srgbClr val="737572"/>
                </a:solidFill>
                <a:latin typeface="+mj-ea"/>
                <a:ea typeface="+mj-ea"/>
                <a:cs typeface="Arial" panose="020B0604020202020204" pitchFamily="34" charset="0"/>
              </a:rPr>
              <a:t>号，</a:t>
            </a:r>
            <a:r>
              <a:rPr lang="vi-VN" sz="1000" dirty="0">
                <a:solidFill>
                  <a:srgbClr val="737572"/>
                </a:solidFill>
                <a:latin typeface="+mj-ea"/>
                <a:ea typeface="+mj-ea"/>
                <a:cs typeface="Arial" panose="020B0604020202020204" pitchFamily="34" charset="0"/>
              </a:rPr>
              <a:t>Diamond Flower </a:t>
            </a:r>
            <a:r>
              <a:rPr lang="zh-CN" altLang="en-US" sz="1000" dirty="0">
                <a:solidFill>
                  <a:srgbClr val="737572"/>
                </a:solidFill>
                <a:latin typeface="+mj-ea"/>
                <a:ea typeface="+mj-ea"/>
                <a:cs typeface="Arial" panose="020B0604020202020204" pitchFamily="34" charset="0"/>
              </a:rPr>
              <a:t>大楼 </a:t>
            </a:r>
            <a:r>
              <a:rPr lang="en-US" altLang="zh-CN" sz="1000" dirty="0">
                <a:solidFill>
                  <a:srgbClr val="737572"/>
                </a:solidFill>
                <a:latin typeface="+mj-ea"/>
                <a:ea typeface="+mj-ea"/>
                <a:cs typeface="Arial" panose="020B0604020202020204" pitchFamily="34" charset="0"/>
              </a:rPr>
              <a:t>11</a:t>
            </a:r>
            <a:r>
              <a:rPr lang="zh-CN" altLang="en-US" sz="1000" dirty="0">
                <a:solidFill>
                  <a:srgbClr val="737572"/>
                </a:solidFill>
                <a:latin typeface="+mj-ea"/>
                <a:ea typeface="+mj-ea"/>
                <a:cs typeface="Arial" panose="020B0604020202020204" pitchFamily="34" charset="0"/>
              </a:rPr>
              <a:t>层。</a:t>
            </a:r>
            <a:endParaRPr lang="vi-VN" sz="1000" dirty="0">
              <a:solidFill>
                <a:srgbClr val="737572"/>
              </a:solidFill>
              <a:latin typeface="+mj-ea"/>
              <a:ea typeface="+mj-ea"/>
              <a:cs typeface="Arial" panose="020B0604020202020204" pitchFamily="34" charset="0"/>
            </a:endParaRPr>
          </a:p>
          <a:p>
            <a:pPr algn="just"/>
            <a:r>
              <a:rPr lang="zh-CN" altLang="en-US" sz="1000" dirty="0">
                <a:solidFill>
                  <a:srgbClr val="737572"/>
                </a:solidFill>
                <a:latin typeface="+mj-ea"/>
                <a:ea typeface="+mj-ea"/>
                <a:cs typeface="Arial" panose="020B0604020202020204" pitchFamily="34" charset="0"/>
              </a:rPr>
              <a:t>电话</a:t>
            </a:r>
            <a:r>
              <a:rPr lang="vi-VN" sz="1000" dirty="0">
                <a:solidFill>
                  <a:srgbClr val="737572"/>
                </a:solidFill>
                <a:latin typeface="+mj-ea"/>
                <a:ea typeface="+mj-ea"/>
                <a:cs typeface="Arial" panose="020B0604020202020204" pitchFamily="34" charset="0"/>
              </a:rPr>
              <a:t>: (+84) 24 3926 0099 | </a:t>
            </a:r>
            <a:r>
              <a:rPr lang="zh-CN" altLang="en-US" sz="1000" dirty="0">
                <a:solidFill>
                  <a:srgbClr val="737572"/>
                </a:solidFill>
                <a:latin typeface="+mj-ea"/>
                <a:ea typeface="+mj-ea"/>
                <a:cs typeface="Arial" panose="020B0604020202020204" pitchFamily="34" charset="0"/>
              </a:rPr>
              <a:t>传真</a:t>
            </a:r>
            <a:r>
              <a:rPr lang="vi-VN" sz="1000" dirty="0">
                <a:solidFill>
                  <a:srgbClr val="737572"/>
                </a:solidFill>
                <a:latin typeface="+mj-ea"/>
                <a:ea typeface="+mj-ea"/>
                <a:cs typeface="Arial" panose="020B0604020202020204" pitchFamily="34" charset="0"/>
              </a:rPr>
              <a:t>: (+84) 24 3926 3411</a:t>
            </a:r>
            <a:endParaRPr lang="en-US" sz="1000" dirty="0">
              <a:solidFill>
                <a:srgbClr val="737572"/>
              </a:solidFill>
              <a:latin typeface="+mj-ea"/>
              <a:ea typeface="+mj-ea"/>
              <a:cs typeface="Arial" panose="020B0604020202020204" pitchFamily="34" charset="0"/>
            </a:endParaRPr>
          </a:p>
          <a:p>
            <a:pPr algn="just"/>
            <a:endParaRPr lang="en-US" sz="1000" dirty="0">
              <a:solidFill>
                <a:srgbClr val="737572"/>
              </a:solidFill>
              <a:latin typeface="+mj-ea"/>
              <a:ea typeface="+mj-ea"/>
              <a:cs typeface="Arial" panose="020B0604020202020204" pitchFamily="34" charset="0"/>
            </a:endParaRPr>
          </a:p>
          <a:p>
            <a:pPr algn="just"/>
            <a:r>
              <a:rPr lang="zh-CN" altLang="en-US" sz="1000" dirty="0">
                <a:solidFill>
                  <a:srgbClr val="737572"/>
                </a:solidFill>
                <a:latin typeface="+mj-ea"/>
                <a:ea typeface="+mj-ea"/>
                <a:cs typeface="Arial" panose="020B0604020202020204" pitchFamily="34" charset="0"/>
              </a:rPr>
              <a:t>胡志明分公司地址：胡志明市第一郡阮太平坊阮公著街</a:t>
            </a:r>
            <a:r>
              <a:rPr lang="en-US" altLang="zh-CN" sz="1000" dirty="0">
                <a:solidFill>
                  <a:srgbClr val="737572"/>
                </a:solidFill>
                <a:latin typeface="+mj-ea"/>
                <a:ea typeface="+mj-ea"/>
                <a:cs typeface="Arial" panose="020B0604020202020204" pitchFamily="34" charset="0"/>
              </a:rPr>
              <a:t>12-14</a:t>
            </a:r>
            <a:r>
              <a:rPr lang="zh-CN" altLang="en-US" sz="1000" dirty="0">
                <a:solidFill>
                  <a:srgbClr val="737572"/>
                </a:solidFill>
                <a:latin typeface="+mj-ea"/>
                <a:ea typeface="+mj-ea"/>
                <a:cs typeface="Arial" panose="020B0604020202020204" pitchFamily="34" charset="0"/>
              </a:rPr>
              <a:t>号</a:t>
            </a:r>
          </a:p>
          <a:p>
            <a:pPr algn="just"/>
            <a:r>
              <a:rPr lang="zh-CN" altLang="en-US" sz="1000" dirty="0">
                <a:solidFill>
                  <a:srgbClr val="737572"/>
                </a:solidFill>
                <a:latin typeface="+mj-ea"/>
                <a:ea typeface="+mj-ea"/>
                <a:cs typeface="Arial" panose="020B0604020202020204" pitchFamily="34" charset="0"/>
              </a:rPr>
              <a:t>电话</a:t>
            </a:r>
            <a:r>
              <a:rPr lang="vi-VN" sz="1000" dirty="0">
                <a:solidFill>
                  <a:srgbClr val="737572"/>
                </a:solidFill>
                <a:latin typeface="+mj-ea"/>
                <a:ea typeface="+mj-ea"/>
                <a:cs typeface="Arial" panose="020B0604020202020204" pitchFamily="34" charset="0"/>
              </a:rPr>
              <a:t>:(+84) 28 3915 1229</a:t>
            </a:r>
            <a:endParaRPr lang="en-US" sz="1000" dirty="0">
              <a:solidFill>
                <a:srgbClr val="737572"/>
              </a:solidFill>
              <a:latin typeface="+mj-ea"/>
              <a:ea typeface="+mj-ea"/>
              <a:cs typeface="Arial" panose="020B0604020202020204" pitchFamily="34" charset="0"/>
            </a:endParaRPr>
          </a:p>
          <a:p>
            <a:pPr algn="just"/>
            <a:endParaRPr lang="vi-VN" sz="1000" dirty="0">
              <a:solidFill>
                <a:srgbClr val="737572"/>
              </a:solidFill>
              <a:latin typeface="+mj-ea"/>
              <a:ea typeface="+mj-ea"/>
              <a:cs typeface="Arial" panose="020B0604020202020204" pitchFamily="34" charset="0"/>
            </a:endParaRPr>
          </a:p>
          <a:p>
            <a:pPr algn="just"/>
            <a:r>
              <a:rPr lang="zh-CN" altLang="en-US" sz="1000" dirty="0">
                <a:solidFill>
                  <a:srgbClr val="737572"/>
                </a:solidFill>
                <a:latin typeface="+mj-ea"/>
                <a:ea typeface="+mj-ea"/>
                <a:cs typeface="Arial" panose="020B0604020202020204" pitchFamily="34" charset="0"/>
              </a:rPr>
              <a:t>邮箱</a:t>
            </a:r>
            <a:r>
              <a:rPr lang="vi-VN" sz="1000" dirty="0">
                <a:solidFill>
                  <a:srgbClr val="737572"/>
                </a:solidFill>
                <a:latin typeface="+mj-ea"/>
                <a:ea typeface="+mj-ea"/>
                <a:cs typeface="Arial" panose="020B0604020202020204" pitchFamily="34" charset="0"/>
              </a:rPr>
              <a:t>: online@vncsi.com.vn</a:t>
            </a:r>
            <a:endParaRPr lang="de-DE" sz="1000" dirty="0">
              <a:solidFill>
                <a:srgbClr val="737572"/>
              </a:solidFill>
              <a:latin typeface="+mj-ea"/>
              <a:ea typeface="+mj-ea"/>
              <a:cs typeface="Arial" panose="020B0604020202020204" pitchFamily="34" charset="0"/>
            </a:endParaRPr>
          </a:p>
        </p:txBody>
      </p:sp>
    </p:spTree>
    <p:extLst>
      <p:ext uri="{BB962C8B-B14F-4D97-AF65-F5344CB8AC3E}">
        <p14:creationId xmlns:p14="http://schemas.microsoft.com/office/powerpoint/2010/main" val="1480932247"/>
      </p:ext>
    </p:extLst>
  </p:cSld>
  <p:clrMapOvr>
    <a:masterClrMapping/>
  </p:clrMapOvr>
  <mc:AlternateContent xmlns:mc="http://schemas.openxmlformats.org/markup-compatibility/2006" xmlns:p14="http://schemas.microsoft.com/office/powerpoint/2010/main">
    <mc:Choice Requires="p14">
      <p:transition spd="med" p14:dur="700" advTm="2077">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Investor Light">
      <a:dk1>
        <a:srgbClr val="737572"/>
      </a:dk1>
      <a:lt1>
        <a:sysClr val="window" lastClr="FFFFFF"/>
      </a:lt1>
      <a:dk2>
        <a:srgbClr val="4D6D92"/>
      </a:dk2>
      <a:lt2>
        <a:srgbClr val="FFFFFF"/>
      </a:lt2>
      <a:accent1>
        <a:srgbClr val="4D6D92"/>
      </a:accent1>
      <a:accent2>
        <a:srgbClr val="1BAAAA"/>
      </a:accent2>
      <a:accent3>
        <a:srgbClr val="7CB554"/>
      </a:accent3>
      <a:accent4>
        <a:srgbClr val="F8BF4D"/>
      </a:accent4>
      <a:accent5>
        <a:srgbClr val="F95648"/>
      </a:accent5>
      <a:accent6>
        <a:srgbClr val="C5C5C5"/>
      </a:accent6>
      <a:hlink>
        <a:srgbClr val="F95648"/>
      </a:hlink>
      <a:folHlink>
        <a:srgbClr val="F8BF4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6601</TotalTime>
  <Words>6114</Words>
  <Application>Microsoft Office PowerPoint</Application>
  <PresentationFormat>Widescreen</PresentationFormat>
  <Paragraphs>346</Paragraphs>
  <Slides>17</Slides>
  <Notes>11</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17</vt:i4>
      </vt:variant>
    </vt:vector>
  </HeadingPairs>
  <TitlesOfParts>
    <vt:vector size="35" baseType="lpstr">
      <vt:lpstr>Arial Unicode MS</vt:lpstr>
      <vt:lpstr>Google Sans</vt:lpstr>
      <vt:lpstr>Microsoft YaHei</vt:lpstr>
      <vt:lpstr>Open Sans Light</vt:lpstr>
      <vt:lpstr>Roboto Black</vt:lpstr>
      <vt:lpstr>Roboto Light</vt:lpstr>
      <vt:lpstr>Roboto Regular</vt:lpstr>
      <vt:lpstr>宋体</vt:lpstr>
      <vt:lpstr>Arial</vt:lpstr>
      <vt:lpstr>Book Antiqua</vt:lpstr>
      <vt:lpstr>Calibri</vt:lpstr>
      <vt:lpstr>Calibri Light</vt:lpstr>
      <vt:lpstr>Narkisim</vt:lpstr>
      <vt:lpstr>Tahoma</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Nguyễn Phương Linh</dc:creator>
  <cp:lastModifiedBy>Nguyễn Thị Quỳnh Hương</cp:lastModifiedBy>
  <cp:revision>233</cp:revision>
  <dcterms:created xsi:type="dcterms:W3CDTF">2021-03-22T06:31:40Z</dcterms:created>
  <dcterms:modified xsi:type="dcterms:W3CDTF">2021-04-27T03:35:38Z</dcterms:modified>
</cp:coreProperties>
</file>